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sldIdLst>
    <p:sldId id="257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316" r:id="rId10"/>
    <p:sldId id="296" r:id="rId11"/>
    <p:sldId id="297" r:id="rId12"/>
    <p:sldId id="300" r:id="rId13"/>
    <p:sldId id="301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4" r:id="rId22"/>
    <p:sldId id="310" r:id="rId23"/>
    <p:sldId id="311" r:id="rId24"/>
    <p:sldId id="312" r:id="rId25"/>
    <p:sldId id="313" r:id="rId26"/>
    <p:sldId id="28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8739C0C-AB16-40ED-8C5A-176A687DF9E4}" styleName="Normal Style 1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5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BBA2D1F-E88D-431A-877F-97C11ED6EE09}" styleName="Light Style 3 - Body/Background 3">
    <a:wholeTbl>
      <a:tcTxStyle>
        <a:fontRef idx="minor">
          <a:scrgbClr r="0" g="0" b="0"/>
        </a:fontRef>
        <a:schemeClr val="tx1"/>
      </a:tcTxStyle>
      <a:tcStyle>
        <a:tcBdr>
          <a:left>
            <a:ln w="32700" cmpd="sng">
              <a:solidFill>
                <a:schemeClr val="dk1"/>
              </a:solidFill>
              <a:prstDash val="dash"/>
            </a:ln>
          </a:left>
          <a:right>
            <a:ln w="32700" cmpd="sng">
              <a:solidFill>
                <a:schemeClr val="dk1"/>
              </a:solidFill>
              <a:prstDash val="dash"/>
            </a:ln>
          </a:right>
          <a:top>
            <a:ln w="32700" cmpd="sng">
              <a:solidFill>
                <a:schemeClr val="dk1"/>
              </a:solidFill>
              <a:prstDash val="dash"/>
            </a:ln>
          </a:top>
          <a:bottom>
            <a:ln w="32700" cmpd="sng">
              <a:solidFill>
                <a:schemeClr val="dk1"/>
              </a:solidFill>
              <a:prstDash val="dash"/>
            </a:ln>
          </a:bottom>
          <a:insideH>
            <a:ln w="22700" cmpd="sng">
              <a:solidFill>
                <a:schemeClr val="dk1"/>
              </a:solidFill>
              <a:prstDash val="sysDot"/>
            </a:ln>
          </a:insideH>
          <a:insideV>
            <a:ln w="22700" cmpd="sng">
              <a:solidFill>
                <a:schemeClr val="dk1"/>
              </a:solidFill>
              <a:prstDash val="sysDot"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sng">
              <a:solidFill>
                <a:schemeClr val="dk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197D153-9C0F-45A4-A76D-B5DC2E27B64C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TxStyle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TxStyle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>
        <a:fontRef idx="minor">
          <a:scrgbClr r="0" g="0" b="0"/>
        </a:fontRef>
        <a:schemeClr val="accent4"/>
      </a:tcTxStyle>
      <a:tcStyle>
        <a:tcBdr>
          <a:top>
            <a:ln w="6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accent4">
          <a:shade val="40000"/>
        </a:schemeClr>
      </a:tcTxStyle>
      <a:tcStyle>
        <a:tcBdr/>
        <a:fill>
          <a:solidFill>
            <a:schemeClr val="accent4">
              <a:alpha val="4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06F615A-370F-48FF-96DE-FFA2584FB0C5}" styleName="Light Style 2 - Body/Background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dk1"/>
            </a:lnRef>
          </a:left>
          <a:right>
            <a:lnRef idx="1">
              <a:schemeClr val="dk1"/>
            </a:lnRef>
          </a:right>
          <a:top>
            <a:lnRef idx="1">
              <a:schemeClr val="dk1"/>
            </a:lnRef>
          </a:top>
          <a:bottom>
            <a:lnRef idx="1">
              <a:schemeClr val="dk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dk1"/>
            </a:lnRef>
          </a:top>
          <a:bottom>
            <a:lnRef idx="1">
              <a:schemeClr val="dk1"/>
            </a:lnRef>
          </a:bottom>
        </a:tcBdr>
      </a:tcStyle>
    </a:band1H>
    <a:band1V>
      <a:tcTxStyle/>
      <a:tcStyle>
        <a:tcBdr>
          <a:left>
            <a:lnRef idx="1">
              <a:schemeClr val="dk1"/>
            </a:lnRef>
          </a:left>
          <a:right>
            <a:lnRef idx="1">
              <a:schemeClr val="dk1"/>
            </a:lnRef>
          </a:right>
        </a:tcBdr>
      </a:tcStyle>
    </a:band1V>
    <a:band2V>
      <a:tcTxStyle/>
      <a:tcStyle>
        <a:tcBdr>
          <a:left>
            <a:lnRef idx="1">
              <a:schemeClr val="dk1"/>
            </a:lnRef>
          </a:left>
          <a:right>
            <a:lnRef idx="1">
              <a:schemeClr val="dk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>
        <a:fontRef idx="minor">
          <a:scrgbClr r="0" g="0" b="0"/>
        </a:fontRef>
        <a:schemeClr val="dk1"/>
      </a:tcTxStyle>
      <a:tcStyle>
        <a:tcBdr>
          <a:top>
            <a:ln w="60800" cmpd="dbl">
              <a:solidFill>
                <a:schemeClr val="dk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dk1">
          <a:shade val="40000"/>
        </a:schemeClr>
      </a:tcTxStyle>
      <a:tcStyle>
        <a:tcBdr/>
        <a:fill>
          <a:solidFill>
            <a:schemeClr val="dk1">
              <a:alpha val="4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86EB55A-D8E4-4A66-8E5A-C34D8BC1693A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TxStyle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TxStyle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>
        <a:fontRef idx="minor">
          <a:scrgbClr r="0" g="0" b="0"/>
        </a:fontRef>
        <a:schemeClr val="accent6"/>
      </a:tcTxStyle>
      <a:tcStyle>
        <a:tcBdr>
          <a:top>
            <a:ln w="6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accent6">
          <a:shade val="40000"/>
        </a:schemeClr>
      </a:tcTxStyle>
      <a:tcStyle>
        <a:tcBdr/>
        <a:fill>
          <a:solidFill>
            <a:schemeClr val="accent6">
              <a:alpha val="40000"/>
            </a:schemeClr>
          </a:solidFill>
        </a:fill>
      </a:tcStyle>
    </a:firstRow>
  </a:tblStyle>
  <a:tblStyle styleId="{32344573-4499-4136-9432-9625E8DE034D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TxStyle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TxStyle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>
        <a:fontRef idx="minor">
          <a:scrgbClr r="0" g="0" b="0"/>
        </a:fontRef>
        <a:schemeClr val="accent5"/>
      </a:tcTxStyle>
      <a:tcStyle>
        <a:tcBdr>
          <a:top>
            <a:ln w="6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accent5">
          <a:shade val="40000"/>
        </a:schemeClr>
      </a:tcTxStyle>
      <a:tcStyle>
        <a:tcBdr/>
        <a:fill>
          <a:solidFill>
            <a:schemeClr val="accent5">
              <a:alpha val="4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A7026A9-84A0-402A-8550-04DCFC3E3A74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32700" cmpd="sng">
              <a:solidFill>
                <a:schemeClr val="accent5"/>
              </a:solidFill>
              <a:prstDash val="dash"/>
            </a:ln>
          </a:left>
          <a:right>
            <a:ln w="32700" cmpd="sng">
              <a:solidFill>
                <a:schemeClr val="accent5"/>
              </a:solidFill>
              <a:prstDash val="dash"/>
            </a:ln>
          </a:right>
          <a:top>
            <a:ln w="32700" cmpd="sng">
              <a:solidFill>
                <a:schemeClr val="accent5"/>
              </a:solidFill>
              <a:prstDash val="dash"/>
            </a:ln>
          </a:top>
          <a:bottom>
            <a:ln w="32700" cmpd="sng">
              <a:solidFill>
                <a:schemeClr val="accent5"/>
              </a:solidFill>
              <a:prstDash val="dash"/>
            </a:ln>
          </a:bottom>
          <a:insideH>
            <a:ln w="22700" cmpd="sng">
              <a:solidFill>
                <a:schemeClr val="accent5"/>
              </a:solidFill>
              <a:prstDash val="sysDot"/>
            </a:ln>
          </a:insideH>
          <a:insideV>
            <a:ln w="22700" cmpd="sng">
              <a:solidFill>
                <a:schemeClr val="accent5"/>
              </a:solidFill>
              <a:prstDash val="sysDot"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6EB75EC-ACF4-43F1-940C-6C9C5489C1DE}" styleName="Normal Style 4 - Body/Background 4">
    <a:wholeTbl>
      <a:tcTxStyle>
        <a:fontRef idx="minor">
          <a:scrgbClr r="0" g="0" b="0"/>
        </a:fontRef>
        <a:schemeClr val="dk1"/>
      </a:tcTxStyle>
      <a:tcStyle>
        <a:tcBdr>
          <a:left>
            <a:ln w="40000" cmpd="sng">
              <a:solidFill>
                <a:schemeClr val="dk1"/>
              </a:solidFill>
            </a:ln>
          </a:left>
          <a:right>
            <a:ln w="40000" cmpd="sng">
              <a:solidFill>
                <a:schemeClr val="dk1"/>
              </a:solidFill>
            </a:ln>
          </a:right>
          <a:top>
            <a:ln w="40000" cmpd="sng">
              <a:solidFill>
                <a:schemeClr val="dk1"/>
              </a:solidFill>
            </a:ln>
          </a:top>
          <a:bottom>
            <a:ln w="400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5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5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dk1">
          <a:shade val="80000"/>
        </a:schemeClr>
      </a:tcTxStyle>
      <a:tcStyle>
        <a:tcBdr>
          <a:bottom>
            <a:ln w="35400" cmpd="sng">
              <a:solidFill>
                <a:schemeClr val="dk1">
                  <a:shade val="80000"/>
                </a:schemeClr>
              </a:solidFill>
            </a:ln>
          </a:bottom>
        </a:tcBdr>
        <a:fill>
          <a:solidFill>
            <a:schemeClr val="dk1">
              <a:tint val="20000"/>
            </a:schemeClr>
          </a:solidFill>
        </a:fill>
      </a:tcStyle>
    </a:firstRow>
  </a:tblStyle>
  <a:tblStyle styleId="{F372CEF0-20D0-4271-8E5D-44551141A8E2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32700" cmpd="sng">
              <a:solidFill>
                <a:schemeClr val="accent6"/>
              </a:solidFill>
              <a:prstDash val="dash"/>
            </a:ln>
          </a:left>
          <a:right>
            <a:ln w="32700" cmpd="sng">
              <a:solidFill>
                <a:schemeClr val="accent6"/>
              </a:solidFill>
              <a:prstDash val="dash"/>
            </a:ln>
          </a:right>
          <a:top>
            <a:ln w="32700" cmpd="sng">
              <a:solidFill>
                <a:schemeClr val="accent6"/>
              </a:solidFill>
              <a:prstDash val="dash"/>
            </a:ln>
          </a:top>
          <a:bottom>
            <a:ln w="32700" cmpd="sng">
              <a:solidFill>
                <a:schemeClr val="accent6"/>
              </a:solidFill>
              <a:prstDash val="dash"/>
            </a:ln>
          </a:bottom>
          <a:insideH>
            <a:ln w="22700" cmpd="sng">
              <a:solidFill>
                <a:schemeClr val="accent6"/>
              </a:solidFill>
              <a:prstDash val="sysDot"/>
            </a:ln>
          </a:insideH>
          <a:insideV>
            <a:ln w="22700" cmpd="sng">
              <a:solidFill>
                <a:schemeClr val="accent6"/>
              </a:solidFill>
              <a:prstDash val="sysDot"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5612"/>
  </p:normalViewPr>
  <p:slideViewPr>
    <p:cSldViewPr snapToGrid="0">
      <p:cViewPr varScale="1">
        <p:scale>
          <a:sx n="110" d="100"/>
          <a:sy n="110" d="100"/>
        </p:scale>
        <p:origin x="882" y="108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AC41E-52EB-4A59-B0F6-8B79E6A666B8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8021B-6C0A-4260-9DDB-630F307BA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80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F29F-139E-4BF9-B354-AA0949F08AA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7310-9FD8-4646-AB34-699C28F16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5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F29F-139E-4BF9-B354-AA0949F08AA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7310-9FD8-4646-AB34-699C28F16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38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F29F-139E-4BF9-B354-AA0949F08AA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7310-9FD8-4646-AB34-699C28F16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9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F29F-139E-4BF9-B354-AA0949F08AA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7310-9FD8-4646-AB34-699C28F16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91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F29F-139E-4BF9-B354-AA0949F08AA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7310-9FD8-4646-AB34-699C28F16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F29F-139E-4BF9-B354-AA0949F08AA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7310-9FD8-4646-AB34-699C28F16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0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F29F-139E-4BF9-B354-AA0949F08AA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7310-9FD8-4646-AB34-699C28F16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0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F29F-139E-4BF9-B354-AA0949F08AA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7310-9FD8-4646-AB34-699C28F16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4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F29F-139E-4BF9-B354-AA0949F08AA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7310-9FD8-4646-AB34-699C28F16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1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F29F-139E-4BF9-B354-AA0949F08AA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7310-9FD8-4646-AB34-699C28F16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9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F29F-139E-4BF9-B354-AA0949F08AA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7310-9FD8-4646-AB34-699C28F16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46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5F29F-139E-4BF9-B354-AA0949F08AA6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B7310-9FD8-4646-AB34-699C28F16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11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9986" y="2324414"/>
            <a:ext cx="1024666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dirty="0" smtClean="0"/>
              <a:t>Развитие математической грамотности на уроках  при подготовке к ЕГЭ (базовый уровень)</a:t>
            </a:r>
            <a:endParaRPr lang="ru-RU" sz="3600" b="1" spc="50" dirty="0">
              <a:ln w="1143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201635" y="4814019"/>
            <a:ext cx="7429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Рогова Алевтина Александровна, </a:t>
            </a:r>
          </a:p>
          <a:p>
            <a:pPr algn="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математики, заместитель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по УВР </a:t>
            </a:r>
          </a:p>
        </p:txBody>
      </p:sp>
      <p:pic>
        <p:nvPicPr>
          <p:cNvPr id="4" name="Рисунок 3" descr="Эмблема_ма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558" y="356332"/>
            <a:ext cx="2131374" cy="213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98650" y="204142"/>
            <a:ext cx="1083248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</a:t>
            </a:r>
          </a:p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54 г. Томска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353981" y="6366862"/>
            <a:ext cx="1382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19.04.2024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651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ПЕРИМЕТР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490663"/>
            <a:ext cx="10515600" cy="4351338"/>
          </a:xfrm>
        </p:spPr>
        <p:txBody>
          <a:bodyPr/>
          <a:lstStyle/>
          <a:p>
            <a:pPr algn="just">
              <a:buNone/>
            </a:pPr>
            <a:endParaRPr lang="ru-RU" dirty="0"/>
          </a:p>
        </p:txBody>
      </p:sp>
      <p:pic>
        <p:nvPicPr>
          <p:cNvPr id="1026" name="Picture 2" descr="https://cf.ppt-online.org/files/slide/3/3IXLjqgTl20FNtCJ5daBs4YOz7i1bE6HMSwcGZ/slide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21015" r="2243"/>
          <a:stretch/>
        </p:blipFill>
        <p:spPr bwMode="auto">
          <a:xfrm>
            <a:off x="2087335" y="1293096"/>
            <a:ext cx="8036645" cy="45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9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3388" t="20825"/>
          <a:stretch>
            <a:fillRect/>
          </a:stretch>
        </p:blipFill>
        <p:spPr>
          <a:xfrm>
            <a:off x="591015" y="351706"/>
            <a:ext cx="10159380" cy="1923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731" y="2352675"/>
            <a:ext cx="1031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Решение:   </a:t>
            </a:r>
            <a:r>
              <a:rPr lang="ru-RU" sz="2800" dirty="0" smtClean="0"/>
              <a:t>30+40+30 = 100              </a:t>
            </a:r>
            <a:r>
              <a:rPr lang="ru-RU" sz="2800" i="1" dirty="0" smtClean="0"/>
              <a:t>Ответ: 100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898" t="4326"/>
          <a:stretch/>
        </p:blipFill>
        <p:spPr>
          <a:xfrm>
            <a:off x="676275" y="2986768"/>
            <a:ext cx="10172700" cy="1727614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49514" y="4894942"/>
            <a:ext cx="10515600" cy="1244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Решение: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 + 50 + 40 + 50 – 3 = 177    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Ответ: 177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6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304799"/>
            <a:ext cx="10515600" cy="230759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791" y="2584748"/>
            <a:ext cx="10515600" cy="62139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Решение:     </a:t>
            </a:r>
            <a:r>
              <a:rPr lang="ru-RU" dirty="0" smtClean="0"/>
              <a:t>2* (30 + 25) + 2*15 = 140        </a:t>
            </a:r>
            <a:r>
              <a:rPr lang="ru-RU" i="1" dirty="0" smtClean="0"/>
              <a:t>Ответ: 140</a:t>
            </a:r>
            <a:endParaRPr lang="ru-RU" i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2976" y="3349005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Дачный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имеет форму прямоугольника со сторонами 25 метров и 30 метров. Хозяин планирует обнести его забором и разделить таким же забором на две части, одна из которых имеет форму квадрата. Найдите суммарную длину забора в метрах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spadilo.ru/wp-content/uploads/2017/01/word-image-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60" y="4379677"/>
            <a:ext cx="3107549" cy="22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70590" y="5343261"/>
            <a:ext cx="6938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110 м – длина забора без перегородки.</a:t>
            </a:r>
          </a:p>
          <a:p>
            <a:pPr fontAlgn="base"/>
            <a:r>
              <a:rPr lang="ru-RU" sz="20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Прибавим длину разделяющей части.</a:t>
            </a:r>
          </a:p>
          <a:p>
            <a:pPr fontAlgn="base"/>
            <a:r>
              <a:rPr lang="ru-RU" sz="20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рисунку видно, что длина разделяющей части 25 м.</a:t>
            </a:r>
          </a:p>
          <a:p>
            <a:pPr algn="ctr" fontAlgn="base"/>
            <a:r>
              <a:rPr lang="ru-RU" sz="20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110 м + 25 м = 135 м.</a:t>
            </a:r>
            <a:endParaRPr lang="ru-RU" sz="2000" b="0" i="0" dirty="0">
              <a:solidFill>
                <a:srgbClr val="193D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4548" y="4950662"/>
            <a:ext cx="6595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Решение:   </a:t>
            </a:r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 = 30 м + 30 м + 25 м + 25 м = 110 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ПЛОЩАДЬ</a:t>
            </a:r>
            <a:endParaRPr lang="ru-RU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 descr="https://image3.slideserve.com/5986372/slide1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" y="1973752"/>
            <a:ext cx="5099749" cy="36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f2.ppt-online.org/files2/slide/4/41eibyzEfBPID0vOs5dHjgTFWRYq8muaAZloCx/slide-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8" r="1135"/>
          <a:stretch/>
        </p:blipFill>
        <p:spPr bwMode="auto">
          <a:xfrm>
            <a:off x="5884982" y="1959239"/>
            <a:ext cx="5915132" cy="367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20481"/>
            <a:ext cx="10205829" cy="204404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722" y="2594572"/>
            <a:ext cx="10515600" cy="5106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25*30 – 15*15 = 525           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525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3757" y="3405325"/>
            <a:ext cx="10903858" cy="13255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Дачный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имеет форму прямоугольника, стороны которого равны 35 и 45 м. Дом, расположенный на участке, имеет на плане форму квадрата со стороной 7 м. Найдите площадь оставшейся части участка, не занятой домом.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в квадратных метрах.</a:t>
            </a:r>
          </a:p>
        </p:txBody>
      </p:sp>
      <p:pic>
        <p:nvPicPr>
          <p:cNvPr id="6" name="Picture 2" descr="C:\Users\Ксенья\Desktop\матме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15" y="4435435"/>
            <a:ext cx="2809602" cy="24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8431" y="5031041"/>
            <a:ext cx="8087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Решение: </a:t>
            </a:r>
          </a:p>
          <a:p>
            <a:pPr fontAlgn="base"/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itchFamily="18" charset="0"/>
                <a:cs typeface="Times New Roman" pitchFamily="18" charset="0"/>
              </a:rPr>
              <a:t>35 · 45 = 1575 (кв.м) – площадь всего участка</a:t>
            </a:r>
          </a:p>
          <a:p>
            <a:pPr fontAlgn="base"/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itchFamily="18" charset="0"/>
                <a:cs typeface="Times New Roman" pitchFamily="18" charset="0"/>
              </a:rPr>
              <a:t>7 · 7 = 49 (</a:t>
            </a:r>
            <a:r>
              <a:rPr lang="ru-RU" sz="2400" b="0" i="0" dirty="0" err="1" smtClean="0">
                <a:solidFill>
                  <a:srgbClr val="193D00"/>
                </a:solidFill>
                <a:effectLst/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itchFamily="18" charset="0"/>
                <a:cs typeface="Times New Roman" pitchFamily="18" charset="0"/>
              </a:rPr>
              <a:t>) – площадь дома</a:t>
            </a:r>
          </a:p>
          <a:p>
            <a:pPr fontAlgn="base"/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itchFamily="18" charset="0"/>
                <a:cs typeface="Times New Roman" pitchFamily="18" charset="0"/>
              </a:rPr>
              <a:t>1575 – 49 = 1526 (</a:t>
            </a:r>
            <a:r>
              <a:rPr lang="ru-RU" sz="2400" b="0" i="0" dirty="0" err="1" smtClean="0">
                <a:solidFill>
                  <a:srgbClr val="193D00"/>
                </a:solidFill>
                <a:effectLst/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itchFamily="18" charset="0"/>
                <a:cs typeface="Times New Roman" pitchFamily="18" charset="0"/>
              </a:rPr>
              <a:t>) – площадь оставшейся части участка</a:t>
            </a:r>
            <a:endParaRPr lang="ru-RU" sz="2400" b="0" i="0" dirty="0">
              <a:solidFill>
                <a:srgbClr val="193D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60" y="468139"/>
            <a:ext cx="10346899" cy="25521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72" y="3119702"/>
            <a:ext cx="10829599" cy="322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ТЕОРЕМА ПИФАГОРА</a:t>
            </a:r>
            <a:endParaRPr lang="ru-RU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ru-static.z-dn.net/files/d1c/c6319bd04b355ca8d36901d9649c04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0"/>
          <a:stretch/>
        </p:blipFill>
        <p:spPr bwMode="auto">
          <a:xfrm>
            <a:off x="3164840" y="2634018"/>
            <a:ext cx="5862320" cy="361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6542" y="1631015"/>
            <a:ext cx="9602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Квадрат гипотенузы равен сумме квадратов катетов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Ксенья\Desktop\матме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258" y="3531908"/>
            <a:ext cx="1918009" cy="30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144" y="333396"/>
            <a:ext cx="10023339" cy="160547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32" y="2256865"/>
            <a:ext cx="10095261" cy="180482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63033" y="4356374"/>
            <a:ext cx="8944740" cy="1509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Пожарную лестницу длиной 10 м приставили к окну дома. Нижний конец лестницы отстоит от стены на 6 м. На какой высоте находится верхний конец лестницы? Ответ дайте в метрах.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2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ПОДОБНЫЕ ТРЕУГОЛЬНИКИ</a:t>
            </a:r>
            <a:endParaRPr lang="ru-RU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cf2.ppt-online.org/files2/slide/m/mE4cYqOihSVesaMFDNf6AgjWvw9Hxuy18BtRnP/slide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010" y="1325563"/>
            <a:ext cx="6715827" cy="503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0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438" y="366436"/>
            <a:ext cx="10393757" cy="1603608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55" y="2414855"/>
            <a:ext cx="10295818" cy="21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52" y="217714"/>
            <a:ext cx="8166677" cy="580572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 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задание № 1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ЕГЭ (базовый уровень)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10" t="26042" r="8690" b="55208"/>
          <a:stretch>
            <a:fillRect/>
          </a:stretch>
        </p:blipFill>
        <p:spPr bwMode="auto">
          <a:xfrm>
            <a:off x="1335314" y="1058618"/>
            <a:ext cx="7924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6548" t="53832" r="14881" b="35900"/>
          <a:stretch>
            <a:fillRect/>
          </a:stretch>
        </p:blipFill>
        <p:spPr bwMode="auto">
          <a:xfrm>
            <a:off x="1335314" y="3344085"/>
            <a:ext cx="7141028" cy="100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/>
          <a:srcRect l="22818" t="64416" r="33905" b="23155"/>
          <a:stretch>
            <a:fillRect/>
          </a:stretch>
        </p:blipFill>
        <p:spPr bwMode="auto">
          <a:xfrm>
            <a:off x="1335314" y="4669901"/>
            <a:ext cx="8207348" cy="145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200" y="575093"/>
            <a:ext cx="11161220" cy="13534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 расстоянии (в метрах) от фонаря стоит человек ростом 1,8 м, если длина его тени равна 9 м, высота фонаря 5 м?</a:t>
            </a:r>
          </a:p>
        </p:txBody>
      </p:sp>
      <p:pic>
        <p:nvPicPr>
          <p:cNvPr id="8194" name="Picture 2" descr="C:\Users\Ксенья\Desktop\матме\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80" y="2195655"/>
            <a:ext cx="7852552" cy="192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629" y="263525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 расстоянии (в метрах) от фонаря стоит человек ростом 1,8 м, если длина его тени равна 9 м, высота фонаря 5 м?</a:t>
            </a:r>
          </a:p>
        </p:txBody>
      </p:sp>
      <p:pic>
        <p:nvPicPr>
          <p:cNvPr id="8194" name="Picture 2" descr="C:\Users\Ксенья\Desktop\матме\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8" y="1690689"/>
            <a:ext cx="6913614" cy="169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8810" y="3687901"/>
            <a:ext cx="72818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Составим пропорцию из отношений соответствующих сторон этих треугольников:</a:t>
            </a:r>
          </a:p>
          <a:p>
            <a:pPr fontAlgn="base"/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5 : 1,8 = (</a:t>
            </a:r>
            <a:r>
              <a:rPr lang="ru-RU" sz="2400" b="0" i="1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+ 9) : 9.</a:t>
            </a:r>
          </a:p>
          <a:p>
            <a:pPr fontAlgn="base"/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пропорции получим:</a:t>
            </a:r>
          </a:p>
          <a:p>
            <a:pPr fontAlgn="base"/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· 9 = 1,8 · (</a:t>
            </a:r>
            <a:r>
              <a:rPr lang="ru-RU" sz="2400" b="0" i="1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+ 9)</a:t>
            </a:r>
          </a:p>
          <a:p>
            <a:pPr fontAlgn="base"/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1,8</a:t>
            </a:r>
            <a:r>
              <a:rPr lang="ru-RU" sz="2400" b="0" i="1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+ 16,2 = 45</a:t>
            </a:r>
          </a:p>
          <a:p>
            <a:pPr fontAlgn="base"/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1,8</a:t>
            </a:r>
            <a:r>
              <a:rPr lang="ru-RU" sz="2400" b="0" i="1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28,8</a:t>
            </a:r>
          </a:p>
          <a:p>
            <a:pPr fontAlgn="base"/>
            <a:r>
              <a:rPr lang="ru-RU" sz="2400" b="0" i="1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16 (м)</a:t>
            </a:r>
            <a:endParaRPr lang="ru-RU" b="0" i="0" dirty="0">
              <a:solidFill>
                <a:srgbClr val="193D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19152" y="1238994"/>
            <a:ext cx="377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Обозначим искомое расстояние через </a:t>
            </a:r>
            <a:r>
              <a:rPr lang="ru-RU" sz="2400" b="0" i="1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рисунка имеем </a:t>
            </a:r>
          </a:p>
          <a:p>
            <a:pPr fontAlgn="base"/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треугольника. </a:t>
            </a:r>
          </a:p>
          <a:p>
            <a:pPr fontAlgn="base"/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 (больший) построен на сторонах 5 м и (</a:t>
            </a:r>
            <a:r>
              <a:rPr lang="ru-RU" sz="2400" b="0" i="1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+9) м. </a:t>
            </a:r>
          </a:p>
          <a:p>
            <a:pPr fontAlgn="base"/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(меньший) – 1,8 м и 9 м. </a:t>
            </a:r>
            <a:endParaRPr lang="ru-RU" b="0" i="0" dirty="0">
              <a:solidFill>
                <a:srgbClr val="193D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" name="AutoShape 2" descr="https://learn-to-learn.com/wp-content/uploads/2022/05/%D1%87%D0%B5%D0%BB%D0%BE%D0%B2%D0%B5%D0%BA%D1%84%D0%BE%D0%BD%D0%B0%D1%80%D1%8C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7409" t="33956" r="35792" b="43636"/>
          <a:stretch>
            <a:fillRect/>
          </a:stretch>
        </p:blipFill>
        <p:spPr bwMode="auto">
          <a:xfrm>
            <a:off x="5709426" y="4710376"/>
            <a:ext cx="5226166" cy="164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25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ОКРУЖНОСТЬ</a:t>
            </a:r>
            <a:endParaRPr lang="ru-RU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105" t="31094" r="47332" b="32215"/>
          <a:stretch>
            <a:fillRect/>
          </a:stretch>
        </p:blipFill>
        <p:spPr bwMode="auto">
          <a:xfrm>
            <a:off x="540855" y="1901371"/>
            <a:ext cx="5530867" cy="364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6905" t="22917" r="47143" b="29687"/>
          <a:stretch>
            <a:fillRect/>
          </a:stretch>
        </p:blipFill>
        <p:spPr bwMode="auto">
          <a:xfrm>
            <a:off x="6957879" y="1886858"/>
            <a:ext cx="4450349" cy="367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AutoShape 5" descr="https://i.pinimg.com/originals/45/2c/9b/452c9bdf367f6d22b00cf2c7a833a97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0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771" y="348343"/>
            <a:ext cx="7159171" cy="85634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 (в градусах) образуют минутная и часовая стрелки в 16:00?</a:t>
            </a:r>
          </a:p>
        </p:txBody>
      </p:sp>
      <p:pic>
        <p:nvPicPr>
          <p:cNvPr id="5122" name="Picture 2" descr="Задание №8 ЕГЭ по математике базовый уровен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9" y="1302044"/>
            <a:ext cx="2328909" cy="22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8358" y="4343511"/>
            <a:ext cx="6480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вся окружность - 360°, а часов 12, </a:t>
            </a:r>
          </a:p>
          <a:p>
            <a:pPr fontAlgn="base"/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 один час:</a:t>
            </a:r>
          </a:p>
          <a:p>
            <a:pPr algn="ctr" fontAlgn="base"/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360° : 12 = 30°</a:t>
            </a:r>
          </a:p>
          <a:p>
            <a:pPr fontAlgn="base"/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в четыре часа угол будет равен:</a:t>
            </a:r>
          </a:p>
          <a:p>
            <a:pPr algn="ctr" fontAlgn="base"/>
            <a:r>
              <a:rPr lang="ru-RU" sz="2400" b="0" i="0" dirty="0" smtClean="0">
                <a:solidFill>
                  <a:srgbClr val="193D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30° • 4 = 120°</a:t>
            </a:r>
            <a:endParaRPr lang="ru-RU" sz="2400" b="0" i="0" dirty="0">
              <a:solidFill>
                <a:srgbClr val="193D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797" y="759406"/>
            <a:ext cx="4221707" cy="46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СРЕДНЯЯ ЛИНИЯ ТРАПЕЦИИ</a:t>
            </a:r>
            <a:endParaRPr lang="ru-RU" sz="4000" dirty="0"/>
          </a:p>
        </p:txBody>
      </p:sp>
      <p:pic>
        <p:nvPicPr>
          <p:cNvPr id="5122" name="Picture 2" descr="https://cf2.ppt-online.org/files2/slide/j/jDIPANvOiU3dWZXo0x4FmMqJKhR2CpT6BcHk1l/slide-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4" b="37198"/>
          <a:stretch/>
        </p:blipFill>
        <p:spPr bwMode="auto">
          <a:xfrm>
            <a:off x="862593" y="1690688"/>
            <a:ext cx="10466814" cy="457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467" y="449942"/>
            <a:ext cx="11458141" cy="1101635"/>
          </a:xfrm>
        </p:spPr>
        <p:txBody>
          <a:bodyPr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ru-RU" sz="16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i="1" u="sng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i="1" u="sng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Перила лестницы дачного дома для надёжности укреплены посередине вертикальным столбом. Найдите высоту </a:t>
            </a:r>
            <a:r>
              <a:rPr lang="ru-RU" sz="2700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7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этого столба, если наименьшая высота h1 перил равна 1,25 м, а наибольшая высота h2 равна 2,25 м. </a:t>
            </a:r>
            <a:br>
              <a:rPr lang="ru-RU" sz="27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дайте в метрах</a:t>
            </a:r>
            <a:r>
              <a:rPr lang="ru-RU" sz="2700" b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41" y="1967944"/>
            <a:ext cx="3680950" cy="214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0925" y="4224275"/>
            <a:ext cx="631661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b="0" i="0" dirty="0" smtClean="0">
                <a:solidFill>
                  <a:srgbClr val="FF0000"/>
                </a:solidFill>
                <a:effectLst/>
                <a:latin typeface="Alegreya Sans"/>
              </a:rPr>
              <a:t>!</a:t>
            </a:r>
            <a:r>
              <a:rPr lang="ru-RU" b="0" i="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выполнения</a:t>
            </a:r>
          </a:p>
          <a:p>
            <a:pPr fontAlgn="base">
              <a:buFont typeface="+mj-lt"/>
              <a:buAutoNum type="arabicPeriod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Определить, что за фигура на рисунке.</a:t>
            </a:r>
          </a:p>
          <a:p>
            <a:pPr fontAlgn="base">
              <a:buFont typeface="+mj-lt"/>
              <a:buAutoNum type="arabicPeriod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Вспомнить определение средней линии трапеции.</a:t>
            </a:r>
          </a:p>
          <a:p>
            <a:pPr fontAlgn="base">
              <a:buFont typeface="+mj-lt"/>
              <a:buAutoNum type="arabicPeriod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формулу для нахождения средней линии трапеции.</a:t>
            </a:r>
          </a:p>
          <a:p>
            <a:pPr fontAlgn="base">
              <a:buFont typeface="+mj-lt"/>
              <a:buAutoNum type="arabicPeriod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Подставить данные.</a:t>
            </a:r>
          </a:p>
          <a:p>
            <a:pPr fontAlgn="base">
              <a:buFont typeface="+mj-lt"/>
              <a:buAutoNum type="arabicPeriod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Вычислить среднюю линию трапеции.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spadilo.ru/wp-content/uploads/2017/01/word-image-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86" y="2818722"/>
            <a:ext cx="24955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1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4875" y="4178770"/>
            <a:ext cx="5886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u="none" strike="noStrike" dirty="0" smtClean="0">
                <a:solidFill>
                  <a:srgbClr val="16625C"/>
                </a:solidFill>
                <a:effectLst/>
                <a:latin typeface="Times New Roman" pitchFamily="18" charset="0"/>
                <a:cs typeface="Times New Roman" pitchFamily="18" charset="0"/>
              </a:rPr>
              <a:t>Контакты: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4875" y="4948211"/>
            <a:ext cx="685281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A7972"/>
                </a:solidFill>
                <a:latin typeface="Times New Roman" pitchFamily="18" charset="0"/>
                <a:cs typeface="Times New Roman" pitchFamily="18" charset="0"/>
              </a:rPr>
              <a:t>Рогова </a:t>
            </a:r>
            <a:r>
              <a:rPr lang="ru-RU" sz="2400" b="1" dirty="0">
                <a:solidFill>
                  <a:srgbClr val="2A797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rgbClr val="2A7972"/>
                </a:solidFill>
                <a:latin typeface="Times New Roman" pitchFamily="18" charset="0"/>
                <a:cs typeface="Times New Roman" pitchFamily="18" charset="0"/>
              </a:rPr>
              <a:t>левтина </a:t>
            </a:r>
            <a:r>
              <a:rPr lang="ru-RU" sz="2400" b="1" dirty="0" smtClean="0">
                <a:solidFill>
                  <a:srgbClr val="2A7972"/>
                </a:solidFill>
                <a:latin typeface="Times New Roman" pitchFamily="18" charset="0"/>
                <a:cs typeface="Times New Roman" pitchFamily="18" charset="0"/>
              </a:rPr>
              <a:t>Александровна</a:t>
            </a:r>
            <a:endParaRPr lang="ru-RU" sz="2400" b="1" dirty="0" smtClean="0">
              <a:solidFill>
                <a:srgbClr val="2A797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2A797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rgbClr val="2A7972"/>
                </a:solidFill>
                <a:latin typeface="Times New Roman" pitchFamily="18" charset="0"/>
                <a:cs typeface="Times New Roman" pitchFamily="18" charset="0"/>
              </a:rPr>
              <a:t>аместитель</a:t>
            </a:r>
            <a:r>
              <a:rPr lang="en-US" sz="2000" dirty="0" smtClean="0">
                <a:solidFill>
                  <a:srgbClr val="2A797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A7972"/>
                </a:solidFill>
                <a:latin typeface="Times New Roman" pitchFamily="18" charset="0"/>
                <a:cs typeface="Times New Roman" pitchFamily="18" charset="0"/>
              </a:rPr>
              <a:t>директора по </a:t>
            </a:r>
            <a:r>
              <a:rPr lang="ru-RU" sz="2000" dirty="0">
                <a:solidFill>
                  <a:srgbClr val="2A7972"/>
                </a:solidFill>
                <a:latin typeface="Times New Roman" pitchFamily="18" charset="0"/>
                <a:cs typeface="Times New Roman" pitchFamily="18" charset="0"/>
              </a:rPr>
              <a:t>УВР, </a:t>
            </a:r>
            <a:r>
              <a:rPr lang="ru-RU" sz="2000" dirty="0" smtClean="0">
                <a:solidFill>
                  <a:srgbClr val="2A7972"/>
                </a:solidFill>
                <a:latin typeface="Times New Roman" pitchFamily="18" charset="0"/>
                <a:cs typeface="Times New Roman" pitchFamily="18" charset="0"/>
              </a:rPr>
              <a:t>учитель математики </a:t>
            </a:r>
          </a:p>
          <a:p>
            <a:r>
              <a:rPr lang="ru-RU" sz="24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89138562726</a:t>
            </a:r>
          </a:p>
          <a:p>
            <a:r>
              <a:rPr lang="en-US" sz="2400" dirty="0" smtClean="0">
                <a:solidFill>
                  <a:srgbClr val="2A7972"/>
                </a:solidFill>
                <a:latin typeface="Century Gothic" panose="020B0502020202020204" pitchFamily="34" charset="0"/>
              </a:rPr>
              <a:t>rogova.cosh54@yandex.ru</a:t>
            </a:r>
            <a:endParaRPr lang="ru-RU" sz="2400" dirty="0">
              <a:solidFill>
                <a:srgbClr val="2A797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0203" y="2041142"/>
            <a:ext cx="5313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52" y="217714"/>
            <a:ext cx="8166677" cy="348343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 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задание № 2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ЕГЭ (базовый уровень)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36681" t="25733" r="6295" b="34845"/>
          <a:stretch>
            <a:fillRect/>
          </a:stretch>
        </p:blipFill>
        <p:spPr bwMode="auto">
          <a:xfrm>
            <a:off x="402168" y="867497"/>
            <a:ext cx="7000118" cy="277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 l="15116" t="30113" r="27842" b="30648"/>
          <a:stretch>
            <a:fillRect/>
          </a:stretch>
        </p:blipFill>
        <p:spPr bwMode="auto">
          <a:xfrm>
            <a:off x="5036457" y="3730171"/>
            <a:ext cx="6807201" cy="286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52" y="217714"/>
            <a:ext cx="8166677" cy="348343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 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задание № 6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ЕГЭ (базовый уровень)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2241" t="18801" r="30718" b="69334"/>
          <a:stretch>
            <a:fillRect/>
          </a:stretch>
        </p:blipFill>
        <p:spPr bwMode="auto">
          <a:xfrm>
            <a:off x="308607" y="905518"/>
            <a:ext cx="7987900" cy="108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2"/>
          <a:srcRect l="7928" t="32485" r="30821" b="16780"/>
          <a:stretch>
            <a:fillRect/>
          </a:stretch>
        </p:blipFill>
        <p:spPr bwMode="auto">
          <a:xfrm>
            <a:off x="296011" y="2023416"/>
            <a:ext cx="7409481" cy="392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52" y="217714"/>
            <a:ext cx="8166677" cy="348343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 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задание № 6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ЕГЭ (базовый уровень)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5116" t="18618" r="27123" b="64407"/>
          <a:stretch>
            <a:fillRect/>
          </a:stretch>
        </p:blipFill>
        <p:spPr bwMode="auto">
          <a:xfrm>
            <a:off x="403793" y="932861"/>
            <a:ext cx="8377350" cy="153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 l="36270" t="18982" r="6885" b="50356"/>
          <a:stretch>
            <a:fillRect/>
          </a:stretch>
        </p:blipFill>
        <p:spPr bwMode="auto">
          <a:xfrm>
            <a:off x="381550" y="2567310"/>
            <a:ext cx="8308083" cy="248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52" y="217714"/>
            <a:ext cx="8166677" cy="348343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 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задание № 7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ЕГЭ (базовый уровень)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l="21175" t="13321" r="34314" b="4745"/>
          <a:stretch>
            <a:fillRect/>
          </a:stretch>
        </p:blipFill>
        <p:spPr bwMode="auto">
          <a:xfrm>
            <a:off x="3811063" y="847494"/>
            <a:ext cx="41955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38734" t="17523" r="18206" b="70247"/>
          <a:stretch>
            <a:fillRect/>
          </a:stretch>
        </p:blipFill>
        <p:spPr bwMode="auto">
          <a:xfrm>
            <a:off x="2285999" y="5520738"/>
            <a:ext cx="6749142" cy="104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52" y="217714"/>
            <a:ext cx="8166677" cy="348343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 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задание № 7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ЕГЭ (базовый уровень)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23639" t="13870" r="31954" b="8568"/>
          <a:stretch>
            <a:fillRect/>
          </a:stretch>
        </p:blipFill>
        <p:spPr bwMode="auto">
          <a:xfrm>
            <a:off x="3044284" y="858644"/>
            <a:ext cx="4672360" cy="467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 l="36064" t="17705" r="6885" b="58750"/>
          <a:stretch>
            <a:fillRect/>
          </a:stretch>
        </p:blipFill>
        <p:spPr bwMode="auto">
          <a:xfrm>
            <a:off x="2241396" y="5593664"/>
            <a:ext cx="6222380" cy="126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52" y="217714"/>
            <a:ext cx="8166677" cy="348343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 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задание № 10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ЕГЭ (базовый уровень)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335" t="27896" r="36250" b="59871"/>
          <a:stretch>
            <a:fillRect/>
          </a:stretch>
        </p:blipFill>
        <p:spPr bwMode="auto">
          <a:xfrm>
            <a:off x="312235" y="1416206"/>
            <a:ext cx="6512312" cy="119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1524" t="42454" r="46372" b="35518"/>
          <a:stretch>
            <a:fillRect/>
          </a:stretch>
        </p:blipFill>
        <p:spPr bwMode="auto">
          <a:xfrm>
            <a:off x="7337503" y="1070516"/>
            <a:ext cx="3914078" cy="214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7774" t="38415" r="57836" b="49695"/>
          <a:stretch>
            <a:fillRect/>
          </a:stretch>
        </p:blipFill>
        <p:spPr bwMode="auto">
          <a:xfrm>
            <a:off x="345687" y="3668751"/>
            <a:ext cx="5362019" cy="14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41737" t="37996" r="38872" b="46112"/>
          <a:stretch>
            <a:fillRect/>
          </a:stretch>
        </p:blipFill>
        <p:spPr bwMode="auto">
          <a:xfrm>
            <a:off x="6724187" y="3646449"/>
            <a:ext cx="2676292" cy="17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653" y="240016"/>
            <a:ext cx="7969937" cy="596325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 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задание №10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ЕГЭ (базовый уровень)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58914" y="1057199"/>
            <a:ext cx="4055327" cy="69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1) ПЕРИМЕТР</a:t>
            </a:r>
            <a:endParaRPr kumimoji="0" lang="ru-RU" sz="3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8914" y="1825935"/>
            <a:ext cx="4034883" cy="805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2) ПЛОЩАДЬ</a:t>
            </a:r>
            <a:endParaRPr kumimoji="0" lang="ru-RU" sz="3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58914" y="2639974"/>
            <a:ext cx="5952893" cy="917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3) ТЕОРЕМА ПИФАГОРА</a:t>
            </a:r>
            <a:endParaRPr kumimoji="0" lang="ru-RU" sz="3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58914" y="3512634"/>
            <a:ext cx="9176461" cy="925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4) ПОДОБНЫЕ ТРЕУГОЛЬНИКИ</a:t>
            </a:r>
            <a:endParaRPr kumimoji="0" lang="ru-RU" sz="3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8914" y="4624892"/>
            <a:ext cx="5439937" cy="683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5) ОКРУЖНОСТЬ</a:t>
            </a:r>
            <a:endParaRPr kumimoji="0" lang="ru-RU" sz="3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58914" y="5394326"/>
            <a:ext cx="8227741" cy="906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r>
              <a:rPr kumimoji="0" lang="ru-RU" sz="3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СРЕДНЯЯ ЛИНИЯ ТРАПЕЦИИ</a:t>
            </a:r>
            <a:endParaRPr kumimoji="0" lang="ru-RU" sz="30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Malgun Gothic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Malgun Gothic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521</Words>
  <Application>Microsoft Office PowerPoint</Application>
  <PresentationFormat>Широкоэкранный</PresentationFormat>
  <Paragraphs>76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Alegreya Sans</vt:lpstr>
      <vt:lpstr>Arial</vt:lpstr>
      <vt:lpstr>Calibri</vt:lpstr>
      <vt:lpstr>Calibri Light</vt:lpstr>
      <vt:lpstr>Century Gothic</vt:lpstr>
      <vt:lpstr>Times New Roman</vt:lpstr>
      <vt:lpstr>Trebuchet MS</vt:lpstr>
      <vt:lpstr>Тема Office</vt:lpstr>
      <vt:lpstr>Презентация PowerPoint</vt:lpstr>
      <vt:lpstr> задание № 1 ЕГЭ (базовый уровень)</vt:lpstr>
      <vt:lpstr> задание № 2 ЕГЭ (базовый уровень)</vt:lpstr>
      <vt:lpstr> задание № 6 ЕГЭ (базовый уровень)</vt:lpstr>
      <vt:lpstr> задание № 6 ЕГЭ (базовый уровень)</vt:lpstr>
      <vt:lpstr> задание № 7 ЕГЭ (базовый уровень)</vt:lpstr>
      <vt:lpstr> задание № 7 ЕГЭ (базовый уровень)</vt:lpstr>
      <vt:lpstr> задание № 10 ЕГЭ (базовый уровень)</vt:lpstr>
      <vt:lpstr> задание №10 ЕГЭ (базовый уровень)</vt:lpstr>
      <vt:lpstr>1) ПЕРИМЕТР</vt:lpstr>
      <vt:lpstr>Презентация PowerPoint</vt:lpstr>
      <vt:lpstr>Дачный участок имеет форму прямоугольника со сторонами 25 метров и 30 метров. Хозяин планирует обнести его забором и разделить таким же забором на две части, одна из которых имеет форму квадрата. Найдите суммарную длину забора в метрах.</vt:lpstr>
      <vt:lpstr>2) ПЛОЩАДЬ</vt:lpstr>
      <vt:lpstr>Дачный участок имеет форму прямоугольника, стороны которого равны 35 и 45 м. Дом, расположенный на участке, имеет на плане форму квадрата со стороной 7 м. Найдите площадь оставшейся части участка, не занятой домом. Ответ дайте в квадратных метрах.</vt:lpstr>
      <vt:lpstr>Презентация PowerPoint</vt:lpstr>
      <vt:lpstr>3) ТЕОРЕМА ПИФАГОРА</vt:lpstr>
      <vt:lpstr>Презентация PowerPoint</vt:lpstr>
      <vt:lpstr>4) ПОДОБНЫЕ ТРЕУГОЛЬНИКИ</vt:lpstr>
      <vt:lpstr>Презентация PowerPoint</vt:lpstr>
      <vt:lpstr>На каком расстоянии (в метрах) от фонаря стоит человек ростом 1,8 м, если длина его тени равна 9 м, высота фонаря 5 м?</vt:lpstr>
      <vt:lpstr>На каком расстоянии (в метрах) от фонаря стоит человек ростом 1,8 м, если длина его тени равна 9 м, высота фонаря 5 м?</vt:lpstr>
      <vt:lpstr>5) ОКРУЖНОСТЬ</vt:lpstr>
      <vt:lpstr>Какой угол (в градусах) образуют минутная и часовая стрелки в 16:00?</vt:lpstr>
      <vt:lpstr>6) СРЕДНЯЯ ЛИНИЯ ТРАПЕЦИИ</vt:lpstr>
      <vt:lpstr>    Перила лестницы дачного дома для надёжности укреплены посередине вертикальным столбом. Найдите высоту l этого столба, если наименьшая высота h1 перил равна 1,25 м, а наибольшая высота h2 равна 2,25 м.  Ответ дайте в метрах.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средняя общеобразовательная школа № 54</dc:title>
  <dc:creator>Пользователь Windows</dc:creator>
  <cp:lastModifiedBy>Бараболя Светлана Анатольевна</cp:lastModifiedBy>
  <cp:revision>402</cp:revision>
  <dcterms:created xsi:type="dcterms:W3CDTF">2018-02-22T09:06:55Z</dcterms:created>
  <dcterms:modified xsi:type="dcterms:W3CDTF">2024-04-23T09:17:25Z</dcterms:modified>
  <cp:version>0906.0100.01</cp:version>
</cp:coreProperties>
</file>