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0F7B1-4D3F-4CCE-897C-02B1124E0B28}" v="433" dt="2024-01-27T12:21:19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6374" autoAdjust="0"/>
  </p:normalViewPr>
  <p:slideViewPr>
    <p:cSldViewPr snapToGrid="0">
      <p:cViewPr varScale="1">
        <p:scale>
          <a:sx n="115" d="100"/>
          <a:sy n="115" d="100"/>
        </p:scale>
        <p:origin x="10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B01D1-BA88-4928-B2F8-043EA0FCBDE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7F20A-61EF-4108-95F7-A0F62DE194C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>
              <a:latin typeface="+mn-lt"/>
            </a:rPr>
            <a:t>В городе открыли фирму, в которой будут работать 246 человек следующих профессий: маркетолог, аудитор, аналитик...</a:t>
          </a:r>
          <a:endParaRPr lang="en-US" dirty="0">
            <a:latin typeface="+mn-lt"/>
          </a:endParaRPr>
        </a:p>
      </dgm:t>
    </dgm:pt>
    <dgm:pt modelId="{23AF7DF3-94C5-46AB-BD45-305896657886}" type="parTrans" cxnId="{3D5605E0-73FB-4F6F-A8F8-CC932B7BA23D}">
      <dgm:prSet/>
      <dgm:spPr/>
      <dgm:t>
        <a:bodyPr/>
        <a:lstStyle/>
        <a:p>
          <a:endParaRPr lang="en-US"/>
        </a:p>
      </dgm:t>
    </dgm:pt>
    <dgm:pt modelId="{47F33FB2-8652-4501-8E75-513621029764}" type="sibTrans" cxnId="{3D5605E0-73FB-4F6F-A8F8-CC932B7BA23D}">
      <dgm:prSet/>
      <dgm:spPr/>
      <dgm:t>
        <a:bodyPr/>
        <a:lstStyle/>
        <a:p>
          <a:endParaRPr lang="en-US"/>
        </a:p>
      </dgm:t>
    </dgm:pt>
    <dgm:pt modelId="{81E0BE62-A787-472B-B0DC-9331C0CCE9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>
              <a:latin typeface="+mn-lt"/>
            </a:rPr>
            <a:t>Научное географическое общество организует экспедицию, для нее требуются 370 человек следующих профессий: биолог, гидролог, геолог (или геодезист, океанолог, метеоролог</a:t>
          </a:r>
          <a:r>
            <a:rPr lang="ru-RU" dirty="0"/>
            <a:t>) </a:t>
          </a:r>
          <a:endParaRPr lang="en-US" dirty="0"/>
        </a:p>
      </dgm:t>
    </dgm:pt>
    <dgm:pt modelId="{2D77D33A-B4B8-4A88-80B6-93CE1785C627}" type="parTrans" cxnId="{C9648209-4707-4905-905A-F7AA23B22867}">
      <dgm:prSet/>
      <dgm:spPr/>
      <dgm:t>
        <a:bodyPr/>
        <a:lstStyle/>
        <a:p>
          <a:endParaRPr lang="en-US"/>
        </a:p>
      </dgm:t>
    </dgm:pt>
    <dgm:pt modelId="{180DD93C-6B0D-41E6-95C7-0F1E4F77006B}" type="sibTrans" cxnId="{C9648209-4707-4905-905A-F7AA23B22867}">
      <dgm:prSet/>
      <dgm:spPr/>
      <dgm:t>
        <a:bodyPr/>
        <a:lstStyle/>
        <a:p>
          <a:endParaRPr lang="en-US"/>
        </a:p>
      </dgm:t>
    </dgm:pt>
    <dgm:pt modelId="{330C3842-5E0E-43B9-B528-CA20C114A107}" type="pres">
      <dgm:prSet presAssocID="{25CB01D1-BA88-4928-B2F8-043EA0FCBDE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CED075-4E0B-4E44-90D9-FF1B7642343B}" type="pres">
      <dgm:prSet presAssocID="{2CE7F20A-61EF-4108-95F7-A0F62DE194C4}" presName="compNode" presStyleCnt="0"/>
      <dgm:spPr/>
    </dgm:pt>
    <dgm:pt modelId="{1A69FEBC-0529-42D1-9BBD-A6CE0E899F37}" type="pres">
      <dgm:prSet presAssocID="{2CE7F20A-61EF-4108-95F7-A0F62DE194C4}" presName="iconBgRect" presStyleLbl="bgShp" presStyleIdx="0" presStyleCnt="2"/>
      <dgm:spPr/>
    </dgm:pt>
    <dgm:pt modelId="{4A79D2D7-6537-4073-985A-58AE169D871D}" type="pres">
      <dgm:prSet presAssocID="{2CE7F20A-61EF-4108-95F7-A0F62DE194C4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Выполнить"/>
        </a:ext>
      </dgm:extLst>
    </dgm:pt>
    <dgm:pt modelId="{1D605A46-EA99-4C06-B2D9-DB384A491D3C}" type="pres">
      <dgm:prSet presAssocID="{2CE7F20A-61EF-4108-95F7-A0F62DE194C4}" presName="spaceRect" presStyleCnt="0"/>
      <dgm:spPr/>
    </dgm:pt>
    <dgm:pt modelId="{7B176E1A-60BA-43D7-8309-4E626F6B3EC8}" type="pres">
      <dgm:prSet presAssocID="{2CE7F20A-61EF-4108-95F7-A0F62DE194C4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924EEC0-80A0-4F2B-BBEE-FF085E54C28F}" type="pres">
      <dgm:prSet presAssocID="{47F33FB2-8652-4501-8E75-513621029764}" presName="sibTrans" presStyleCnt="0"/>
      <dgm:spPr/>
    </dgm:pt>
    <dgm:pt modelId="{9C416953-6EB6-4DBE-BC16-C5799D7CC431}" type="pres">
      <dgm:prSet presAssocID="{81E0BE62-A787-472B-B0DC-9331C0CCE9B8}" presName="compNode" presStyleCnt="0"/>
      <dgm:spPr/>
    </dgm:pt>
    <dgm:pt modelId="{67BAEA12-9881-46CC-BE37-BE0FB724AA6B}" type="pres">
      <dgm:prSet presAssocID="{81E0BE62-A787-472B-B0DC-9331C0CCE9B8}" presName="iconBgRect" presStyleLbl="bgShp" presStyleIdx="1" presStyleCnt="2"/>
      <dgm:spPr/>
    </dgm:pt>
    <dgm:pt modelId="{C86E7955-0EC3-4FD0-9BF8-1415CC23F0BC}" type="pres">
      <dgm:prSet presAssocID="{81E0BE62-A787-472B-B0DC-9331C0CCE9B8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AC2D2E91-A84B-455B-94EC-62930FE4BD3C}" type="pres">
      <dgm:prSet presAssocID="{81E0BE62-A787-472B-B0DC-9331C0CCE9B8}" presName="spaceRect" presStyleCnt="0"/>
      <dgm:spPr/>
    </dgm:pt>
    <dgm:pt modelId="{20BDA5DF-1818-4573-8D8F-AF22B661A2D6}" type="pres">
      <dgm:prSet presAssocID="{81E0BE62-A787-472B-B0DC-9331C0CCE9B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48209-4707-4905-905A-F7AA23B22867}" srcId="{25CB01D1-BA88-4928-B2F8-043EA0FCBDE8}" destId="{81E0BE62-A787-472B-B0DC-9331C0CCE9B8}" srcOrd="1" destOrd="0" parTransId="{2D77D33A-B4B8-4A88-80B6-93CE1785C627}" sibTransId="{180DD93C-6B0D-41E6-95C7-0F1E4F77006B}"/>
    <dgm:cxn modelId="{A63755D0-8BF6-4E95-B90A-E1FA68658FEA}" type="presOf" srcId="{25CB01D1-BA88-4928-B2F8-043EA0FCBDE8}" destId="{330C3842-5E0E-43B9-B528-CA20C114A107}" srcOrd="0" destOrd="0" presId="urn:microsoft.com/office/officeart/2018/5/layout/IconCircleLabelList"/>
    <dgm:cxn modelId="{FA26FC89-A700-4E7C-ACCD-10B402265EA8}" type="presOf" srcId="{81E0BE62-A787-472B-B0DC-9331C0CCE9B8}" destId="{20BDA5DF-1818-4573-8D8F-AF22B661A2D6}" srcOrd="0" destOrd="0" presId="urn:microsoft.com/office/officeart/2018/5/layout/IconCircleLabelList"/>
    <dgm:cxn modelId="{3D5605E0-73FB-4F6F-A8F8-CC932B7BA23D}" srcId="{25CB01D1-BA88-4928-B2F8-043EA0FCBDE8}" destId="{2CE7F20A-61EF-4108-95F7-A0F62DE194C4}" srcOrd="0" destOrd="0" parTransId="{23AF7DF3-94C5-46AB-BD45-305896657886}" sibTransId="{47F33FB2-8652-4501-8E75-513621029764}"/>
    <dgm:cxn modelId="{82681D78-0705-4C52-ABCB-DF0DFDF4EBC8}" type="presOf" srcId="{2CE7F20A-61EF-4108-95F7-A0F62DE194C4}" destId="{7B176E1A-60BA-43D7-8309-4E626F6B3EC8}" srcOrd="0" destOrd="0" presId="urn:microsoft.com/office/officeart/2018/5/layout/IconCircleLabelList"/>
    <dgm:cxn modelId="{D6AA6618-7673-4D34-AC72-91D1C8A9CE27}" type="presParOf" srcId="{330C3842-5E0E-43B9-B528-CA20C114A107}" destId="{3CCED075-4E0B-4E44-90D9-FF1B7642343B}" srcOrd="0" destOrd="0" presId="urn:microsoft.com/office/officeart/2018/5/layout/IconCircleLabelList"/>
    <dgm:cxn modelId="{78428CE0-8969-4447-9CA4-8686FF2FC413}" type="presParOf" srcId="{3CCED075-4E0B-4E44-90D9-FF1B7642343B}" destId="{1A69FEBC-0529-42D1-9BBD-A6CE0E899F37}" srcOrd="0" destOrd="0" presId="urn:microsoft.com/office/officeart/2018/5/layout/IconCircleLabelList"/>
    <dgm:cxn modelId="{884C8C2F-49FF-432D-B93A-8CF1F63BD8F9}" type="presParOf" srcId="{3CCED075-4E0B-4E44-90D9-FF1B7642343B}" destId="{4A79D2D7-6537-4073-985A-58AE169D871D}" srcOrd="1" destOrd="0" presId="urn:microsoft.com/office/officeart/2018/5/layout/IconCircleLabelList"/>
    <dgm:cxn modelId="{5BFFA471-E4C9-4574-BD9E-496DDBA2EABA}" type="presParOf" srcId="{3CCED075-4E0B-4E44-90D9-FF1B7642343B}" destId="{1D605A46-EA99-4C06-B2D9-DB384A491D3C}" srcOrd="2" destOrd="0" presId="urn:microsoft.com/office/officeart/2018/5/layout/IconCircleLabelList"/>
    <dgm:cxn modelId="{27BC03D0-D58E-4AE7-AC06-78D6A0BBE1FD}" type="presParOf" srcId="{3CCED075-4E0B-4E44-90D9-FF1B7642343B}" destId="{7B176E1A-60BA-43D7-8309-4E626F6B3EC8}" srcOrd="3" destOrd="0" presId="urn:microsoft.com/office/officeart/2018/5/layout/IconCircleLabelList"/>
    <dgm:cxn modelId="{09BBF55D-4127-4A37-B346-2742DF24AA89}" type="presParOf" srcId="{330C3842-5E0E-43B9-B528-CA20C114A107}" destId="{A924EEC0-80A0-4F2B-BBEE-FF085E54C28F}" srcOrd="1" destOrd="0" presId="urn:microsoft.com/office/officeart/2018/5/layout/IconCircleLabelList"/>
    <dgm:cxn modelId="{E85356B1-23E6-49C5-BD97-6D36C2E730D6}" type="presParOf" srcId="{330C3842-5E0E-43B9-B528-CA20C114A107}" destId="{9C416953-6EB6-4DBE-BC16-C5799D7CC431}" srcOrd="2" destOrd="0" presId="urn:microsoft.com/office/officeart/2018/5/layout/IconCircleLabelList"/>
    <dgm:cxn modelId="{4EC1627B-5482-4822-90B2-F405EE711A50}" type="presParOf" srcId="{9C416953-6EB6-4DBE-BC16-C5799D7CC431}" destId="{67BAEA12-9881-46CC-BE37-BE0FB724AA6B}" srcOrd="0" destOrd="0" presId="urn:microsoft.com/office/officeart/2018/5/layout/IconCircleLabelList"/>
    <dgm:cxn modelId="{6AEA7B6D-1181-44DC-B678-96FAE23FE8BF}" type="presParOf" srcId="{9C416953-6EB6-4DBE-BC16-C5799D7CC431}" destId="{C86E7955-0EC3-4FD0-9BF8-1415CC23F0BC}" srcOrd="1" destOrd="0" presId="urn:microsoft.com/office/officeart/2018/5/layout/IconCircleLabelList"/>
    <dgm:cxn modelId="{74A5FEAA-F40F-4978-A1AE-E9B3CDA1A9A1}" type="presParOf" srcId="{9C416953-6EB6-4DBE-BC16-C5799D7CC431}" destId="{AC2D2E91-A84B-455B-94EC-62930FE4BD3C}" srcOrd="2" destOrd="0" presId="urn:microsoft.com/office/officeart/2018/5/layout/IconCircleLabelList"/>
    <dgm:cxn modelId="{88AA5BCD-DD5E-4921-95F0-B6D4D756A751}" type="presParOf" srcId="{9C416953-6EB6-4DBE-BC16-C5799D7CC431}" destId="{20BDA5DF-1818-4573-8D8F-AF22B661A2D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FEBC-0529-42D1-9BBD-A6CE0E899F37}">
      <dsp:nvSpPr>
        <dsp:cNvPr id="0" name=""/>
        <dsp:cNvSpPr/>
      </dsp:nvSpPr>
      <dsp:spPr>
        <a:xfrm>
          <a:off x="483062" y="289793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9D2D7-6537-4073-985A-58AE169D871D}">
      <dsp:nvSpPr>
        <dsp:cNvPr id="0" name=""/>
        <dsp:cNvSpPr/>
      </dsp:nvSpPr>
      <dsp:spPr>
        <a:xfrm>
          <a:off x="790187" y="596919"/>
          <a:ext cx="826875" cy="8268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76E1A-60BA-43D7-8309-4E626F6B3EC8}">
      <dsp:nvSpPr>
        <dsp:cNvPr id="0" name=""/>
        <dsp:cNvSpPr/>
      </dsp:nvSpPr>
      <dsp:spPr>
        <a:xfrm>
          <a:off x="22375" y="2179794"/>
          <a:ext cx="2362500" cy="12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 dirty="0">
              <a:latin typeface="+mn-lt"/>
            </a:rPr>
            <a:t>В городе открыли фирму, в которой будут работать 246 человек следующих профессий: маркетолог, аудитор, аналитик...</a:t>
          </a:r>
          <a:endParaRPr lang="en-US" sz="1100" kern="1200" dirty="0">
            <a:latin typeface="+mn-lt"/>
          </a:endParaRPr>
        </a:p>
      </dsp:txBody>
      <dsp:txXfrm>
        <a:off x="22375" y="2179794"/>
        <a:ext cx="2362500" cy="1215000"/>
      </dsp:txXfrm>
    </dsp:sp>
    <dsp:sp modelId="{67BAEA12-9881-46CC-BE37-BE0FB724AA6B}">
      <dsp:nvSpPr>
        <dsp:cNvPr id="0" name=""/>
        <dsp:cNvSpPr/>
      </dsp:nvSpPr>
      <dsp:spPr>
        <a:xfrm>
          <a:off x="3259000" y="289793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E7955-0EC3-4FD0-9BF8-1415CC23F0BC}">
      <dsp:nvSpPr>
        <dsp:cNvPr id="0" name=""/>
        <dsp:cNvSpPr/>
      </dsp:nvSpPr>
      <dsp:spPr>
        <a:xfrm>
          <a:off x="3566125" y="596919"/>
          <a:ext cx="826875" cy="82687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DA5DF-1818-4573-8D8F-AF22B661A2D6}">
      <dsp:nvSpPr>
        <dsp:cNvPr id="0" name=""/>
        <dsp:cNvSpPr/>
      </dsp:nvSpPr>
      <dsp:spPr>
        <a:xfrm>
          <a:off x="2798312" y="2179794"/>
          <a:ext cx="2362500" cy="12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 dirty="0">
              <a:latin typeface="+mn-lt"/>
            </a:rPr>
            <a:t>Научное географическое общество организует экспедицию, для нее требуются 370 человек следующих профессий: биолог, гидролог, геолог (или геодезист, океанолог, метеоролог</a:t>
          </a:r>
          <a:r>
            <a:rPr lang="ru-RU" sz="1100" kern="1200" dirty="0"/>
            <a:t>) </a:t>
          </a:r>
          <a:endParaRPr lang="en-US" sz="1100" kern="1200" dirty="0"/>
        </a:p>
      </dsp:txBody>
      <dsp:txXfrm>
        <a:off x="2798312" y="2179794"/>
        <a:ext cx="2362500" cy="121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0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2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6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4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3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5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3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5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7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5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>
            <a:extLst>
              <a:ext uri="{FF2B5EF4-FFF2-40B4-BE49-F238E27FC236}">
                <a16:creationId xmlns:a16="http://schemas.microsoft.com/office/drawing/2014/main" id="{EF7D4369-05CF-36D1-5F40-1A8A96D62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3" r="14718" b="-2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1375" y="1432223"/>
            <a:ext cx="6842697" cy="2192126"/>
          </a:xfrm>
        </p:spPr>
        <p:txBody>
          <a:bodyPr>
            <a:normAutofit/>
          </a:bodyPr>
          <a:lstStyle/>
          <a:p>
            <a:r>
              <a:rPr lang="ru-RU" sz="4400" dirty="0">
                <a:cs typeface="Calibri Light"/>
              </a:rPr>
              <a:t>Профориентация на уроках математики 5-6 </a:t>
            </a:r>
            <a:r>
              <a:rPr lang="ru-RU" sz="4400" dirty="0" smtClean="0">
                <a:cs typeface="Calibri Light"/>
              </a:rPr>
              <a:t>класс</a:t>
            </a:r>
            <a:endParaRPr lang="ru-RU" sz="4400" dirty="0"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sz="1600" dirty="0">
                <a:cs typeface="Calibri"/>
              </a:rPr>
              <a:t>Дудник Марина </a:t>
            </a:r>
            <a:r>
              <a:rPr lang="ru-RU" sz="1600" dirty="0" smtClean="0">
                <a:cs typeface="Calibri"/>
              </a:rPr>
              <a:t>Викторовна,</a:t>
            </a:r>
            <a:endParaRPr lang="ru-RU" sz="1600" dirty="0">
              <a:cs typeface="Calibri"/>
            </a:endParaRPr>
          </a:p>
          <a:p>
            <a:pPr algn="r"/>
            <a:r>
              <a:rPr lang="ru-RU" sz="1600" dirty="0">
                <a:cs typeface="Calibri"/>
              </a:rPr>
              <a:t>у</a:t>
            </a:r>
            <a:r>
              <a:rPr lang="ru-RU" sz="1600" dirty="0" smtClean="0">
                <a:cs typeface="Calibri"/>
              </a:rPr>
              <a:t>читель </a:t>
            </a:r>
            <a:r>
              <a:rPr lang="ru-RU" sz="1600" dirty="0">
                <a:cs typeface="Calibri"/>
              </a:rPr>
              <a:t>математики МАОУ СОШ №</a:t>
            </a:r>
            <a:r>
              <a:rPr lang="ru-RU" sz="1600" dirty="0" smtClean="0">
                <a:cs typeface="Calibri"/>
              </a:rPr>
              <a:t>30</a:t>
            </a:r>
            <a:endParaRPr lang="ru-RU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6447C-889E-EEE4-6F6B-E77221A5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109728" tIns="109728" rIns="109728" bIns="91440" rtlCol="0">
            <a:normAutofit/>
          </a:bodyPr>
          <a:lstStyle/>
          <a:p>
            <a:pPr algn="ctr"/>
            <a:r>
              <a:rPr lang="en-US" sz="5400" dirty="0" err="1"/>
              <a:t>Примеры</a:t>
            </a:r>
            <a:r>
              <a:rPr lang="en-US" sz="5400" dirty="0"/>
              <a:t> </a:t>
            </a:r>
            <a:r>
              <a:rPr lang="en-US" sz="5400" dirty="0" err="1"/>
              <a:t>текстовых</a:t>
            </a:r>
            <a:r>
              <a:rPr lang="en-US" sz="5400" dirty="0"/>
              <a:t> </a:t>
            </a:r>
            <a:r>
              <a:rPr lang="en-US" sz="5400" dirty="0" err="1" smtClean="0"/>
              <a:t>задач</a:t>
            </a:r>
            <a:endParaRPr lang="en-US" sz="5400" dirty="0"/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44D2765-BCC6-332A-82F2-E1077AE08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45775"/>
              </p:ext>
            </p:extLst>
          </p:nvPr>
        </p:nvGraphicFramePr>
        <p:xfrm>
          <a:off x="838200" y="2704109"/>
          <a:ext cx="10515601" cy="29968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63887">
                  <a:extLst>
                    <a:ext uri="{9D8B030D-6E8A-4147-A177-3AD203B41FA5}">
                      <a16:colId xmlns:a16="http://schemas.microsoft.com/office/drawing/2014/main" val="2707416193"/>
                    </a:ext>
                  </a:extLst>
                </a:gridCol>
                <a:gridCol w="4951714">
                  <a:extLst>
                    <a:ext uri="{9D8B030D-6E8A-4147-A177-3AD203B41FA5}">
                      <a16:colId xmlns:a16="http://schemas.microsoft.com/office/drawing/2014/main" val="2582138677"/>
                    </a:ext>
                  </a:extLst>
                </a:gridCol>
              </a:tblGrid>
              <a:tr h="2996832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all" spc="60" noProof="0" dirty="0">
                          <a:solidFill>
                            <a:schemeClr val="tx1"/>
                          </a:solidFill>
                        </a:rPr>
                        <a:t>Бригада из трех рабочих окрасила здание. Первый рабочий окрасил на 17 м</a:t>
                      </a:r>
                      <a:r>
                        <a:rPr lang="ru-RU" sz="1400" b="1" u="none" strike="noStrike" cap="all" spc="60" baseline="3000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="1" u="none" strike="noStrike" cap="all" spc="60" noProof="0" dirty="0">
                          <a:solidFill>
                            <a:schemeClr val="tx1"/>
                          </a:solidFill>
                        </a:rPr>
                        <a:t>больше второго, а половина того, что сделал второй, составляет</a:t>
                      </a:r>
                      <a:r>
                        <a:rPr lang="ru-RU" sz="1400" b="1" u="none" strike="noStrike" cap="all" spc="60" baseline="3000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="1" u="none" strike="noStrike" cap="all" spc="60" noProof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400" b="1" u="none" strike="noStrike" cap="all" spc="60" baseline="-250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400" b="1" u="none" strike="noStrike" cap="all" spc="60" noProof="0" dirty="0">
                          <a:solidFill>
                            <a:schemeClr val="tx1"/>
                          </a:solidFill>
                        </a:rPr>
                        <a:t>работы, выполненной третьим рабочим. Сколько денег получил каждый рабочий, если все вместе они окрасили 325 м</a:t>
                      </a:r>
                      <a:r>
                        <a:rPr lang="ru-RU" sz="1400" b="1" u="none" strike="noStrike" cap="all" spc="60" baseline="3000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="1" u="none" strike="noStrike" cap="all" spc="60" noProof="0" dirty="0">
                          <a:solidFill>
                            <a:schemeClr val="tx1"/>
                          </a:solidFill>
                        </a:rPr>
                        <a:t>, а окраска 1 м</a:t>
                      </a:r>
                      <a:r>
                        <a:rPr lang="ru-RU" sz="1400" b="1" u="none" strike="noStrike" cap="all" spc="60" baseline="3000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="1" u="none" strike="noStrike" cap="all" spc="60" noProof="0" dirty="0">
                          <a:solidFill>
                            <a:schemeClr val="tx1"/>
                          </a:solidFill>
                        </a:rPr>
                        <a:t>стоит 16 коп.?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all" spc="60" noProof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67504" marR="167504" marT="167504" marB="167504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all" spc="60" noProof="0" dirty="0">
                          <a:solidFill>
                            <a:schemeClr val="tx1"/>
                          </a:solidFill>
                        </a:rPr>
                        <a:t>Строительная организация получила сначала 0,2 денег, отпущенных на оплату стройматериалов, потом половину остатка и, наконец, последние 8500 р. Все поступившие деньги были израсходованы, причем за кирпич уплатили в 3 раза больше, чем за цемент, а за кровельное железо на 670 р. больше, чем за кирпич. Какая сумма была внесена за оплату кирпича?</a:t>
                      </a:r>
                    </a:p>
                    <a:p>
                      <a:pPr lvl="0">
                        <a:buNone/>
                      </a:pPr>
                      <a:endParaRPr lang="ru-RU" sz="1400" b="1" cap="all" spc="60" dirty="0">
                        <a:solidFill>
                          <a:schemeClr val="tx1"/>
                        </a:solidFill>
                      </a:endParaRPr>
                    </a:p>
                  </a:txBody>
                  <a:tcPr marL="167504" marR="167504" marT="167504" marB="167504"/>
                </a:tc>
                <a:extLst>
                  <a:ext uri="{0D108BD9-81ED-4DB2-BD59-A6C34878D82A}">
                    <a16:rowId xmlns:a16="http://schemas.microsoft.com/office/drawing/2014/main" val="641147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22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CA9B2-DA18-2B29-4CC0-E4293629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799640"/>
          </a:xfrm>
        </p:spPr>
        <p:txBody>
          <a:bodyPr/>
          <a:lstStyle/>
          <a:p>
            <a:pPr algn="ctr"/>
            <a:r>
              <a:rPr lang="ru-RU" dirty="0">
                <a:ea typeface="Meiryo"/>
              </a:rPr>
              <a:t>Текстовые задачи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DA971B-F039-E9A3-7C75-9EEE7B9F4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  <a:cs typeface="Times New Roman"/>
              </a:rPr>
              <a:t>Исходная задача (</a:t>
            </a:r>
            <a:r>
              <a:rPr lang="ru-RU" dirty="0" err="1">
                <a:solidFill>
                  <a:srgbClr val="000000"/>
                </a:solidFill>
                <a:latin typeface="+mj-lt"/>
                <a:cs typeface="Times New Roman"/>
              </a:rPr>
              <a:t>Н.Я.Виленкин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/>
              </a:rPr>
              <a:t>, 6 класс)</a:t>
            </a:r>
            <a:endParaRPr lang="ru-RU" dirty="0">
              <a:latin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55344E-8846-5DE0-B4E4-F54F68359E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Times New Roman"/>
              </a:rPr>
              <a:t>В городе построен завод, на котором будут работать 840 рабочих следующих профессий: токари, слесари и фрезеровщики. При этом токарей будет втрое, а слесарей вдвое больше, чем фрезеровщиков. Сколько токарей нужно для завода?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0C35D4-80FE-58ED-2E00-9FCD08F56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solidFill>
                  <a:srgbClr val="000000"/>
                </a:solidFill>
                <a:latin typeface="+mj-lt"/>
                <a:cs typeface="Times New Roman"/>
              </a:rPr>
              <a:t>Новая задача:</a:t>
            </a:r>
            <a:endParaRPr lang="ru-RU" b="0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FBE7D166-30E9-EBE2-30A0-F3B2E24977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7046998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53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3ED1A9A-C2FD-9CDB-B3E2-1A0F017F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just"/>
            <a:r>
              <a:rPr lang="ru-RU" sz="3000" b="1" dirty="0">
                <a:cs typeface="Times New Roman"/>
              </a:rPr>
              <a:t>Следующие задачи призваны заинтересовать учащихся и познакомить с работой профессионалов. Открыть нечто новое, помочь в повседневной жизни.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8B60EC-C4C4-6CCE-A4DD-F68CF885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700" dirty="0"/>
              <a:t>1. Плодородный черноземный слой почвы образуется от гниения растений и их корней. Сколько лет понадобится для образования слоя почвы толщиной 10,5 см, если для образования слоя почвы в 4 см требуется 1200 лет? (3150 лет).</a:t>
            </a:r>
          </a:p>
          <a:p>
            <a:pPr>
              <a:buClr>
                <a:srgbClr val="689D9B"/>
              </a:buClr>
            </a:pPr>
            <a:r>
              <a:rPr lang="ru-RU" sz="1700" dirty="0">
                <a:ea typeface="+mn-lt"/>
                <a:cs typeface="+mn-lt"/>
              </a:rPr>
              <a:t>2. Потеря зерна от осыпания за 2-3 дня после созревания составляет 10% урожайности. Сколько зерна с каждого гектара недополучили бы при опоздании с уборкой, если при своевременной уборке собрано 25ц с гектара? (2,5ц).</a:t>
            </a:r>
            <a:endParaRPr lang="ru-RU" sz="1700" dirty="0">
              <a:cs typeface="Arial"/>
            </a:endParaRPr>
          </a:p>
          <a:p>
            <a:pPr>
              <a:buClr>
                <a:srgbClr val="689D9B"/>
              </a:buClr>
            </a:pPr>
            <a:r>
              <a:rPr lang="ru-RU" sz="1700" dirty="0">
                <a:ea typeface="+mn-lt"/>
                <a:cs typeface="+mn-lt"/>
              </a:rPr>
              <a:t>3. Примерный суточный рацион школьника в возрасте от 11 до 14 лет составляет 99г белков, 98г жиров, 427г углеводов. Какое количество каждого вещества усваивается школьником в течение суток, если коэффициенты усвояемости: для белков – 0,85; жира – 0,94; углеводов – 0,96? (0,84г белков; 0,92г жиров и 4,1г углеводов).</a:t>
            </a:r>
            <a:endParaRPr lang="ru-RU" sz="1700" dirty="0">
              <a:cs typeface="Arial"/>
            </a:endParaRPr>
          </a:p>
          <a:p>
            <a:pPr>
              <a:buClr>
                <a:srgbClr val="689D9B"/>
              </a:buClr>
            </a:pPr>
            <a:endParaRPr lang="ru-RU" sz="1700" dirty="0">
              <a:cs typeface="Arial"/>
            </a:endParaRPr>
          </a:p>
          <a:p>
            <a:pPr>
              <a:buClr>
                <a:srgbClr val="689D9B"/>
              </a:buClr>
            </a:pPr>
            <a:endParaRPr lang="ru-RU" sz="1700" dirty="0">
              <a:cs typeface="Arial"/>
            </a:endParaRPr>
          </a:p>
          <a:p>
            <a:pPr>
              <a:buClr>
                <a:srgbClr val="689D9B"/>
              </a:buClr>
            </a:pPr>
            <a:endParaRPr lang="ru-RU" sz="1700" dirty="0">
              <a:cs typeface="Arial"/>
            </a:endParaRPr>
          </a:p>
        </p:txBody>
      </p:sp>
      <p:pic>
        <p:nvPicPr>
          <p:cNvPr id="11" name="Picture 10" descr="Поперечное сечение молодого растения с корнями">
            <a:extLst>
              <a:ext uri="{FF2B5EF4-FFF2-40B4-BE49-F238E27FC236}">
                <a16:creationId xmlns:a16="http://schemas.microsoft.com/office/drawing/2014/main" id="{54C24BCB-4276-2C1E-C498-EC2D71738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4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6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5D026-59E2-2714-93F6-FC9FA5C1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endParaRPr lang="ru-RU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FB5B9-ED3D-C726-F364-68BD9B237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900" dirty="0"/>
              <a:t>4. Масса крови взрослого человека составляет в среднем 7,5% от его общей массы. Сколько крови у человека, если его масса 72 кг? 100кг? (5,4 кг и 7,5 кг)</a:t>
            </a:r>
          </a:p>
          <a:p>
            <a:pPr>
              <a:buClr>
                <a:srgbClr val="689D9B"/>
              </a:buClr>
            </a:pPr>
            <a:r>
              <a:rPr lang="ru-RU" sz="1900" dirty="0">
                <a:ea typeface="+mn-lt"/>
                <a:cs typeface="+mn-lt"/>
              </a:rPr>
              <a:t>5. Глаз комнатной мухи состоит из 4500 глазков, что составляет глазков рабочей пчелы, числа глазков стрекозы и числа глазков жучка. Определите число глазков у рабочей пчелы, стрекозы и жучка. (6300 глазков у рабочей пчелы, 12600 глазков у стрекозы и 25000 глазков у жучка.)</a:t>
            </a:r>
            <a:endParaRPr lang="ru-RU" sz="1900" dirty="0">
              <a:cs typeface="Arial"/>
            </a:endParaRPr>
          </a:p>
          <a:p>
            <a:pPr>
              <a:buClr>
                <a:srgbClr val="689D9B"/>
              </a:buClr>
            </a:pPr>
            <a:r>
              <a:rPr lang="ru-RU" sz="1900" dirty="0">
                <a:ea typeface="+mn-lt"/>
                <a:cs typeface="+mn-lt"/>
              </a:rPr>
              <a:t>6. Для приготовления завтрака</a:t>
            </a:r>
            <a:r>
              <a:rPr lang="ru-RU" sz="1900" b="1" i="1" dirty="0">
                <a:ea typeface="+mn-lt"/>
                <a:cs typeface="+mn-lt"/>
              </a:rPr>
              <a:t> повар </a:t>
            </a:r>
            <a:r>
              <a:rPr lang="ru-RU" sz="1900" dirty="0">
                <a:ea typeface="+mn-lt"/>
                <a:cs typeface="+mn-lt"/>
              </a:rPr>
              <a:t>израсходовал 25 кг картофеля, от картофеля – израсходовал лука, а моркови – от картофеля и лука вместе. Сколько килограммов моркови израсходовал повар?</a:t>
            </a:r>
            <a:endParaRPr lang="ru-RU" sz="1900" dirty="0">
              <a:cs typeface="Arial"/>
            </a:endParaRPr>
          </a:p>
          <a:p>
            <a:pPr>
              <a:buClr>
                <a:srgbClr val="689D9B"/>
              </a:buClr>
            </a:pPr>
            <a:r>
              <a:rPr lang="ru-RU" sz="1900" dirty="0">
                <a:cs typeface="Arial"/>
              </a:rPr>
              <a:t>И т.д.</a:t>
            </a:r>
            <a:endParaRPr lang="ru-RU" sz="1900" dirty="0">
              <a:ea typeface="Calibri"/>
              <a:cs typeface="Arial"/>
            </a:endParaRPr>
          </a:p>
          <a:p>
            <a:pPr>
              <a:buClr>
                <a:srgbClr val="689D9B"/>
              </a:buClr>
            </a:pPr>
            <a:endParaRPr lang="ru-RU" sz="1900" dirty="0">
              <a:cs typeface="Arial"/>
            </a:endParaRPr>
          </a:p>
        </p:txBody>
      </p:sp>
      <p:pic>
        <p:nvPicPr>
          <p:cNvPr id="5" name="Picture 4" descr="Стрекоза на бутоне цветка">
            <a:extLst>
              <a:ext uri="{FF2B5EF4-FFF2-40B4-BE49-F238E27FC236}">
                <a16:creationId xmlns:a16="http://schemas.microsoft.com/office/drawing/2014/main" id="{067D1003-6061-2FFC-C971-A5C1888FE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11" r="93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06565-6932-7E78-115D-CF5C5836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ea typeface="Calibri Light"/>
                <a:cs typeface="Calibri Light"/>
              </a:rPr>
              <a:t>Модели работы с задачами</a:t>
            </a:r>
            <a:endParaRPr lang="ru-RU" sz="5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C0D62-FFC5-F027-8C17-F02BC263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ru-RU" sz="2200" dirty="0">
                <a:ea typeface="Calibri"/>
                <a:cs typeface="Calibri"/>
              </a:rPr>
              <a:t>Задача с комментарием учителя.</a:t>
            </a:r>
          </a:p>
          <a:p>
            <a:pPr marL="514350" indent="-514350">
              <a:buAutoNum type="arabicPeriod"/>
            </a:pPr>
            <a:r>
              <a:rPr lang="ru-RU" sz="2200" dirty="0">
                <a:ea typeface="Calibri"/>
                <a:cs typeface="Calibri"/>
              </a:rPr>
              <a:t>Задачи с мини обсуждением.</a:t>
            </a:r>
          </a:p>
          <a:p>
            <a:pPr marL="514350" indent="-514350">
              <a:buAutoNum type="arabicPeriod"/>
            </a:pPr>
            <a:r>
              <a:rPr lang="ru-RU" sz="2200" dirty="0">
                <a:ea typeface="Calibri"/>
                <a:cs typeface="Calibri"/>
              </a:rPr>
              <a:t> Задачи с сознательным пропуском действующего лица.</a:t>
            </a:r>
            <a:endParaRPr lang="ru-RU" sz="2200" dirty="0">
              <a:latin typeface="Calibri"/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ru-RU" sz="2200" dirty="0">
                <a:latin typeface="Calibri"/>
                <a:ea typeface="Calibri"/>
                <a:cs typeface="Times New Roman"/>
              </a:rPr>
              <a:t>Творческое домашнее задание на составление задачи по определенной профессии.</a:t>
            </a:r>
            <a:endParaRPr lang="ru-RU" sz="2200" dirty="0">
              <a:latin typeface="Calibri"/>
              <a:ea typeface="Calibri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ru-RU" sz="2200" dirty="0">
                <a:latin typeface="Calibri"/>
                <a:ea typeface="Calibri"/>
                <a:cs typeface="Times New Roman"/>
              </a:rPr>
              <a:t>Урок одной профессии.</a:t>
            </a:r>
            <a:endParaRPr lang="ru-RU" sz="2200" dirty="0">
              <a:latin typeface="Calibri"/>
              <a:ea typeface="Calibri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ru-RU" sz="2200" dirty="0">
                <a:latin typeface="Calibri"/>
                <a:ea typeface="Calibri"/>
                <a:cs typeface="Times New Roman"/>
              </a:rPr>
              <a:t>Практико-ориентированные задачи.</a:t>
            </a:r>
            <a:endParaRPr lang="ru-RU" sz="2200" dirty="0">
              <a:latin typeface="Calibri"/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ru-RU" sz="2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25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0C65-567F-7412-3C43-D0C96445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836045" cy="5422129"/>
          </a:xfrm>
        </p:spPr>
        <p:txBody>
          <a:bodyPr>
            <a:normAutofit/>
          </a:bodyPr>
          <a:lstStyle/>
          <a:p>
            <a:r>
              <a:rPr lang="ru-RU" sz="4800" dirty="0"/>
              <a:t>Профессия ПРОДАВЕЦ</a:t>
            </a:r>
            <a:endParaRPr lang="ru-RU" sz="4800" dirty="0">
              <a:ea typeface="Calibri Light"/>
              <a:cs typeface="Calibri Ligh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46E79-BF04-66A4-7D8C-D1F627955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 dirty="0"/>
              <a:t>... ??… продал трём покупателям по 4 кг моркови, после чего в мешке осталось  1/4 от проданных. Сколько килограммов моркови было в мешке сначала?</a:t>
            </a:r>
            <a:r>
              <a:rPr lang="ru-RU" sz="2200" dirty="0">
                <a:ea typeface="Times New Roman"/>
                <a:cs typeface="Times New Roman"/>
              </a:rPr>
              <a:t> </a:t>
            </a:r>
            <a:endParaRPr lang="ru-RU" sz="2200" dirty="0">
              <a:ea typeface="Calibri"/>
              <a:cs typeface="Calibri" panose="020F0502020204030204"/>
            </a:endParaRPr>
          </a:p>
          <a:p>
            <a:r>
              <a:rPr lang="ru-RU" sz="2200" dirty="0">
                <a:ea typeface="Calibri"/>
                <a:cs typeface="Times New Roman"/>
              </a:rPr>
              <a:t>Продавец – это человек, который помогает покупателю выбрать товар, взвесить, упаковать, посчитать стоимость. Также он получает товары со склада, готовит их к продаже, оформляет витрины. Он должен уметь пользоваться рабочим оборудованием – весами, холодильником, режущими машинами и т.д.</a:t>
            </a:r>
            <a:endParaRPr lang="ru-RU" sz="2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12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99F642-43CB-7DC0-BBF4-18D25277C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ru-RU" sz="11500" dirty="0">
                <a:ea typeface="Calibri Light"/>
                <a:cs typeface="Calibri Light"/>
              </a:rPr>
              <a:t>Спасибо за внимание!</a:t>
            </a:r>
            <a:endParaRPr lang="ru-RU" sz="115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DBEF2E6-4A77-E3CA-B1BD-788D0C520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1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536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Meiryo</vt:lpstr>
      <vt:lpstr>Times New Roman</vt:lpstr>
      <vt:lpstr>Office Theme</vt:lpstr>
      <vt:lpstr>Профориентация на уроках математики 5-6 класс</vt:lpstr>
      <vt:lpstr>Примеры текстовых задач</vt:lpstr>
      <vt:lpstr>Текстовые задачи</vt:lpstr>
      <vt:lpstr>Следующие задачи призваны заинтересовать учащихся и познакомить с работой профессионалов. Открыть нечто новое, помочь в повседневной жизни.</vt:lpstr>
      <vt:lpstr>Презентация PowerPoint</vt:lpstr>
      <vt:lpstr>Модели работы с задачами</vt:lpstr>
      <vt:lpstr>Профессия ПРОДАВЕЦ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Бараболя Светлана Анатольевна</cp:lastModifiedBy>
  <cp:revision>192</cp:revision>
  <dcterms:created xsi:type="dcterms:W3CDTF">2024-01-27T08:34:54Z</dcterms:created>
  <dcterms:modified xsi:type="dcterms:W3CDTF">2024-03-27T04:28:20Z</dcterms:modified>
</cp:coreProperties>
</file>