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5" r:id="rId1"/>
  </p:sldMasterIdLst>
  <p:notesMasterIdLst>
    <p:notesMasterId r:id="rId14"/>
  </p:notesMasterIdLst>
  <p:sldIdLst>
    <p:sldId id="256" r:id="rId2"/>
    <p:sldId id="271" r:id="rId3"/>
    <p:sldId id="272" r:id="rId4"/>
    <p:sldId id="277" r:id="rId5"/>
    <p:sldId id="273" r:id="rId6"/>
    <p:sldId id="274" r:id="rId7"/>
    <p:sldId id="275" r:id="rId8"/>
    <p:sldId id="276" r:id="rId9"/>
    <p:sldId id="278" r:id="rId10"/>
    <p:sldId id="279" r:id="rId11"/>
    <p:sldId id="280" r:id="rId12"/>
    <p:sldId id="270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Wingdings 3" panose="05040102010807070707" pitchFamily="18" charset="2"/>
      <p:regular r:id="rId23"/>
    </p:embeddedFont>
    <p:embeddedFont>
      <p:font typeface="SimSun" panose="02010600030101010101" pitchFamily="2" charset="-122"/>
      <p:regular r:id="rId24"/>
    </p:embeddedFont>
    <p:embeddedFont>
      <p:font typeface="Mangal" panose="020B0604020202020204" charset="0"/>
      <p:regular r:id="rId25"/>
      <p:bold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7B33E4-1592-48F6-AEF4-83CC3DAC093E}">
  <a:tblStyle styleId="{6D7B33E4-1592-48F6-AEF4-83CC3DAC09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38872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64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76e7cd5d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76e7cd5d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90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05A0-FD4D-4DA1-A091-432DDB742E48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511143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05A0-FD4D-4DA1-A091-432DDB742E48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04278606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05A0-FD4D-4DA1-A091-432DDB742E48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34056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05A0-FD4D-4DA1-A091-432DDB742E48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993174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05A0-FD4D-4DA1-A091-432DDB742E48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34726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05A0-FD4D-4DA1-A091-432DDB742E48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1422046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05A0-FD4D-4DA1-A091-432DDB742E48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06876696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05A0-FD4D-4DA1-A091-432DDB742E48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78403441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451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05A0-FD4D-4DA1-A091-432DDB742E48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565094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05A0-FD4D-4DA1-A091-432DDB742E48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13698637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05A0-FD4D-4DA1-A091-432DDB742E48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794109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05A0-FD4D-4DA1-A091-432DDB742E48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7281909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05A0-FD4D-4DA1-A091-432DDB742E48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03028772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05A0-FD4D-4DA1-A091-432DDB742E48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79560948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05A0-FD4D-4DA1-A091-432DDB742E48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0341606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05A0-FD4D-4DA1-A091-432DDB742E48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05792374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24"/>
            <a:ext cx="1767506" cy="5139964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305A0-FD4D-4DA1-A091-432DDB742E48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2432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3650" y="1235348"/>
            <a:ext cx="7136700" cy="16961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Профориентационная составляющая уроков математики (8-9 классы)</a:t>
            </a:r>
            <a:r>
              <a:rPr lang="ru" dirty="0">
                <a:solidFill>
                  <a:srgbClr val="FF0000"/>
                </a:solidFill>
              </a:rPr>
              <a:t> 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5135174" y="3833738"/>
            <a:ext cx="3501738" cy="10629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 err="1"/>
              <a:t>Безверхняя</a:t>
            </a:r>
            <a:r>
              <a:rPr lang="ru-RU" sz="1900" dirty="0"/>
              <a:t> Елена </a:t>
            </a:r>
            <a:r>
              <a:rPr lang="ru-RU" sz="1900" dirty="0" smtClean="0"/>
              <a:t>Анатольевна, 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 smtClean="0"/>
              <a:t>учитель математики 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 smtClean="0"/>
              <a:t>МАОУ СОШ № 30</a:t>
            </a:r>
            <a:endParaRPr lang="ru-RU" sz="19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A8C43-C8C4-4422-B3B0-6ED5C6267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kern="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«Страховой агент»</a:t>
            </a:r>
            <a:endParaRPr lang="ru-RU" sz="4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B855EF-BD9D-4102-9CF3-B494D5EE7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92" y="1132332"/>
            <a:ext cx="3280641" cy="3938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74036B-0248-45D3-B96E-60D78A58DEFD}"/>
              </a:ext>
            </a:extLst>
          </p:cNvPr>
          <p:cNvSpPr txBox="1"/>
          <p:nvPr/>
        </p:nvSpPr>
        <p:spPr>
          <a:xfrm>
            <a:off x="4200938" y="1797957"/>
            <a:ext cx="43144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algn="just"/>
            <a:r>
              <a:rPr lang="ru-RU" sz="1800" b="1" kern="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Страховой агент </a:t>
            </a:r>
            <a:r>
              <a:rPr lang="ru-RU" sz="1800" kern="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— официальный представитель страховой компании, осуществляющий операции по заключению договоров имущественного и личного страхования с физическими и юридическими лицами.</a:t>
            </a:r>
            <a:endParaRPr lang="ru-RU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397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7F9D5-7F4B-4772-BB32-AC46DEF0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9954"/>
            <a:ext cx="7886700" cy="300359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по профориентации очень длительная и кропотливая, и только проводя ее систематически на уроках и во внеурочное время можно достичь каких-либо результатов. </a:t>
            </a:r>
            <a:r>
              <a:rPr lang="ru-RU" sz="2400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такая деятельность оправдывает себя, и ученик находит профессию, которая ему интересна.</a:t>
            </a:r>
            <a:r>
              <a:rPr lang="ru-RU" sz="1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ru-RU" sz="18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532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286350" y="182609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400" dirty="0"/>
              <a:t>Спасибо за внимание!</a:t>
            </a:r>
            <a:endParaRPr sz="6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1"/>
            <a:ext cx="6858000" cy="2198155"/>
          </a:xfrm>
        </p:spPr>
        <p:txBody>
          <a:bodyPr>
            <a:normAutofit fontScale="90000"/>
          </a:bodyPr>
          <a:lstStyle/>
          <a:p>
            <a:r>
              <a:rPr lang="ru-RU" sz="5300" b="1" dirty="0"/>
              <a:t>Анализ учебников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Алгебра 8 класс. Учебник для общеобразовательных организаций в 2 частях. А.Г. Мордкович</a:t>
            </a:r>
            <a:br>
              <a:rPr lang="ru-RU" sz="2400" dirty="0"/>
            </a:br>
            <a:r>
              <a:rPr lang="ru-RU" sz="2400" dirty="0"/>
              <a:t>Алгебра 9 класс. Учебник для общеобразовательных организаций в 2 частях. А.Г. Мордкович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235" y="3130760"/>
            <a:ext cx="7096538" cy="153249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Есть ли в этих учебниках задания по профориентации?</a:t>
            </a:r>
          </a:p>
          <a:p>
            <a:pPr algn="just"/>
            <a:r>
              <a:rPr lang="ru-RU" dirty="0"/>
              <a:t>В 8 классе в параграфе «Рациональные уравнения как математические модели реальных ситуаций»</a:t>
            </a:r>
          </a:p>
          <a:p>
            <a:pPr algn="just"/>
            <a:r>
              <a:rPr lang="ru-RU" dirty="0"/>
              <a:t>В 9 классе в параграфе «Системы уравнений как математические модели реальных ситуаций»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02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A40D6-04D8-42FA-AAD0-400A31AF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348" y="678230"/>
            <a:ext cx="7152240" cy="117358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с вопросом «Где мне это может пригодиться?»</a:t>
            </a:r>
            <a:b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DA226C-BD16-4872-8212-E330392C4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2208" y="1907523"/>
            <a:ext cx="7719392" cy="2659715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8-9 классах актуальны задачи, решая которые мы можем задать вопрос «В</a:t>
            </a:r>
            <a:b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профессии мне могут пригодиться эти знания по математике? Где в жизни мне может это понадобиться?» и т.п.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Такие задачи есть в 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рактико-ориентированных задачах ОГЭ.</a:t>
            </a:r>
            <a:b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практико-ориентированные задачи также дают возможность</a:t>
            </a:r>
            <a:b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профориентировать</a:t>
            </a:r>
            <a: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учащихся. На своих уроках педагог успевает решать с будущими медиками одни задачи, с физиками - другие, с гуманитариями – третьи.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0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60FBA-2772-461E-BE17-C01AA979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47295"/>
            <a:ext cx="7886700" cy="1621541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Профессия и </a:t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рактико-ориентированные задачи</a:t>
            </a:r>
            <a:br>
              <a:rPr lang="ru-R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94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7BE90-33C8-47E1-8B79-E64F17551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45172"/>
            <a:ext cx="6858000" cy="9144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«</a:t>
            </a:r>
            <a:r>
              <a:rPr lang="ru-RU" sz="3600" b="0" i="0" dirty="0">
                <a:solidFill>
                  <a:srgbClr val="1A1A1A"/>
                </a:solidFill>
                <a:effectLst/>
                <a:latin typeface="YS Text"/>
              </a:rPr>
              <a:t>Ландшафтный дизайнер»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B0DF64-CAAE-4C85-A991-AB9E33BAB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89" y="1504994"/>
            <a:ext cx="4748244" cy="31964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582EF8-AAA3-4C0D-8862-A5447EABE7FB}"/>
              </a:ext>
            </a:extLst>
          </p:cNvPr>
          <p:cNvSpPr txBox="1"/>
          <p:nvPr/>
        </p:nvSpPr>
        <p:spPr>
          <a:xfrm>
            <a:off x="5559067" y="1970450"/>
            <a:ext cx="320374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Ландшафтный дизайнер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— это профессионал, специализирующийся на планировании, создании и улучшении ландшафтных пространств.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08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4B1B4-FAE0-42E3-85D7-61E368164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0" i="0" dirty="0">
                <a:solidFill>
                  <a:srgbClr val="1A1A1A"/>
                </a:solidFill>
                <a:effectLst/>
                <a:latin typeface="YS Text"/>
              </a:rPr>
              <a:t>«Менеджер по туризму»</a:t>
            </a:r>
            <a:endParaRPr lang="ru-RU" sz="4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E9383D-9C9D-44B8-AE75-69B815493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03" y="1117434"/>
            <a:ext cx="4252187" cy="36299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7482D8-FC67-4774-99D5-A060389B7557}"/>
              </a:ext>
            </a:extLst>
          </p:cNvPr>
          <p:cNvSpPr txBox="1"/>
          <p:nvPr/>
        </p:nvSpPr>
        <p:spPr>
          <a:xfrm>
            <a:off x="5437954" y="2193728"/>
            <a:ext cx="30773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Менеджер по туризму 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– это </a:t>
            </a:r>
            <a:r>
              <a:rPr lang="ru-RU" i="0" dirty="0">
                <a:solidFill>
                  <a:srgbClr val="333333"/>
                </a:solidFill>
                <a:effectLst/>
                <a:latin typeface="YS Text"/>
              </a:rPr>
              <a:t>сотрудник агентства, специалист по планированию туров и путешествий.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94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C49EA-6F62-4389-9E7E-5896AA8B9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0" i="0" dirty="0">
                <a:solidFill>
                  <a:srgbClr val="1A1A1A"/>
                </a:solidFill>
                <a:effectLst/>
                <a:latin typeface="YS Text"/>
              </a:rPr>
              <a:t>«Сити-фермер»</a:t>
            </a:r>
            <a:endParaRPr lang="ru-RU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73376-9B05-4256-A5CE-78AAAD22562F}"/>
              </a:ext>
            </a:extLst>
          </p:cNvPr>
          <p:cNvSpPr txBox="1"/>
          <p:nvPr/>
        </p:nvSpPr>
        <p:spPr>
          <a:xfrm>
            <a:off x="5577234" y="1428733"/>
            <a:ext cx="330334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kern="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Сити-фермер</a:t>
            </a:r>
            <a:r>
              <a:rPr lang="ru-RU" sz="1800" kern="5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– это специалист, который занимается выращиванием продуктов питания или разведением животных в городе, используя для этого крыши домов, пустые подвалы и другие помещения. </a:t>
            </a:r>
            <a:endParaRPr lang="ru-RU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F8B1FB-4D97-4133-B2A2-39BEF108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35450"/>
            <a:ext cx="4692277" cy="252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1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B1135-6E5F-457B-99CE-423344477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0" i="0" dirty="0">
                <a:solidFill>
                  <a:srgbClr val="1A1A1A"/>
                </a:solidFill>
                <a:effectLst/>
                <a:latin typeface="YS Text"/>
              </a:rPr>
              <a:t>«Инфостилист»</a:t>
            </a:r>
            <a:endParaRPr lang="ru-RU" sz="4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6819FB-6078-4455-AB4B-ABCE82B2C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64" y="1432766"/>
            <a:ext cx="5565029" cy="3104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5E8CCA-4A1B-41F7-8CA5-C12D50421CFD}"/>
              </a:ext>
            </a:extLst>
          </p:cNvPr>
          <p:cNvSpPr txBox="1"/>
          <p:nvPr/>
        </p:nvSpPr>
        <p:spPr>
          <a:xfrm>
            <a:off x="6049574" y="1939391"/>
            <a:ext cx="23677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1A1A1A"/>
                </a:solidFill>
                <a:effectLst/>
                <a:latin typeface="YS Text"/>
              </a:rPr>
              <a:t>Инфостилист</a:t>
            </a:r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 -  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э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то </a:t>
            </a:r>
            <a:r>
              <a:rPr lang="ru-RU" i="0" dirty="0">
                <a:solidFill>
                  <a:srgbClr val="333333"/>
                </a:solidFill>
                <a:effectLst/>
                <a:latin typeface="YS Text"/>
              </a:rPr>
              <a:t>специалист, подбирающий информацию, ее тематику и стиль изложения на заказ.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18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2B9FA-1A36-44B2-8A82-D59EC72A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«Печник»</a:t>
            </a:r>
            <a:endParaRPr lang="ru-RU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2C3EA-84CA-4466-AAA2-ADFD4EB2F3D0}"/>
              </a:ext>
            </a:extLst>
          </p:cNvPr>
          <p:cNvSpPr txBox="1"/>
          <p:nvPr/>
        </p:nvSpPr>
        <p:spPr>
          <a:xfrm>
            <a:off x="5413731" y="2118236"/>
            <a:ext cx="2909731" cy="1618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650"/>
              </a:lnSpc>
            </a:pPr>
            <a:r>
              <a:rPr lang="ru-RU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Печник</a:t>
            </a:r>
            <a:r>
              <a:rPr lang="ru-RU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— это профессионал, занимающийся изготовлением и обслуживанием печей, каминов и других систем отопления.</a:t>
            </a:r>
            <a:endParaRPr lang="ru-RU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5DF7ED-FFED-4647-B242-DDEC0A54B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292" y="1152251"/>
            <a:ext cx="3342707" cy="371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7789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464</TotalTime>
  <Words>166</Words>
  <Application>Microsoft Office PowerPoint</Application>
  <PresentationFormat>Экран (16:9)</PresentationFormat>
  <Paragraphs>30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YS Text</vt:lpstr>
      <vt:lpstr>Calibri</vt:lpstr>
      <vt:lpstr>Times New Roman</vt:lpstr>
      <vt:lpstr>Century Gothic</vt:lpstr>
      <vt:lpstr>Wingdings 3</vt:lpstr>
      <vt:lpstr>SimSun</vt:lpstr>
      <vt:lpstr>Arial</vt:lpstr>
      <vt:lpstr>Mangal</vt:lpstr>
      <vt:lpstr>Легкий дым</vt:lpstr>
      <vt:lpstr>    Профориентационная составляющая уроков математики (8-9 классы) </vt:lpstr>
      <vt:lpstr>Анализ учебников Алгебра 8 класс. Учебник для общеобразовательных организаций в 2 частях. А.Г. Мордкович Алгебра 9 класс. Учебник для общеобразовательных организаций в 2 частях. А.Г. Мордкович </vt:lpstr>
      <vt:lpstr>Задачи с вопросом «Где мне это может пригодиться?» </vt:lpstr>
      <vt:lpstr>Профессия и  практико-ориентированные задачи </vt:lpstr>
      <vt:lpstr>«Ландшафтный дизайнер»</vt:lpstr>
      <vt:lpstr>«Менеджер по туризму»</vt:lpstr>
      <vt:lpstr>«Сити-фермер»</vt:lpstr>
      <vt:lpstr>«Инфостилист»</vt:lpstr>
      <vt:lpstr>«Печник»</vt:lpstr>
      <vt:lpstr>«Страховой агент»</vt:lpstr>
      <vt:lpstr>Работа по профориентации очень длительная и кропотливая, и только проводя ее систематически на уроках и во внеурочное время можно достичь каких-либо результатов.   Только такая деятельность оправдывает себя, и ученик находит профессию, которая ему интересна.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Профориентация на уроках математики</dc:title>
  <dc:creator>User</dc:creator>
  <cp:lastModifiedBy>Бараболя Светлана Анатольевна</cp:lastModifiedBy>
  <cp:revision>31</cp:revision>
  <dcterms:modified xsi:type="dcterms:W3CDTF">2024-03-27T04:03:06Z</dcterms:modified>
</cp:coreProperties>
</file>