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73" r:id="rId4"/>
    <p:sldId id="274" r:id="rId5"/>
    <p:sldId id="276" r:id="rId6"/>
    <p:sldId id="275" r:id="rId7"/>
    <p:sldId id="277" r:id="rId8"/>
    <p:sldId id="280" r:id="rId9"/>
    <p:sldId id="257" r:id="rId10"/>
    <p:sldId id="265" r:id="rId11"/>
    <p:sldId id="281" r:id="rId12"/>
    <p:sldId id="282" r:id="rId13"/>
    <p:sldId id="278" r:id="rId14"/>
    <p:sldId id="27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5D09"/>
    <a:srgbClr val="E95E33"/>
    <a:srgbClr val="F28308"/>
    <a:srgbClr val="E56709"/>
    <a:srgbClr val="E14F0D"/>
    <a:srgbClr val="E3390B"/>
    <a:srgbClr val="2D828B"/>
    <a:srgbClr val="329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7" autoAdjust="0"/>
    <p:restoredTop sz="94660"/>
  </p:normalViewPr>
  <p:slideViewPr>
    <p:cSldViewPr>
      <p:cViewPr varScale="1">
        <p:scale>
          <a:sx n="115" d="100"/>
          <a:sy n="115" d="100"/>
        </p:scale>
        <p:origin x="121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0" y="1928802"/>
            <a:ext cx="9144000" cy="2357454"/>
          </a:xfrm>
          <a:prstGeom prst="rect">
            <a:avLst/>
          </a:prstGeom>
          <a:solidFill>
            <a:srgbClr val="E55D09"/>
          </a:solidFill>
          <a:ln cmpd="tri">
            <a:noFill/>
            <a:prstDash val="solid"/>
          </a:ln>
          <a:effectLst>
            <a:innerShdw blurRad="63500" dist="38100" dir="16200000">
              <a:prstClr val="black">
                <a:alpha val="2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glow rad="139700">
                  <a:schemeClr val="accent6">
                    <a:satMod val="175000"/>
                    <a:alpha val="40000"/>
                  </a:schemeClr>
                </a:glow>
              </a:effectLst>
            </a:endParaRPr>
          </a:p>
        </p:txBody>
      </p:sp>
      <p:sp>
        <p:nvSpPr>
          <p:cNvPr id="9" name="Овал 8"/>
          <p:cNvSpPr/>
          <p:nvPr userDrawn="1"/>
        </p:nvSpPr>
        <p:spPr>
          <a:xfrm>
            <a:off x="285720" y="2214554"/>
            <a:ext cx="2714644" cy="18097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algn="ctr"/>
            <a:endParaRPr lang="ru-RU">
              <a:effectLst>
                <a:glow rad="63500">
                  <a:schemeClr val="accent4">
                    <a:satMod val="175000"/>
                    <a:alpha val="40000"/>
                  </a:schemeClr>
                </a:glow>
                <a:innerShdw blurRad="63500" dist="50800" dir="13500000">
                  <a:prstClr val="black">
                    <a:alpha val="50000"/>
                  </a:prstClr>
                </a:innerShdw>
              </a:effectLst>
            </a:endParaRPr>
          </a:p>
        </p:txBody>
      </p:sp>
      <p:sp>
        <p:nvSpPr>
          <p:cNvPr id="2" name="Заголовок 1"/>
          <p:cNvSpPr>
            <a:spLocks noGrp="1"/>
          </p:cNvSpPr>
          <p:nvPr>
            <p:ph type="ctrTitle"/>
          </p:nvPr>
        </p:nvSpPr>
        <p:spPr>
          <a:xfrm>
            <a:off x="3214678" y="2101851"/>
            <a:ext cx="5643602"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u="none" cap="all" spc="0">
                <a:ln w="0"/>
                <a:solidFill>
                  <a:schemeClr val="bg2"/>
                </a:solidFill>
                <a:effectLst>
                  <a:reflection blurRad="6350" stA="55000" endA="300" endPos="45500" dir="5400000" sy="-100000" algn="bl" rotWithShape="0"/>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3214678" y="3571876"/>
            <a:ext cx="5643602" cy="714380"/>
          </a:xfrm>
        </p:spPr>
        <p:txBody>
          <a:bodyPr/>
          <a:lstStyle>
            <a:lvl1pPr marL="0" indent="0" algn="ctr">
              <a:buNone/>
              <a:defRPr b="0">
                <a:solidFill>
                  <a:srgbClr val="2D82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81C676-BFAD-485F-97E6-0D63B5BAD9E9}" type="slidenum">
              <a:rPr lang="ru-RU" smtClean="0"/>
              <a:pPr/>
              <a:t>‹#›</a:t>
            </a:fld>
            <a:endParaRPr lang="ru-RU"/>
          </a:p>
        </p:txBody>
      </p:sp>
      <p:pic>
        <p:nvPicPr>
          <p:cNvPr id="7" name="Picture 3" descr="C:\Users\juliaar\AppData\Local\Microsoft\Windows\Temporary Internet Files\Content.IE5\ZJX436N3\MCj02382670000[1].wmf"/>
          <p:cNvPicPr>
            <a:picLocks noChangeAspect="1" noChangeArrowheads="1"/>
          </p:cNvPicPr>
          <p:nvPr userDrawn="1"/>
        </p:nvPicPr>
        <p:blipFill>
          <a:blip r:embed="rId2" cstate="print"/>
          <a:srcRect/>
          <a:stretch>
            <a:fillRect/>
          </a:stretch>
        </p:blipFill>
        <p:spPr bwMode="auto">
          <a:xfrm>
            <a:off x="500034" y="2357431"/>
            <a:ext cx="2298278" cy="1357322"/>
          </a:xfrm>
          <a:prstGeom prst="rect">
            <a:avLst/>
          </a:prstGeom>
          <a:noFill/>
        </p:spPr>
      </p:pic>
      <p:cxnSp>
        <p:nvCxnSpPr>
          <p:cNvPr id="11" name="Прямая соединительная линия 10"/>
          <p:cNvCxnSpPr/>
          <p:nvPr userDrawn="1"/>
        </p:nvCxnSpPr>
        <p:spPr>
          <a:xfrm>
            <a:off x="0" y="4286256"/>
            <a:ext cx="91440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Прямая соединительная линия 14"/>
          <p:cNvCxnSpPr/>
          <p:nvPr userDrawn="1"/>
        </p:nvCxnSpPr>
        <p:spPr>
          <a:xfrm>
            <a:off x="0" y="1927214"/>
            <a:ext cx="9144000" cy="1588"/>
          </a:xfrm>
          <a:prstGeom prst="line">
            <a:avLst/>
          </a:prstGeom>
          <a:ln>
            <a:solidFill>
              <a:srgbClr val="2D828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DC2A0A-D852-4BD0-B33F-8DE942E71BB7}" type="datetimeFigureOut">
              <a:rPr lang="ru-RU" smtClean="0"/>
              <a:pPr/>
              <a:t>27.03.2024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81C676-BFAD-485F-97E6-0D63B5BAD9E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p:nvSpPr>
        <p:spPr>
          <a:xfrm>
            <a:off x="0" y="0"/>
            <a:ext cx="9144000" cy="1500174"/>
          </a:xfrm>
          <a:prstGeom prst="rect">
            <a:avLst/>
          </a:prstGeom>
          <a:solidFill>
            <a:srgbClr val="E55D09"/>
          </a:solidFill>
          <a:ln>
            <a:noFill/>
          </a:ln>
          <a:effectLst>
            <a:innerShdw blurRad="63500" dist="381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glow rad="139700">
                  <a:schemeClr val="accent6">
                    <a:satMod val="175000"/>
                    <a:alpha val="40000"/>
                  </a:schemeClr>
                </a:glow>
              </a:effectLst>
            </a:endParaRPr>
          </a:p>
        </p:txBody>
      </p:sp>
      <p:sp>
        <p:nvSpPr>
          <p:cNvPr id="9" name="Овал 8"/>
          <p:cNvSpPr/>
          <p:nvPr/>
        </p:nvSpPr>
        <p:spPr>
          <a:xfrm>
            <a:off x="107125" y="285728"/>
            <a:ext cx="1535917" cy="1023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Top"/>
              <a:lightRig rig="threePt" dir="t"/>
            </a:scene3d>
          </a:bodyPr>
          <a:lstStyle/>
          <a:p>
            <a:pPr algn="ctr"/>
            <a:endParaRPr lang="ru-RU">
              <a:effectLst>
                <a:glow rad="63500">
                  <a:schemeClr val="accent4">
                    <a:satMod val="175000"/>
                    <a:alpha val="40000"/>
                  </a:schemeClr>
                </a:glow>
                <a:innerShdw blurRad="63500" dist="50800" dir="13500000">
                  <a:prstClr val="black">
                    <a:alpha val="50000"/>
                  </a:prstClr>
                </a:innerShdw>
              </a:effectLst>
            </a:endParaRPr>
          </a:p>
        </p:txBody>
      </p:sp>
      <p:sp>
        <p:nvSpPr>
          <p:cNvPr id="2" name="Заголовок 1"/>
          <p:cNvSpPr>
            <a:spLocks noGrp="1"/>
          </p:cNvSpPr>
          <p:nvPr>
            <p:ph type="title"/>
          </p:nvPr>
        </p:nvSpPr>
        <p:spPr>
          <a:xfrm>
            <a:off x="1714480" y="214290"/>
            <a:ext cx="6972320" cy="1143000"/>
          </a:xfrm>
          <a:prstGeom prst="rect">
            <a:avLst/>
          </a:prstGeom>
          <a:noFill/>
          <a:ln>
            <a:noFill/>
          </a:ln>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C2A0A-D852-4BD0-B33F-8DE942E71BB7}" type="datetimeFigureOut">
              <a:rPr lang="ru-RU" smtClean="0"/>
              <a:pPr/>
              <a:t>27.03.2024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1C676-BFAD-485F-97E6-0D63B5BAD9E9}" type="slidenum">
              <a:rPr lang="ru-RU" smtClean="0"/>
              <a:pPr/>
              <a:t>‹#›</a:t>
            </a:fld>
            <a:endParaRPr lang="ru-RU"/>
          </a:p>
        </p:txBody>
      </p:sp>
      <p:pic>
        <p:nvPicPr>
          <p:cNvPr id="2050" name="Picture 2" descr="C:\Users\juliaar\AppData\Local\Microsoft\Windows\Temporary Internet Files\Content.IE5\ZJX436N3\MCj02382670000[1].wmf"/>
          <p:cNvPicPr>
            <a:picLocks noChangeAspect="1" noChangeArrowheads="1"/>
          </p:cNvPicPr>
          <p:nvPr/>
        </p:nvPicPr>
        <p:blipFill>
          <a:blip r:embed="rId13" cstate="print"/>
          <a:srcRect/>
          <a:stretch>
            <a:fillRect/>
          </a:stretch>
        </p:blipFill>
        <p:spPr bwMode="auto">
          <a:xfrm>
            <a:off x="285720" y="428604"/>
            <a:ext cx="1209620" cy="71438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ru-RU" sz="4400" b="1" kern="1200" cap="all" spc="0" smtClean="0">
          <a:ln w="0"/>
          <a:solidFill>
            <a:schemeClr val="bg2"/>
          </a:solidFill>
          <a:effectLst>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5">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5">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proektoria.online/" TargetMode="External"/><Relationship Id="rId7" Type="http://schemas.openxmlformats.org/officeDocument/2006/relationships/hyperlink" Target="https://psy.1sept.ru/article.php?ID=200002405" TargetMode="External"/><Relationship Id="rId2" Type="http://schemas.openxmlformats.org/officeDocument/2006/relationships/hyperlink" Target="http://atlas100.ru/" TargetMode="External"/><Relationship Id="rId1" Type="http://schemas.openxmlformats.org/officeDocument/2006/relationships/slideLayout" Target="../slideLayouts/slideLayout2.xml"/><Relationship Id="rId6" Type="http://schemas.openxmlformats.org/officeDocument/2006/relationships/hyperlink" Target="http://www.&#1080;&#1075;&#1088;&#1072;-&#1080;&#1085;&#1090;&#1077;&#1088;&#1085;&#1077;&#1090;.&#1088;&#1092;/" TargetMode="External"/><Relationship Id="rId5" Type="http://schemas.openxmlformats.org/officeDocument/2006/relationships/hyperlink" Target="http://www.&#1089;&#1077;&#1090;&#1077;&#1074;&#1080;&#1095;&#1086;&#1082;.&#1088;&#1092;/" TargetMode="External"/><Relationship Id="rId4" Type="http://schemas.openxmlformats.org/officeDocument/2006/relationships/hyperlink" Target="http://testing.synergyonline.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1988840"/>
            <a:ext cx="5942464" cy="2232248"/>
          </a:xfrm>
        </p:spPr>
        <p:txBody>
          <a:bodyPr>
            <a:normAutofit fontScale="90000"/>
          </a:bodyPr>
          <a:lstStyle/>
          <a:p>
            <a:r>
              <a:rPr lang="ru-RU" sz="4000" dirty="0" smtClean="0"/>
              <a:t>ПРОФОРИЕНТАЦИОННАЯ РАБОТА на уроках и В внеурочной деятельности </a:t>
            </a:r>
            <a:endParaRPr lang="ru-RU" sz="4000" dirty="0"/>
          </a:p>
        </p:txBody>
      </p:sp>
      <p:sp>
        <p:nvSpPr>
          <p:cNvPr id="3" name="Подзаголовок 2"/>
          <p:cNvSpPr>
            <a:spLocks noGrp="1"/>
          </p:cNvSpPr>
          <p:nvPr>
            <p:ph type="subTitle" idx="1"/>
          </p:nvPr>
        </p:nvSpPr>
        <p:spPr>
          <a:xfrm>
            <a:off x="3214678" y="260648"/>
            <a:ext cx="5643602" cy="360040"/>
          </a:xfrm>
        </p:spPr>
        <p:txBody>
          <a:bodyPr>
            <a:normAutofit fontScale="92500" lnSpcReduction="10000"/>
          </a:bodyPr>
          <a:lstStyle/>
          <a:p>
            <a:endParaRPr lang="ru-RU" sz="2000" b="1" dirty="0">
              <a:solidFill>
                <a:schemeClr val="tx1"/>
              </a:solidFill>
            </a:endParaRPr>
          </a:p>
          <a:p>
            <a:endParaRPr lang="ru-RU" sz="2000" b="1" dirty="0" smtClean="0">
              <a:solidFill>
                <a:schemeClr val="tx1"/>
              </a:solidFill>
            </a:endParaRPr>
          </a:p>
          <a:p>
            <a:endParaRPr lang="ru-RU" sz="2000" b="1" dirty="0">
              <a:solidFill>
                <a:schemeClr val="tx1"/>
              </a:solidFill>
            </a:endParaRPr>
          </a:p>
          <a:p>
            <a:endParaRPr lang="ru-RU" sz="2000" b="1" dirty="0" smtClean="0">
              <a:solidFill>
                <a:schemeClr val="tx1"/>
              </a:solidFill>
            </a:endParaRPr>
          </a:p>
          <a:p>
            <a:endParaRPr lang="ru-RU" sz="2000" b="1" dirty="0">
              <a:solidFill>
                <a:schemeClr val="tx1"/>
              </a:solidFill>
            </a:endParaRPr>
          </a:p>
          <a:p>
            <a:endParaRPr lang="ru-RU" sz="2000" b="1" dirty="0" smtClean="0">
              <a:solidFill>
                <a:schemeClr val="tx1"/>
              </a:solidFill>
            </a:endParaRPr>
          </a:p>
          <a:p>
            <a:endParaRPr lang="ru-RU" sz="2000" b="1" dirty="0">
              <a:solidFill>
                <a:schemeClr val="tx1"/>
              </a:solidFill>
            </a:endParaRPr>
          </a:p>
          <a:p>
            <a:endParaRPr lang="ru-RU" sz="2000" b="1" dirty="0" smtClean="0">
              <a:solidFill>
                <a:schemeClr val="tx1"/>
              </a:solidFill>
            </a:endParaRPr>
          </a:p>
          <a:p>
            <a:endParaRPr lang="ru-RU" sz="2000" b="1" dirty="0">
              <a:solidFill>
                <a:schemeClr val="tx1"/>
              </a:solidFill>
            </a:endParaRPr>
          </a:p>
          <a:p>
            <a:endParaRPr lang="ru-RU" sz="2000" b="1" dirty="0" smtClean="0">
              <a:solidFill>
                <a:schemeClr val="tx1"/>
              </a:solidFill>
            </a:endParaRPr>
          </a:p>
          <a:p>
            <a:endParaRPr lang="ru-RU" sz="2000" b="1" dirty="0">
              <a:solidFill>
                <a:schemeClr val="tx1"/>
              </a:solidFill>
            </a:endParaRPr>
          </a:p>
        </p:txBody>
      </p:sp>
      <p:sp>
        <p:nvSpPr>
          <p:cNvPr id="4" name="Прямоугольник 3"/>
          <p:cNvSpPr/>
          <p:nvPr/>
        </p:nvSpPr>
        <p:spPr>
          <a:xfrm>
            <a:off x="4139952" y="4581128"/>
            <a:ext cx="4680520" cy="1138773"/>
          </a:xfrm>
          <a:prstGeom prst="rect">
            <a:avLst/>
          </a:prstGeom>
        </p:spPr>
        <p:txBody>
          <a:bodyPr wrap="square">
            <a:spAutoFit/>
          </a:bodyPr>
          <a:lstStyle/>
          <a:p>
            <a:pPr lvl="0" algn="r">
              <a:spcBef>
                <a:spcPct val="20000"/>
              </a:spcBef>
            </a:pPr>
            <a:r>
              <a:rPr lang="ru-RU" sz="2000" i="1" dirty="0" smtClean="0">
                <a:solidFill>
                  <a:prstClr val="black"/>
                </a:solidFill>
              </a:rPr>
              <a:t>Цвингер Ольга Анатольевна, </a:t>
            </a:r>
          </a:p>
          <a:p>
            <a:pPr lvl="0" algn="r">
              <a:spcBef>
                <a:spcPct val="20000"/>
              </a:spcBef>
            </a:pPr>
            <a:r>
              <a:rPr lang="ru-RU" sz="2000" i="1" dirty="0" smtClean="0">
                <a:solidFill>
                  <a:prstClr val="black"/>
                </a:solidFill>
              </a:rPr>
              <a:t>руководитель кафедры ЕМЦ,</a:t>
            </a:r>
          </a:p>
          <a:p>
            <a:pPr lvl="0" algn="r">
              <a:spcBef>
                <a:spcPct val="20000"/>
              </a:spcBef>
            </a:pPr>
            <a:r>
              <a:rPr lang="ru-RU" sz="2000" i="1" dirty="0" smtClean="0">
                <a:solidFill>
                  <a:prstClr val="black"/>
                </a:solidFill>
              </a:rPr>
              <a:t>учитель </a:t>
            </a:r>
            <a:r>
              <a:rPr lang="ru-RU" sz="2000" i="1" dirty="0" smtClean="0">
                <a:solidFill>
                  <a:prstClr val="black"/>
                </a:solidFill>
              </a:rPr>
              <a:t>математики МАОУ СОШ № 30 </a:t>
            </a:r>
            <a:endParaRPr lang="ru-RU" sz="2000" i="1"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Выбор профессии</a:t>
            </a:r>
          </a:p>
        </p:txBody>
      </p:sp>
      <p:pic>
        <p:nvPicPr>
          <p:cNvPr id="35842" name="Picture 2" descr="C:\Users\Цвингер\Desktop\семинар профориентацияя\images (1).jpg"/>
          <p:cNvPicPr>
            <a:picLocks noGrp="1" noChangeAspect="1" noChangeArrowheads="1"/>
          </p:cNvPicPr>
          <p:nvPr>
            <p:ph idx="1"/>
          </p:nvPr>
        </p:nvPicPr>
        <p:blipFill>
          <a:blip r:embed="rId2" cstate="print"/>
          <a:srcRect/>
          <a:stretch>
            <a:fillRect/>
          </a:stretch>
        </p:blipFill>
        <p:spPr bwMode="auto">
          <a:xfrm>
            <a:off x="323528" y="2276872"/>
            <a:ext cx="3679097" cy="2448272"/>
          </a:xfrm>
          <a:prstGeom prst="rect">
            <a:avLst/>
          </a:prstGeom>
          <a:noFill/>
        </p:spPr>
      </p:pic>
      <p:sp>
        <p:nvSpPr>
          <p:cNvPr id="5" name="Прямоугольник 4"/>
          <p:cNvSpPr/>
          <p:nvPr/>
        </p:nvSpPr>
        <p:spPr>
          <a:xfrm>
            <a:off x="4067944" y="2276872"/>
            <a:ext cx="4572000" cy="3231654"/>
          </a:xfrm>
          <a:prstGeom prst="rect">
            <a:avLst/>
          </a:prstGeom>
        </p:spPr>
        <p:txBody>
          <a:bodyPr>
            <a:spAutoFit/>
          </a:bodyPr>
          <a:lstStyle/>
          <a:p>
            <a:pPr algn="just"/>
            <a:r>
              <a:rPr lang="ru-RU" sz="3600" dirty="0" smtClean="0"/>
              <a:t>«Если Вы удачно выберете труд и вложите в него свою душу, то счастье само Вас отыщет» </a:t>
            </a:r>
          </a:p>
          <a:p>
            <a:r>
              <a:rPr lang="ru-RU" sz="2400" dirty="0" smtClean="0"/>
              <a:t>                                   К. Д. Ушинский</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Путь к выбору той или иной профессии проходит во многих случаях через развитие у школьников интереса к учебным предметам</a:t>
            </a:r>
          </a:p>
          <a:p>
            <a:endParaRPr lang="ru-RU" dirty="0"/>
          </a:p>
        </p:txBody>
      </p:sp>
      <p:pic>
        <p:nvPicPr>
          <p:cNvPr id="36866" name="Picture 2" descr="C:\Users\Цвингер\Desktop\семинар профориентацияя\1617301627_52-p-fon-dlya-prezentatsii-professii-56.png"/>
          <p:cNvPicPr>
            <a:picLocks noChangeAspect="1" noChangeArrowheads="1"/>
          </p:cNvPicPr>
          <p:nvPr/>
        </p:nvPicPr>
        <p:blipFill>
          <a:blip r:embed="rId2" cstate="print"/>
          <a:srcRect/>
          <a:stretch>
            <a:fillRect/>
          </a:stretch>
        </p:blipFill>
        <p:spPr bwMode="auto">
          <a:xfrm>
            <a:off x="611560" y="4005064"/>
            <a:ext cx="7920880" cy="39852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5698976" cy="4525963"/>
          </a:xfrm>
        </p:spPr>
        <p:txBody>
          <a:bodyPr>
            <a:normAutofit fontScale="77500" lnSpcReduction="20000"/>
          </a:bodyPr>
          <a:lstStyle/>
          <a:p>
            <a:pPr algn="just"/>
            <a:r>
              <a:rPr lang="ru-RU" dirty="0" smtClean="0"/>
              <a:t>Большие возможности в профориентации школьников имеют предметы естественно-математического цикла, поскольку законы естествознания и математика составляют научно-техническую основу, общую для многих производств. </a:t>
            </a:r>
          </a:p>
          <a:p>
            <a:pPr algn="just"/>
            <a:r>
              <a:rPr lang="ru-RU" dirty="0" smtClean="0"/>
              <a:t>Особую значимость приобретает математика с ее широким проникновением в смежные предметы и основные виды деятельности сферы материального производства.</a:t>
            </a:r>
            <a:endParaRPr lang="ru-RU" dirty="0"/>
          </a:p>
        </p:txBody>
      </p:sp>
      <p:pic>
        <p:nvPicPr>
          <p:cNvPr id="2050" name="Picture 2" descr="C:\Users\Цвингер\Desktop\семинар профориентацияя\1646706273_14-kartinkin-net-p-kartinki-po-proforientatsii-14.jpg"/>
          <p:cNvPicPr>
            <a:picLocks noChangeAspect="1" noChangeArrowheads="1"/>
          </p:cNvPicPr>
          <p:nvPr/>
        </p:nvPicPr>
        <p:blipFill>
          <a:blip r:embed="rId2" cstate="print"/>
          <a:srcRect/>
          <a:stretch>
            <a:fillRect/>
          </a:stretch>
        </p:blipFill>
        <p:spPr bwMode="auto">
          <a:xfrm>
            <a:off x="6300192" y="3863181"/>
            <a:ext cx="2777947" cy="27363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5400600" cy="1143000"/>
          </a:xfrm>
        </p:spPr>
        <p:txBody>
          <a:bodyPr/>
          <a:lstStyle/>
          <a:p>
            <a:r>
              <a:rPr lang="ru-RU" dirty="0"/>
              <a:t>Формы работы</a:t>
            </a:r>
          </a:p>
        </p:txBody>
      </p:sp>
      <p:sp>
        <p:nvSpPr>
          <p:cNvPr id="3" name="Содержимое 2"/>
          <p:cNvSpPr>
            <a:spLocks noGrp="1"/>
          </p:cNvSpPr>
          <p:nvPr>
            <p:ph idx="1"/>
          </p:nvPr>
        </p:nvSpPr>
        <p:spPr>
          <a:xfrm>
            <a:off x="467544" y="1700808"/>
            <a:ext cx="3528392" cy="4525963"/>
          </a:xfrm>
        </p:spPr>
        <p:txBody>
          <a:bodyPr>
            <a:normAutofit fontScale="55000" lnSpcReduction="20000"/>
          </a:bodyPr>
          <a:lstStyle/>
          <a:p>
            <a:pPr algn="just"/>
            <a:r>
              <a:rPr lang="ru-RU" dirty="0" smtClean="0"/>
              <a:t>беседы о профессиях, связанных с изучаемым материалом</a:t>
            </a:r>
          </a:p>
          <a:p>
            <a:pPr algn="just"/>
            <a:r>
              <a:rPr lang="ru-RU" dirty="0" smtClean="0"/>
              <a:t>решение различного рода задач с практическим </a:t>
            </a:r>
            <a:r>
              <a:rPr lang="ru-RU" dirty="0" smtClean="0"/>
              <a:t>содержанием</a:t>
            </a:r>
            <a:endParaRPr lang="ru-RU" dirty="0" smtClean="0"/>
          </a:p>
          <a:p>
            <a:pPr algn="just"/>
            <a:r>
              <a:rPr lang="ru-RU" dirty="0" smtClean="0"/>
              <a:t>проведение учебных экскурсий</a:t>
            </a:r>
          </a:p>
          <a:p>
            <a:pPr algn="just"/>
            <a:r>
              <a:rPr lang="ru-RU" dirty="0" smtClean="0"/>
              <a:t>проведение внеклассных мероприятий</a:t>
            </a:r>
          </a:p>
          <a:p>
            <a:pPr algn="just"/>
            <a:r>
              <a:rPr lang="ru-RU" dirty="0" smtClean="0"/>
              <a:t>проведения внеурочных занятий по выбору с профессиональной направленностью</a:t>
            </a:r>
          </a:p>
          <a:p>
            <a:pPr algn="just"/>
            <a:r>
              <a:rPr lang="ru-RU" dirty="0" smtClean="0"/>
              <a:t>изучении темы или курса непосредственно в практической деятельности </a:t>
            </a:r>
            <a:r>
              <a:rPr lang="ru-RU" dirty="0" smtClean="0"/>
              <a:t>людей</a:t>
            </a:r>
            <a:endParaRPr lang="ru-RU" dirty="0" smtClean="0"/>
          </a:p>
          <a:p>
            <a:endParaRPr lang="ru-RU" dirty="0"/>
          </a:p>
        </p:txBody>
      </p:sp>
      <p:pic>
        <p:nvPicPr>
          <p:cNvPr id="34819" name="Picture 3" descr="C:\Users\Цвингер\Desktop\семинар профориентацияя\3511b296-bf5a-48fa-be7e-476f2e610da3.jpg"/>
          <p:cNvPicPr>
            <a:picLocks noChangeAspect="1" noChangeArrowheads="1"/>
          </p:cNvPicPr>
          <p:nvPr/>
        </p:nvPicPr>
        <p:blipFill>
          <a:blip r:embed="rId2" cstate="print"/>
          <a:srcRect/>
          <a:stretch>
            <a:fillRect/>
          </a:stretch>
        </p:blipFill>
        <p:spPr bwMode="auto">
          <a:xfrm>
            <a:off x="6876256" y="3645024"/>
            <a:ext cx="1637484" cy="2916067"/>
          </a:xfrm>
          <a:prstGeom prst="rect">
            <a:avLst/>
          </a:prstGeom>
          <a:noFill/>
        </p:spPr>
      </p:pic>
      <p:sp>
        <p:nvSpPr>
          <p:cNvPr id="34821" name="AutoShape 5" descr="blob:https://web.whatsapp.com/ad9b6739-6e65-4be0-b629-49bca1a980a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2" name="Picture 6" descr="C:\Users\Цвингер\Desktop\семинар профориентацияя\ad9b6739-6e65-4be0-b629-49bca1a980a7.jpg"/>
          <p:cNvPicPr>
            <a:picLocks noChangeAspect="1" noChangeArrowheads="1"/>
          </p:cNvPicPr>
          <p:nvPr/>
        </p:nvPicPr>
        <p:blipFill>
          <a:blip r:embed="rId3" cstate="print"/>
          <a:srcRect/>
          <a:stretch>
            <a:fillRect/>
          </a:stretch>
        </p:blipFill>
        <p:spPr bwMode="auto">
          <a:xfrm>
            <a:off x="4572000" y="1988840"/>
            <a:ext cx="1872208" cy="3334069"/>
          </a:xfrm>
          <a:prstGeom prst="rect">
            <a:avLst/>
          </a:prstGeom>
          <a:noFill/>
        </p:spPr>
      </p:pic>
      <p:pic>
        <p:nvPicPr>
          <p:cNvPr id="34823" name="Picture 7" descr="C:\Users\Цвингер\Desktop\семинар профориентацияя\c172fdcd-5fe7-4bfa-b6b1-ce7cb6e8d601.jpg"/>
          <p:cNvPicPr>
            <a:picLocks noChangeAspect="1" noChangeArrowheads="1"/>
          </p:cNvPicPr>
          <p:nvPr/>
        </p:nvPicPr>
        <p:blipFill>
          <a:blip r:embed="rId4" cstate="print"/>
          <a:srcRect/>
          <a:stretch>
            <a:fillRect/>
          </a:stretch>
        </p:blipFill>
        <p:spPr bwMode="auto">
          <a:xfrm>
            <a:off x="6948264" y="404664"/>
            <a:ext cx="1642469" cy="29249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Сетевые ресурсы</a:t>
            </a:r>
            <a:endParaRPr lang="ru-RU" dirty="0"/>
          </a:p>
        </p:txBody>
      </p:sp>
      <p:sp>
        <p:nvSpPr>
          <p:cNvPr id="3" name="Объект 2"/>
          <p:cNvSpPr>
            <a:spLocks noGrp="1"/>
          </p:cNvSpPr>
          <p:nvPr>
            <p:ph idx="1"/>
          </p:nvPr>
        </p:nvSpPr>
        <p:spPr/>
        <p:txBody>
          <a:bodyPr>
            <a:normAutofit/>
          </a:bodyPr>
          <a:lstStyle/>
          <a:p>
            <a:r>
              <a:rPr lang="ru-RU" sz="2000" dirty="0" smtClean="0">
                <a:solidFill>
                  <a:schemeClr val="tx1"/>
                </a:solidFill>
              </a:rPr>
              <a:t>Новые профессии по направлениям (где можно получить такое образование): </a:t>
            </a:r>
            <a:r>
              <a:rPr lang="en-US" sz="2000" dirty="0" smtClean="0">
                <a:solidFill>
                  <a:schemeClr val="tx1"/>
                </a:solidFill>
                <a:hlinkClick r:id="rId2"/>
              </a:rPr>
              <a:t>http:</a:t>
            </a:r>
            <a:r>
              <a:rPr lang="ru-RU" sz="2000" dirty="0" smtClean="0">
                <a:solidFill>
                  <a:schemeClr val="tx1"/>
                </a:solidFill>
                <a:hlinkClick r:id="rId2"/>
              </a:rPr>
              <a:t>//</a:t>
            </a:r>
            <a:r>
              <a:rPr lang="en-US" sz="2000" dirty="0" smtClean="0">
                <a:solidFill>
                  <a:schemeClr val="tx1"/>
                </a:solidFill>
                <a:hlinkClick r:id="rId2"/>
              </a:rPr>
              <a:t>atlas100.ru</a:t>
            </a:r>
            <a:r>
              <a:rPr lang="ru-RU" sz="2000" dirty="0" smtClean="0">
                <a:solidFill>
                  <a:schemeClr val="tx1"/>
                </a:solidFill>
                <a:hlinkClick r:id="rId2"/>
              </a:rPr>
              <a:t>//</a:t>
            </a:r>
            <a:endParaRPr lang="ru-RU" sz="2000" dirty="0" smtClean="0">
              <a:solidFill>
                <a:schemeClr val="tx1"/>
              </a:solidFill>
            </a:endParaRPr>
          </a:p>
          <a:p>
            <a:pPr marL="0" indent="0">
              <a:buNone/>
            </a:pPr>
            <a:r>
              <a:rPr lang="ru-RU" sz="2000" dirty="0">
                <a:solidFill>
                  <a:schemeClr val="tx1"/>
                </a:solidFill>
              </a:rPr>
              <a:t> </a:t>
            </a:r>
            <a:r>
              <a:rPr lang="ru-RU" sz="2000" dirty="0" smtClean="0">
                <a:solidFill>
                  <a:schemeClr val="tx1"/>
                </a:solidFill>
              </a:rPr>
              <a:t>                      </a:t>
            </a:r>
            <a:r>
              <a:rPr lang="ru-RU" sz="2000" dirty="0" smtClean="0">
                <a:solidFill>
                  <a:schemeClr val="tx1"/>
                </a:solidFill>
              </a:rPr>
              <a:t>            </a:t>
            </a:r>
            <a:r>
              <a:rPr lang="en-US" sz="2000" dirty="0">
                <a:solidFill>
                  <a:schemeClr val="tx1"/>
                </a:solidFill>
                <a:hlinkClick r:id="rId3"/>
              </a:rPr>
              <a:t>http:</a:t>
            </a:r>
            <a:r>
              <a:rPr lang="ru-RU" sz="2000" dirty="0" smtClean="0">
                <a:solidFill>
                  <a:schemeClr val="tx1"/>
                </a:solidFill>
                <a:hlinkClick r:id="rId3"/>
              </a:rPr>
              <a:t>//</a:t>
            </a:r>
            <a:r>
              <a:rPr lang="en-US" sz="2000" dirty="0" err="1" smtClean="0">
                <a:solidFill>
                  <a:schemeClr val="tx1"/>
                </a:solidFill>
                <a:hlinkClick r:id="rId3"/>
              </a:rPr>
              <a:t>proektoria.online</a:t>
            </a:r>
            <a:r>
              <a:rPr lang="ru-RU" sz="2000" dirty="0" smtClean="0">
                <a:solidFill>
                  <a:schemeClr val="tx1"/>
                </a:solidFill>
                <a:hlinkClick r:id="rId3"/>
              </a:rPr>
              <a:t>//</a:t>
            </a:r>
            <a:endParaRPr lang="ru-RU" sz="2000" dirty="0" smtClean="0">
              <a:solidFill>
                <a:schemeClr val="tx1"/>
              </a:solidFill>
            </a:endParaRPr>
          </a:p>
          <a:p>
            <a:r>
              <a:rPr lang="ru-RU" sz="2000" dirty="0" smtClean="0">
                <a:solidFill>
                  <a:schemeClr val="tx1"/>
                </a:solidFill>
              </a:rPr>
              <a:t>Тестирование:</a:t>
            </a:r>
            <a:r>
              <a:rPr lang="en-US" sz="2000" dirty="0" smtClean="0">
                <a:solidFill>
                  <a:schemeClr val="tx1"/>
                </a:solidFill>
              </a:rPr>
              <a:t> </a:t>
            </a:r>
            <a:r>
              <a:rPr lang="en-US" sz="2000" dirty="0">
                <a:solidFill>
                  <a:schemeClr val="tx1"/>
                </a:solidFill>
                <a:hlinkClick r:id="rId4"/>
              </a:rPr>
              <a:t>http:</a:t>
            </a:r>
            <a:r>
              <a:rPr lang="ru-RU" sz="2000" dirty="0" smtClean="0">
                <a:solidFill>
                  <a:schemeClr val="tx1"/>
                </a:solidFill>
                <a:hlinkClick r:id="rId4"/>
              </a:rPr>
              <a:t>//</a:t>
            </a:r>
            <a:r>
              <a:rPr lang="en-US" sz="2000" dirty="0" smtClean="0">
                <a:solidFill>
                  <a:schemeClr val="tx1"/>
                </a:solidFill>
                <a:hlinkClick r:id="rId4"/>
              </a:rPr>
              <a:t>testing.synergyonline.ru</a:t>
            </a:r>
            <a:r>
              <a:rPr lang="ru-RU" sz="2000" dirty="0" smtClean="0">
                <a:solidFill>
                  <a:schemeClr val="tx1"/>
                </a:solidFill>
                <a:hlinkClick r:id="rId4"/>
              </a:rPr>
              <a:t>//</a:t>
            </a:r>
            <a:endParaRPr lang="en-US" sz="2000" dirty="0" smtClean="0">
              <a:solidFill>
                <a:schemeClr val="tx1"/>
              </a:solidFill>
            </a:endParaRPr>
          </a:p>
          <a:p>
            <a:r>
              <a:rPr lang="ru-RU" sz="2000" dirty="0" smtClean="0">
                <a:solidFill>
                  <a:schemeClr val="tx1"/>
                </a:solidFill>
              </a:rPr>
              <a:t>Открытый образовательный портал : </a:t>
            </a:r>
            <a:r>
              <a:rPr lang="en-US" sz="2000" dirty="0" smtClean="0">
                <a:solidFill>
                  <a:schemeClr val="tx1"/>
                </a:solidFill>
                <a:hlinkClick r:id="rId5"/>
              </a:rPr>
              <a:t>www.</a:t>
            </a:r>
            <a:r>
              <a:rPr lang="ru-RU" sz="2000" dirty="0" err="1" smtClean="0">
                <a:solidFill>
                  <a:schemeClr val="tx1"/>
                </a:solidFill>
                <a:hlinkClick r:id="rId5"/>
              </a:rPr>
              <a:t>сетевичок.рф</a:t>
            </a:r>
            <a:endParaRPr lang="ru-RU" sz="2000" dirty="0">
              <a:solidFill>
                <a:schemeClr val="tx1"/>
              </a:solidFill>
            </a:endParaRPr>
          </a:p>
          <a:p>
            <a:pPr marL="0" indent="0">
              <a:buNone/>
            </a:pPr>
            <a:r>
              <a:rPr lang="ru-RU" sz="2000" dirty="0" smtClean="0">
                <a:solidFill>
                  <a:schemeClr val="tx1"/>
                </a:solidFill>
              </a:rPr>
              <a:t>                                                                             </a:t>
            </a:r>
            <a:r>
              <a:rPr lang="en-US" sz="2000" dirty="0" smtClean="0">
                <a:solidFill>
                  <a:schemeClr val="tx1"/>
                </a:solidFill>
                <a:hlinkClick r:id="rId6"/>
              </a:rPr>
              <a:t>www.</a:t>
            </a:r>
            <a:r>
              <a:rPr lang="ru-RU" sz="2000" dirty="0" err="1" smtClean="0">
                <a:solidFill>
                  <a:schemeClr val="tx1"/>
                </a:solidFill>
                <a:hlinkClick r:id="rId6"/>
              </a:rPr>
              <a:t>игра-интернет.рф</a:t>
            </a:r>
            <a:endParaRPr lang="ru-RU" sz="2000" dirty="0" smtClean="0">
              <a:solidFill>
                <a:schemeClr val="tx1"/>
              </a:solidFill>
            </a:endParaRPr>
          </a:p>
          <a:p>
            <a:r>
              <a:rPr lang="ru-RU" sz="2000" dirty="0" smtClean="0">
                <a:solidFill>
                  <a:schemeClr val="tx1"/>
                </a:solidFill>
              </a:rPr>
              <a:t>  «История профориентации» Е.Ю. ПРЯЖНИКОВА, </a:t>
            </a:r>
            <a:r>
              <a:rPr lang="ru-RU" sz="2000" i="1" dirty="0" smtClean="0">
                <a:solidFill>
                  <a:schemeClr val="tx1"/>
                </a:solidFill>
              </a:rPr>
              <a:t>кандидат педагогических наук  </a:t>
            </a:r>
            <a:r>
              <a:rPr lang="ru-RU" sz="2000" u="sng" dirty="0" smtClean="0">
                <a:solidFill>
                  <a:schemeClr val="tx1"/>
                </a:solidFill>
                <a:hlinkClick r:id="rId7"/>
              </a:rPr>
              <a:t>https://psy.1sept.ru/article.php?ID=200002405</a:t>
            </a:r>
            <a:r>
              <a:rPr lang="ru-RU" sz="2000" dirty="0" smtClean="0">
                <a:solidFill>
                  <a:schemeClr val="tx1"/>
                </a:solidFill>
              </a:rPr>
              <a:t>  </a:t>
            </a:r>
          </a:p>
          <a:p>
            <a:pPr>
              <a:buNone/>
            </a:pPr>
            <a:endParaRPr lang="ru-RU" sz="2000" dirty="0" smtClean="0"/>
          </a:p>
          <a:p>
            <a:pPr marL="0" indent="0">
              <a:buNone/>
            </a:pPr>
            <a:endParaRPr lang="ru-RU" sz="2400" dirty="0">
              <a:solidFill>
                <a:schemeClr val="tx1"/>
              </a:solidFill>
            </a:endParaRPr>
          </a:p>
          <a:p>
            <a:endParaRPr lang="ru-RU" sz="2400" dirty="0">
              <a:solidFill>
                <a:schemeClr val="tx1"/>
              </a:solidFill>
            </a:endParaRPr>
          </a:p>
        </p:txBody>
      </p:sp>
    </p:spTree>
    <p:extLst>
      <p:ext uri="{BB962C8B-B14F-4D97-AF65-F5344CB8AC3E}">
        <p14:creationId xmlns:p14="http://schemas.microsoft.com/office/powerpoint/2010/main" val="1763508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2060"/>
                </a:solidFill>
                <a:cs typeface="Arial" charset="0"/>
              </a:rPr>
              <a:t>Краткая история развития профориентации</a:t>
            </a:r>
            <a:endParaRPr lang="ru-RU" dirty="0"/>
          </a:p>
        </p:txBody>
      </p:sp>
      <p:pic>
        <p:nvPicPr>
          <p:cNvPr id="4" name="Объект 18"/>
          <p:cNvPicPr>
            <a:picLocks noGrp="1" noChangeAspect="1"/>
          </p:cNvPicPr>
          <p:nvPr>
            <p:ph idx="1"/>
          </p:nvPr>
        </p:nvPicPr>
        <p:blipFill>
          <a:blip r:embed="rId2" cstate="print"/>
          <a:srcRect/>
          <a:stretch>
            <a:fillRect/>
          </a:stretch>
        </p:blipFill>
        <p:spPr>
          <a:xfrm>
            <a:off x="251521" y="1700808"/>
            <a:ext cx="4032447" cy="4824536"/>
          </a:xfrm>
          <a:prstGeom prst="rect">
            <a:avLst/>
          </a:prstGeom>
        </p:spPr>
      </p:pic>
      <p:sp>
        <p:nvSpPr>
          <p:cNvPr id="7" name="Прямоугольник 6"/>
          <p:cNvSpPr/>
          <p:nvPr/>
        </p:nvSpPr>
        <p:spPr>
          <a:xfrm>
            <a:off x="4427984" y="1595021"/>
            <a:ext cx="4427984" cy="4493538"/>
          </a:xfrm>
          <a:prstGeom prst="rect">
            <a:avLst/>
          </a:prstGeom>
        </p:spPr>
        <p:txBody>
          <a:bodyPr wrap="square">
            <a:spAutoFit/>
          </a:bodyPr>
          <a:lstStyle/>
          <a:p>
            <a:pPr algn="just">
              <a:defRPr/>
            </a:pPr>
            <a:r>
              <a:rPr lang="ru-RU" sz="2600" b="1" dirty="0" smtClean="0">
                <a:latin typeface="Arial" panose="020B0604020202020204" pitchFamily="34" charset="0"/>
                <a:cs typeface="Arial" panose="020B0604020202020204" pitchFamily="34" charset="0"/>
              </a:rPr>
              <a:t>1921 год </a:t>
            </a:r>
            <a:r>
              <a:rPr lang="ru-RU" sz="2600" dirty="0" smtClean="0">
                <a:latin typeface="Arial" panose="020B0604020202020204" pitchFamily="34" charset="0"/>
                <a:cs typeface="Arial" panose="020B0604020202020204" pitchFamily="34" charset="0"/>
              </a:rPr>
              <a:t>– лаборатория профориентации при </a:t>
            </a:r>
            <a:r>
              <a:rPr lang="ru-RU" sz="2600" dirty="0" err="1" smtClean="0">
                <a:latin typeface="Arial" panose="020B0604020202020204" pitchFamily="34" charset="0"/>
                <a:cs typeface="Arial" panose="020B0604020202020204" pitchFamily="34" charset="0"/>
              </a:rPr>
              <a:t>ЦИТе</a:t>
            </a:r>
            <a:r>
              <a:rPr lang="ru-RU" sz="2600" dirty="0" smtClean="0">
                <a:latin typeface="Arial" panose="020B0604020202020204" pitchFamily="34" charset="0"/>
                <a:cs typeface="Arial" panose="020B0604020202020204" pitchFamily="34" charset="0"/>
              </a:rPr>
              <a:t>.</a:t>
            </a:r>
          </a:p>
          <a:p>
            <a:pPr algn="just">
              <a:defRPr/>
            </a:pPr>
            <a:r>
              <a:rPr lang="ru-RU" sz="2600" b="1" dirty="0" smtClean="0">
                <a:latin typeface="Arial" panose="020B0604020202020204" pitchFamily="34" charset="0"/>
                <a:cs typeface="Arial" panose="020B0604020202020204" pitchFamily="34" charset="0"/>
              </a:rPr>
              <a:t>1922 год </a:t>
            </a:r>
            <a:r>
              <a:rPr lang="ru-RU" sz="2600" dirty="0" smtClean="0">
                <a:latin typeface="Arial" panose="020B0604020202020204" pitchFamily="34" charset="0"/>
                <a:cs typeface="Arial" panose="020B0604020202020204" pitchFamily="34" charset="0"/>
              </a:rPr>
              <a:t>– вопрос о создании бюро по выбору профессии.</a:t>
            </a:r>
          </a:p>
          <a:p>
            <a:pPr algn="just">
              <a:defRPr/>
            </a:pPr>
            <a:r>
              <a:rPr lang="ru-RU" sz="2600" b="1" dirty="0" smtClean="0">
                <a:latin typeface="Arial" panose="020B0604020202020204" pitchFamily="34" charset="0"/>
                <a:cs typeface="Arial" panose="020B0604020202020204" pitchFamily="34" charset="0"/>
              </a:rPr>
              <a:t>1927 год </a:t>
            </a:r>
            <a:r>
              <a:rPr lang="ru-RU" sz="2600" dirty="0" smtClean="0">
                <a:latin typeface="Arial" panose="020B0604020202020204" pitchFamily="34" charset="0"/>
                <a:cs typeface="Arial" panose="020B0604020202020204" pitchFamily="34" charset="0"/>
              </a:rPr>
              <a:t>– первое бюро + подготовка консультантов.</a:t>
            </a:r>
          </a:p>
          <a:p>
            <a:pPr algn="just">
              <a:defRPr/>
            </a:pPr>
            <a:r>
              <a:rPr lang="ru-RU" sz="2600" b="1" dirty="0" smtClean="0">
                <a:latin typeface="Arial" panose="020B0604020202020204" pitchFamily="34" charset="0"/>
                <a:cs typeface="Arial" panose="020B0604020202020204" pitchFamily="34" charset="0"/>
              </a:rPr>
              <a:t>1930 год </a:t>
            </a:r>
            <a:r>
              <a:rPr lang="ru-RU" sz="2600" dirty="0" smtClean="0">
                <a:latin typeface="Arial" panose="020B0604020202020204" pitchFamily="34" charset="0"/>
                <a:cs typeface="Arial" panose="020B0604020202020204" pitchFamily="34" charset="0"/>
              </a:rPr>
              <a:t>– разработка системы школьной профориентации.</a:t>
            </a:r>
            <a:endParaRPr lang="ru-RU" sz="26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1520" y="1600200"/>
            <a:ext cx="4536504" cy="4709120"/>
          </a:xfrm>
        </p:spPr>
        <p:txBody>
          <a:bodyPr>
            <a:normAutofit fontScale="85000" lnSpcReduction="20000"/>
          </a:bodyPr>
          <a:lstStyle/>
          <a:p>
            <a:pPr marL="0" indent="0" algn="just">
              <a:buFont typeface="Arial" charset="0"/>
              <a:buNone/>
            </a:pPr>
            <a:r>
              <a:rPr lang="ru-RU" b="1" dirty="0" smtClean="0">
                <a:latin typeface="Arial" charset="0"/>
                <a:cs typeface="Arial" charset="0"/>
              </a:rPr>
              <a:t>1932 год </a:t>
            </a:r>
            <a:r>
              <a:rPr lang="ru-RU" dirty="0" smtClean="0">
                <a:latin typeface="Arial" charset="0"/>
                <a:cs typeface="Arial" charset="0"/>
              </a:rPr>
              <a:t>– штаб по исследованию проблем школьной профориентации.</a:t>
            </a:r>
          </a:p>
          <a:p>
            <a:pPr marL="0" indent="0" algn="just">
              <a:buFont typeface="Arial" charset="0"/>
              <a:buNone/>
            </a:pPr>
            <a:r>
              <a:rPr lang="ru-RU" b="1" dirty="0" smtClean="0">
                <a:latin typeface="Arial" charset="0"/>
                <a:cs typeface="Arial" charset="0"/>
              </a:rPr>
              <a:t>1936 год </a:t>
            </a:r>
            <a:r>
              <a:rPr lang="ru-RU" dirty="0" smtClean="0">
                <a:latin typeface="Arial" charset="0"/>
                <a:cs typeface="Arial" charset="0"/>
              </a:rPr>
              <a:t>– Постановление «О педологических извращениях в системе </a:t>
            </a:r>
            <a:r>
              <a:rPr lang="ru-RU" dirty="0" err="1" smtClean="0">
                <a:latin typeface="Arial" charset="0"/>
                <a:cs typeface="Arial" charset="0"/>
              </a:rPr>
              <a:t>Наркомпроса</a:t>
            </a:r>
            <a:r>
              <a:rPr lang="ru-RU" dirty="0" smtClean="0">
                <a:latin typeface="Arial" charset="0"/>
                <a:cs typeface="Arial" charset="0"/>
              </a:rPr>
              <a:t>».</a:t>
            </a:r>
          </a:p>
          <a:p>
            <a:pPr marL="0" indent="0" algn="just">
              <a:buFont typeface="Arial" charset="0"/>
              <a:buNone/>
            </a:pPr>
            <a:r>
              <a:rPr lang="ru-RU" b="1" dirty="0" smtClean="0">
                <a:latin typeface="Arial" charset="0"/>
                <a:cs typeface="Arial" charset="0"/>
              </a:rPr>
              <a:t>1937 год </a:t>
            </a:r>
            <a:r>
              <a:rPr lang="ru-RU" dirty="0" smtClean="0">
                <a:latin typeface="Arial" charset="0"/>
                <a:cs typeface="Arial" charset="0"/>
              </a:rPr>
              <a:t>– свёртывание </a:t>
            </a:r>
            <a:r>
              <a:rPr lang="ru-RU" dirty="0" err="1" smtClean="0">
                <a:latin typeface="Arial" charset="0"/>
                <a:cs typeface="Arial" charset="0"/>
              </a:rPr>
              <a:t>профориентационной</a:t>
            </a:r>
            <a:r>
              <a:rPr lang="ru-RU" dirty="0" smtClean="0">
                <a:latin typeface="Arial" charset="0"/>
                <a:cs typeface="Arial" charset="0"/>
              </a:rPr>
              <a:t> работы.</a:t>
            </a:r>
            <a:r>
              <a:rPr lang="ru-RU" dirty="0" smtClean="0"/>
              <a:t> </a:t>
            </a:r>
            <a:endParaRPr lang="ru-RU" dirty="0" smtClean="0">
              <a:latin typeface="Arial" charset="0"/>
              <a:cs typeface="Arial" charset="0"/>
            </a:endParaRPr>
          </a:p>
          <a:p>
            <a:pPr marL="0" indent="0" algn="just">
              <a:buFont typeface="Arial" charset="0"/>
              <a:buNone/>
            </a:pPr>
            <a:r>
              <a:rPr lang="ru-RU" b="1" dirty="0" smtClean="0">
                <a:latin typeface="Arial" charset="0"/>
                <a:cs typeface="Arial" charset="0"/>
              </a:rPr>
              <a:t>1960 год </a:t>
            </a:r>
            <a:r>
              <a:rPr lang="ru-RU" dirty="0" smtClean="0">
                <a:latin typeface="Arial" charset="0"/>
                <a:cs typeface="Arial" charset="0"/>
              </a:rPr>
              <a:t>– возрождение профориентации.</a:t>
            </a:r>
          </a:p>
          <a:p>
            <a:endParaRPr lang="ru-RU" dirty="0"/>
          </a:p>
        </p:txBody>
      </p:sp>
      <p:pic>
        <p:nvPicPr>
          <p:cNvPr id="4" name="Объект 18"/>
          <p:cNvPicPr>
            <a:picLocks noChangeAspect="1"/>
          </p:cNvPicPr>
          <p:nvPr/>
        </p:nvPicPr>
        <p:blipFill>
          <a:blip r:embed="rId2" cstate="print"/>
          <a:srcRect/>
          <a:stretch>
            <a:fillRect/>
          </a:stretch>
        </p:blipFill>
        <p:spPr>
          <a:xfrm>
            <a:off x="5220072" y="1700808"/>
            <a:ext cx="3539959" cy="41044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92B5B-8F7D-4631-BC78-A8FAF87E1333}"/>
              </a:ext>
            </a:extLst>
          </p:cNvPr>
          <p:cNvSpPr>
            <a:spLocks noGrp="1"/>
          </p:cNvSpPr>
          <p:nvPr>
            <p:ph type="title"/>
          </p:nvPr>
        </p:nvSpPr>
        <p:spPr>
          <a:xfrm>
            <a:off x="520430" y="188640"/>
            <a:ext cx="8623570" cy="1206229"/>
          </a:xfrm>
        </p:spPr>
        <p:txBody>
          <a:bodyPr>
            <a:normAutofit fontScale="90000"/>
          </a:bodyPr>
          <a:lstStyle/>
          <a:p>
            <a:r>
              <a:rPr lang="ru-RU" b="1" dirty="0">
                <a:solidFill>
                  <a:srgbClr val="002060"/>
                </a:solidFill>
              </a:rPr>
              <a:t>Спады и активация развития профориентации</a:t>
            </a:r>
          </a:p>
        </p:txBody>
      </p:sp>
      <p:sp>
        <p:nvSpPr>
          <p:cNvPr id="3" name="Объект 2">
            <a:extLst>
              <a:ext uri="{FF2B5EF4-FFF2-40B4-BE49-F238E27FC236}">
                <a16:creationId xmlns:a16="http://schemas.microsoft.com/office/drawing/2014/main" id="{94BD62C2-BDBB-40B0-A86F-35604A39F0A2}"/>
              </a:ext>
            </a:extLst>
          </p:cNvPr>
          <p:cNvSpPr>
            <a:spLocks noGrp="1"/>
          </p:cNvSpPr>
          <p:nvPr>
            <p:ph idx="1"/>
          </p:nvPr>
        </p:nvSpPr>
        <p:spPr>
          <a:xfrm>
            <a:off x="539552" y="1721795"/>
            <a:ext cx="7992888" cy="4659533"/>
          </a:xfrm>
        </p:spPr>
        <p:txBody>
          <a:bodyPr>
            <a:normAutofit fontScale="92500" lnSpcReduction="20000"/>
          </a:bodyPr>
          <a:lstStyle/>
          <a:p>
            <a:pPr marL="0" indent="0" algn="just">
              <a:buNone/>
            </a:pPr>
            <a:r>
              <a:rPr lang="ru-RU" dirty="0">
                <a:latin typeface="Arial" panose="020B0604020202020204" pitchFamily="34" charset="0"/>
                <a:ea typeface="Calibri" panose="020F0502020204030204" pitchFamily="34" charset="0"/>
                <a:cs typeface="Arial" panose="020B0604020202020204" pitchFamily="34" charset="0"/>
              </a:rPr>
              <a:t>Возрождение в 1980-ых годах. Создавались региональные центры профориентации молодёжи, велась подготовка профконсультантов, </a:t>
            </a:r>
            <a:endParaRPr lang="ru-RU" dirty="0" smtClean="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ru-RU" dirty="0" smtClean="0">
                <a:latin typeface="Arial" panose="020B0604020202020204" pitchFamily="34" charset="0"/>
                <a:ea typeface="Calibri" panose="020F0502020204030204" pitchFamily="34" charset="0"/>
                <a:cs typeface="Arial" panose="020B0604020202020204" pitchFamily="34" charset="0"/>
              </a:rPr>
              <a:t>в </a:t>
            </a:r>
            <a:r>
              <a:rPr lang="ru-RU" dirty="0">
                <a:latin typeface="Arial" panose="020B0604020202020204" pitchFamily="34" charset="0"/>
                <a:ea typeface="Calibri" panose="020F0502020204030204" pitchFamily="34" charset="0"/>
                <a:cs typeface="Arial" panose="020B0604020202020204" pitchFamily="34" charset="0"/>
              </a:rPr>
              <a:t>школах был введён курс «Основы производства. Выбор профессии» </a:t>
            </a:r>
            <a:endParaRPr lang="ru-RU" dirty="0" smtClean="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ru-RU" dirty="0" smtClean="0">
                <a:latin typeface="Arial" panose="020B0604020202020204" pitchFamily="34" charset="0"/>
                <a:ea typeface="Calibri" panose="020F0502020204030204" pitchFamily="34" charset="0"/>
                <a:cs typeface="Arial" panose="020B0604020202020204" pitchFamily="34" charset="0"/>
              </a:rPr>
              <a:t>и </a:t>
            </a:r>
            <a:r>
              <a:rPr lang="ru-RU" dirty="0">
                <a:latin typeface="Arial" panose="020B0604020202020204" pitchFamily="34" charset="0"/>
                <a:ea typeface="Calibri" panose="020F0502020204030204" pitchFamily="34" charset="0"/>
                <a:cs typeface="Arial" panose="020B0604020202020204" pitchFamily="34" charset="0"/>
              </a:rPr>
              <a:t>это был один из первых </a:t>
            </a:r>
            <a:endParaRPr lang="ru-RU" dirty="0" smtClean="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ru-RU" dirty="0" smtClean="0">
                <a:latin typeface="Arial" panose="020B0604020202020204" pitchFamily="34" charset="0"/>
                <a:ea typeface="Calibri" panose="020F0502020204030204" pitchFamily="34" charset="0"/>
                <a:cs typeface="Arial" panose="020B0604020202020204" pitchFamily="34" charset="0"/>
              </a:rPr>
              <a:t>психологических </a:t>
            </a:r>
            <a:r>
              <a:rPr lang="ru-RU" dirty="0">
                <a:latin typeface="Arial" panose="020B0604020202020204" pitchFamily="34" charset="0"/>
                <a:ea typeface="Calibri" panose="020F0502020204030204" pitchFamily="34" charset="0"/>
                <a:cs typeface="Arial" panose="020B0604020202020204" pitchFamily="34" charset="0"/>
              </a:rPr>
              <a:t>курсов в школе.</a:t>
            </a:r>
          </a:p>
          <a:p>
            <a:pPr marL="0" indent="0" algn="just">
              <a:buNone/>
            </a:pPr>
            <a:r>
              <a:rPr lang="ru-RU" dirty="0">
                <a:latin typeface="Arial" panose="020B0604020202020204" pitchFamily="34" charset="0"/>
                <a:ea typeface="Calibri" panose="020F0502020204030204" pitchFamily="34" charset="0"/>
                <a:cs typeface="Arial" panose="020B0604020202020204" pitchFamily="34" charset="0"/>
              </a:rPr>
              <a:t>В 1990-ых годах - неопределённость принадлежности и резкое сокращение финансирования.</a:t>
            </a:r>
          </a:p>
          <a:p>
            <a:pPr marL="0" indent="0">
              <a:buNone/>
            </a:pP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87040">
            <a:off x="7092927" y="3481763"/>
            <a:ext cx="1797320" cy="1728192"/>
          </a:xfrm>
          <a:prstGeom prst="rect">
            <a:avLst/>
          </a:prstGeom>
        </p:spPr>
      </p:pic>
    </p:spTree>
    <p:extLst>
      <p:ext uri="{BB962C8B-B14F-4D97-AF65-F5344CB8AC3E}">
        <p14:creationId xmlns:p14="http://schemas.microsoft.com/office/powerpoint/2010/main" val="35295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1520" y="1600200"/>
            <a:ext cx="5760640" cy="4421087"/>
          </a:xfrm>
        </p:spPr>
        <p:txBody>
          <a:bodyPr>
            <a:normAutofit/>
          </a:bodyPr>
          <a:lstStyle/>
          <a:p>
            <a:pPr marL="0" indent="0" algn="just">
              <a:buNone/>
            </a:pPr>
            <a:r>
              <a:rPr lang="ru-RU" dirty="0" smtClean="0">
                <a:latin typeface="Arial" panose="020B0604020202020204" pitchFamily="34" charset="0"/>
                <a:ea typeface="Calibri" panose="020F0502020204030204" pitchFamily="34" charset="0"/>
                <a:cs typeface="Arial" panose="020B0604020202020204" pitchFamily="34" charset="0"/>
              </a:rPr>
              <a:t>В настоящее время - актуализация вопросов профессионального самоопределения учащихся ведь перед выпускниками школ ставится реальная проблема выбора своего жизненного пути.</a:t>
            </a:r>
            <a:endParaRPr lang="ru-RU" sz="2000" dirty="0" smtClean="0">
              <a:latin typeface="Arial" panose="020B0604020202020204" pitchFamily="34" charset="0"/>
              <a:ea typeface="Calibri" panose="020F0502020204030204" pitchFamily="34" charset="0"/>
              <a:cs typeface="Arial" panose="020B0604020202020204" pitchFamily="34" charset="0"/>
            </a:endParaRPr>
          </a:p>
          <a:p>
            <a:endParaRPr lang="ru-RU" dirty="0"/>
          </a:p>
        </p:txBody>
      </p:sp>
      <p:pic>
        <p:nvPicPr>
          <p:cNvPr id="4" name="Picture 3" descr="C:\Users\Цвингер\Desktop\семинар профориентацияя\images (3).jpg"/>
          <p:cNvPicPr>
            <a:picLocks noChangeAspect="1" noChangeArrowheads="1"/>
          </p:cNvPicPr>
          <p:nvPr/>
        </p:nvPicPr>
        <p:blipFill>
          <a:blip r:embed="rId2" cstate="print"/>
          <a:srcRect/>
          <a:stretch>
            <a:fillRect/>
          </a:stretch>
        </p:blipFill>
        <p:spPr bwMode="auto">
          <a:xfrm>
            <a:off x="5940152" y="2204864"/>
            <a:ext cx="3130548" cy="33843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9"/>
          <p:cNvPicPr>
            <a:picLocks noGrp="1" noChangeAspect="1"/>
          </p:cNvPicPr>
          <p:nvPr>
            <p:ph idx="1"/>
          </p:nvPr>
        </p:nvPicPr>
        <p:blipFill>
          <a:blip r:embed="rId2" cstate="print"/>
          <a:srcRect/>
          <a:stretch>
            <a:fillRect/>
          </a:stretch>
        </p:blipFill>
        <p:spPr>
          <a:xfrm>
            <a:off x="323528" y="2132856"/>
            <a:ext cx="3888432" cy="3744416"/>
          </a:xfrm>
        </p:spPr>
      </p:pic>
      <p:sp>
        <p:nvSpPr>
          <p:cNvPr id="5" name="Прямоугольник 4"/>
          <p:cNvSpPr/>
          <p:nvPr/>
        </p:nvSpPr>
        <p:spPr>
          <a:xfrm>
            <a:off x="4211960" y="1916832"/>
            <a:ext cx="4572000" cy="3539430"/>
          </a:xfrm>
          <a:prstGeom prst="rect">
            <a:avLst/>
          </a:prstGeom>
        </p:spPr>
        <p:txBody>
          <a:bodyPr>
            <a:spAutoFit/>
          </a:bodyPr>
          <a:lstStyle/>
          <a:p>
            <a:pPr algn="just"/>
            <a:r>
              <a:rPr lang="ru-RU" sz="2800" dirty="0" smtClean="0">
                <a:latin typeface="Arial" pitchFamily="34" charset="0"/>
                <a:cs typeface="Arial" pitchFamily="34" charset="0"/>
              </a:rPr>
              <a:t>Для многих семей, в которых есть школьники-подростки снова со всей остротой встает вопрос о том, кем стать, куда пойти учиться, как готовиться к после школьному образованию.</a:t>
            </a:r>
            <a:endParaRPr lang="ru-RU" sz="28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marL="0" indent="0" algn="just">
              <a:buNone/>
            </a:pPr>
            <a:r>
              <a:rPr lang="ru-RU" dirty="0" smtClean="0">
                <a:solidFill>
                  <a:schemeClr val="tx1"/>
                </a:solidFill>
              </a:rPr>
              <a:t>Системе </a:t>
            </a:r>
            <a:r>
              <a:rPr lang="ru-RU" dirty="0" err="1" smtClean="0">
                <a:solidFill>
                  <a:schemeClr val="tx1"/>
                </a:solidFill>
              </a:rPr>
              <a:t>профориентационной</a:t>
            </a:r>
            <a:r>
              <a:rPr lang="ru-RU" dirty="0" smtClean="0">
                <a:solidFill>
                  <a:schemeClr val="tx1"/>
                </a:solidFill>
              </a:rPr>
              <a:t> работы из года в год уделяется все более пристальное внимание. Причиной этого является нестабильная ситуация на рынке труда. Тенденция реализации выпускниками профессиональных учреждений профессиональной деятельности не по специализации полученной на этапе обучения не просто до сих пор остается актуальной, но и продолжает расти.</a:t>
            </a:r>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Цель профориентации </a:t>
            </a:r>
            <a:br>
              <a:rPr lang="ru-RU" dirty="0" smtClean="0"/>
            </a:br>
            <a:r>
              <a:rPr lang="ru-RU" dirty="0" smtClean="0"/>
              <a:t>в школе</a:t>
            </a:r>
            <a:endParaRPr lang="ru-RU" dirty="0"/>
          </a:p>
        </p:txBody>
      </p:sp>
      <p:sp>
        <p:nvSpPr>
          <p:cNvPr id="3" name="Содержимое 2"/>
          <p:cNvSpPr>
            <a:spLocks noGrp="1"/>
          </p:cNvSpPr>
          <p:nvPr>
            <p:ph idx="1"/>
          </p:nvPr>
        </p:nvSpPr>
        <p:spPr>
          <a:xfrm>
            <a:off x="251520" y="1600200"/>
            <a:ext cx="8784976" cy="4781128"/>
          </a:xfrm>
        </p:spPr>
        <p:txBody>
          <a:bodyPr>
            <a:normAutofit lnSpcReduction="10000"/>
          </a:bodyPr>
          <a:lstStyle/>
          <a:p>
            <a:pPr marL="1371600" lvl="3" indent="0" algn="r">
              <a:buNone/>
            </a:pPr>
            <a:r>
              <a:rPr lang="ru-RU" b="1" i="1" dirty="0" smtClean="0">
                <a:solidFill>
                  <a:schemeClr val="tx1"/>
                </a:solidFill>
              </a:rPr>
              <a:t>«</a:t>
            </a:r>
            <a:r>
              <a:rPr lang="ru-RU" b="1" i="1" dirty="0">
                <a:solidFill>
                  <a:schemeClr val="tx1"/>
                </a:solidFill>
              </a:rPr>
              <a:t>Как хорошо, когда у человека </a:t>
            </a:r>
            <a:endParaRPr lang="ru-RU" b="1" i="1" dirty="0" smtClean="0">
              <a:solidFill>
                <a:schemeClr val="tx1"/>
              </a:solidFill>
            </a:endParaRPr>
          </a:p>
          <a:p>
            <a:pPr marL="1371600" lvl="3" indent="0" algn="r">
              <a:buNone/>
            </a:pPr>
            <a:r>
              <a:rPr lang="ru-RU" b="1" i="1" dirty="0" smtClean="0">
                <a:solidFill>
                  <a:schemeClr val="tx1"/>
                </a:solidFill>
              </a:rPr>
              <a:t>есть </a:t>
            </a:r>
            <a:r>
              <a:rPr lang="ru-RU" b="1" i="1" dirty="0">
                <a:solidFill>
                  <a:schemeClr val="tx1"/>
                </a:solidFill>
              </a:rPr>
              <a:t>возможность выбрать себе профессию </a:t>
            </a:r>
            <a:endParaRPr lang="ru-RU" b="1" i="1" dirty="0" smtClean="0">
              <a:solidFill>
                <a:schemeClr val="tx1"/>
              </a:solidFill>
            </a:endParaRPr>
          </a:p>
          <a:p>
            <a:pPr marL="1371600" lvl="3" indent="0" algn="r">
              <a:buNone/>
            </a:pPr>
            <a:r>
              <a:rPr lang="ru-RU" b="1" i="1" dirty="0" smtClean="0">
                <a:solidFill>
                  <a:schemeClr val="tx1"/>
                </a:solidFill>
              </a:rPr>
              <a:t>не </a:t>
            </a:r>
            <a:r>
              <a:rPr lang="ru-RU" b="1" i="1" dirty="0">
                <a:solidFill>
                  <a:schemeClr val="tx1"/>
                </a:solidFill>
              </a:rPr>
              <a:t>по необходимости, а </a:t>
            </a:r>
            <a:r>
              <a:rPr lang="ru-RU" b="1" i="1" dirty="0" smtClean="0">
                <a:solidFill>
                  <a:schemeClr val="tx1"/>
                </a:solidFill>
              </a:rPr>
              <a:t>сообразуясь</a:t>
            </a:r>
          </a:p>
          <a:p>
            <a:pPr marL="1371600" lvl="3" indent="0" algn="r">
              <a:buNone/>
            </a:pPr>
            <a:r>
              <a:rPr lang="ru-RU" b="1" i="1" dirty="0" smtClean="0">
                <a:solidFill>
                  <a:schemeClr val="tx1"/>
                </a:solidFill>
              </a:rPr>
              <a:t> </a:t>
            </a:r>
            <a:r>
              <a:rPr lang="ru-RU" b="1" i="1" dirty="0">
                <a:solidFill>
                  <a:schemeClr val="tx1"/>
                </a:solidFill>
              </a:rPr>
              <a:t>с душевными склонностями» </a:t>
            </a:r>
            <a:endParaRPr lang="ru-RU" b="1" i="1" dirty="0" smtClean="0">
              <a:solidFill>
                <a:schemeClr val="tx1"/>
              </a:solidFill>
            </a:endParaRPr>
          </a:p>
          <a:p>
            <a:pPr marL="1371600" lvl="3" indent="0" algn="r">
              <a:buNone/>
            </a:pPr>
            <a:r>
              <a:rPr lang="ru-RU" b="1" i="1" dirty="0" err="1" smtClean="0">
                <a:solidFill>
                  <a:schemeClr val="tx1"/>
                </a:solidFill>
              </a:rPr>
              <a:t>Апшерони</a:t>
            </a:r>
            <a:endParaRPr lang="ru-RU" b="1" i="1" dirty="0">
              <a:solidFill>
                <a:schemeClr val="tx1"/>
              </a:solidFill>
            </a:endParaRPr>
          </a:p>
          <a:p>
            <a:pPr marL="1371600" lvl="3" indent="0">
              <a:buNone/>
            </a:pPr>
            <a:r>
              <a:rPr lang="ru-RU" dirty="0" smtClean="0">
                <a:solidFill>
                  <a:schemeClr val="tx1"/>
                </a:solidFill>
                <a:latin typeface="Lucida Sans Unicode" pitchFamily="34" charset="0"/>
              </a:rPr>
              <a:t>                                    </a:t>
            </a:r>
          </a:p>
          <a:p>
            <a:pPr marL="1371600" lvl="3" indent="0" algn="just">
              <a:buNone/>
            </a:pPr>
            <a:r>
              <a:rPr lang="ru-RU" dirty="0">
                <a:solidFill>
                  <a:schemeClr val="tx1"/>
                </a:solidFill>
                <a:latin typeface="Lucida Sans Unicode" pitchFamily="34" charset="0"/>
              </a:rPr>
              <a:t> </a:t>
            </a:r>
            <a:r>
              <a:rPr lang="ru-RU" dirty="0" smtClean="0">
                <a:solidFill>
                  <a:schemeClr val="tx1"/>
                </a:solidFill>
                <a:latin typeface="Lucida Sans Unicode" pitchFamily="34" charset="0"/>
              </a:rPr>
              <a:t>                      </a:t>
            </a:r>
            <a:r>
              <a:rPr lang="ru-RU" sz="2400" dirty="0" smtClean="0">
                <a:solidFill>
                  <a:schemeClr val="tx1"/>
                </a:solidFill>
                <a:latin typeface="Lucida Sans Unicode" pitchFamily="34" charset="0"/>
              </a:rPr>
              <a:t>Формирование </a:t>
            </a:r>
            <a:r>
              <a:rPr lang="ru-RU" sz="2400" dirty="0">
                <a:solidFill>
                  <a:schemeClr val="tx1"/>
                </a:solidFill>
                <a:latin typeface="Lucida Sans Unicode" pitchFamily="34" charset="0"/>
              </a:rPr>
              <a:t>у </a:t>
            </a:r>
            <a:r>
              <a:rPr lang="ru-RU" sz="2400" dirty="0" smtClean="0">
                <a:solidFill>
                  <a:schemeClr val="tx1"/>
                </a:solidFill>
                <a:latin typeface="Lucida Sans Unicode" pitchFamily="34" charset="0"/>
              </a:rPr>
              <a:t>обучающихся                          </a:t>
            </a:r>
          </a:p>
          <a:p>
            <a:pPr marL="1371600" lvl="3" indent="0" algn="just">
              <a:buNone/>
            </a:pPr>
            <a:r>
              <a:rPr lang="ru-RU" sz="2400" dirty="0">
                <a:solidFill>
                  <a:schemeClr val="tx1"/>
                </a:solidFill>
                <a:latin typeface="Lucida Sans Unicode" pitchFamily="34" charset="0"/>
              </a:rPr>
              <a:t> </a:t>
            </a:r>
            <a:r>
              <a:rPr lang="ru-RU" sz="2400" dirty="0" smtClean="0">
                <a:solidFill>
                  <a:schemeClr val="tx1"/>
                </a:solidFill>
                <a:latin typeface="Lucida Sans Unicode" pitchFamily="34" charset="0"/>
              </a:rPr>
              <a:t>          профессионального </a:t>
            </a:r>
            <a:r>
              <a:rPr lang="ru-RU" sz="2400" dirty="0">
                <a:solidFill>
                  <a:schemeClr val="tx1"/>
                </a:solidFill>
                <a:latin typeface="Lucida Sans Unicode" pitchFamily="34" charset="0"/>
              </a:rPr>
              <a:t>самоопределения, </a:t>
            </a:r>
            <a:r>
              <a:rPr lang="ru-RU" sz="2400" dirty="0" smtClean="0">
                <a:solidFill>
                  <a:schemeClr val="tx1"/>
                </a:solidFill>
                <a:latin typeface="Lucida Sans Unicode" pitchFamily="34" charset="0"/>
              </a:rPr>
              <a:t>  </a:t>
            </a:r>
          </a:p>
          <a:p>
            <a:pPr marL="1371600" lvl="3" indent="0" algn="just">
              <a:buNone/>
            </a:pPr>
            <a:r>
              <a:rPr lang="ru-RU" sz="2400" dirty="0" smtClean="0">
                <a:solidFill>
                  <a:schemeClr val="tx1"/>
                </a:solidFill>
                <a:latin typeface="Lucida Sans Unicode" pitchFamily="34" charset="0"/>
              </a:rPr>
              <a:t>соответствующего </a:t>
            </a:r>
            <a:r>
              <a:rPr lang="ru-RU" sz="2400" dirty="0">
                <a:solidFill>
                  <a:schemeClr val="tx1"/>
                </a:solidFill>
                <a:latin typeface="Lucida Sans Unicode" pitchFamily="34" charset="0"/>
              </a:rPr>
              <a:t>индивидуальным </a:t>
            </a:r>
            <a:r>
              <a:rPr lang="ru-RU" sz="2400" dirty="0" smtClean="0">
                <a:solidFill>
                  <a:schemeClr val="tx1"/>
                </a:solidFill>
                <a:latin typeface="Lucida Sans Unicode" pitchFamily="34" charset="0"/>
              </a:rPr>
              <a:t>  </a:t>
            </a:r>
          </a:p>
          <a:p>
            <a:pPr marL="1371600" lvl="3" indent="0" algn="just">
              <a:buNone/>
            </a:pPr>
            <a:r>
              <a:rPr lang="ru-RU" sz="2400" dirty="0" smtClean="0">
                <a:solidFill>
                  <a:schemeClr val="tx1"/>
                </a:solidFill>
                <a:latin typeface="Lucida Sans Unicode" pitchFamily="34" charset="0"/>
              </a:rPr>
              <a:t>особенностям </a:t>
            </a:r>
            <a:r>
              <a:rPr lang="ru-RU" sz="2400" dirty="0">
                <a:solidFill>
                  <a:schemeClr val="tx1"/>
                </a:solidFill>
                <a:latin typeface="Lucida Sans Unicode" pitchFamily="34" charset="0"/>
              </a:rPr>
              <a:t>каждой личности и </a:t>
            </a:r>
            <a:r>
              <a:rPr lang="ru-RU" sz="2400" dirty="0" smtClean="0">
                <a:solidFill>
                  <a:schemeClr val="tx1"/>
                </a:solidFill>
                <a:latin typeface="Lucida Sans Unicode" pitchFamily="34" charset="0"/>
              </a:rPr>
              <a:t>                     </a:t>
            </a:r>
          </a:p>
          <a:p>
            <a:pPr marL="1371600" lvl="3" indent="0" algn="just">
              <a:buNone/>
            </a:pPr>
            <a:r>
              <a:rPr lang="ru-RU" sz="2400" dirty="0" smtClean="0">
                <a:solidFill>
                  <a:schemeClr val="tx1"/>
                </a:solidFill>
                <a:latin typeface="Lucida Sans Unicode" pitchFamily="34" charset="0"/>
              </a:rPr>
              <a:t>запросам </a:t>
            </a:r>
            <a:r>
              <a:rPr lang="ru-RU" sz="2400" dirty="0">
                <a:solidFill>
                  <a:schemeClr val="tx1"/>
                </a:solidFill>
                <a:latin typeface="Lucida Sans Unicode" pitchFamily="34" charset="0"/>
              </a:rPr>
              <a:t>общества в кадрах, </a:t>
            </a:r>
            <a:endParaRPr lang="ru-RU" sz="2400" dirty="0" smtClean="0">
              <a:solidFill>
                <a:schemeClr val="tx1"/>
              </a:solidFill>
              <a:latin typeface="Lucida Sans Unicode" pitchFamily="34" charset="0"/>
            </a:endParaRPr>
          </a:p>
          <a:p>
            <a:pPr marL="1371600" lvl="3" indent="0" algn="just">
              <a:buNone/>
            </a:pPr>
            <a:r>
              <a:rPr lang="ru-RU" sz="2400" dirty="0" smtClean="0">
                <a:solidFill>
                  <a:schemeClr val="tx1"/>
                </a:solidFill>
                <a:latin typeface="Lucida Sans Unicode" pitchFamily="34" charset="0"/>
              </a:rPr>
              <a:t>его </a:t>
            </a:r>
            <a:r>
              <a:rPr lang="ru-RU" sz="2400" dirty="0">
                <a:solidFill>
                  <a:schemeClr val="tx1"/>
                </a:solidFill>
                <a:latin typeface="Lucida Sans Unicode" pitchFamily="34" charset="0"/>
              </a:rPr>
              <a:t>требованиям к современному труженику. </a:t>
            </a:r>
          </a:p>
          <a:p>
            <a:pPr marL="1371600" lvl="3" indent="0" algn="r">
              <a:buNone/>
            </a:pPr>
            <a:endParaRPr lang="ru-RU" b="1"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700808"/>
            <a:ext cx="2736304" cy="27363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Взаимодействие </a:t>
            </a:r>
            <a:endParaRPr lang="ru-RU" dirty="0"/>
          </a:p>
        </p:txBody>
      </p:sp>
      <p:sp>
        <p:nvSpPr>
          <p:cNvPr id="3" name="Объект 2"/>
          <p:cNvSpPr>
            <a:spLocks noGrp="1"/>
          </p:cNvSpPr>
          <p:nvPr>
            <p:ph idx="1"/>
          </p:nvPr>
        </p:nvSpPr>
        <p:spPr/>
        <p:txBody>
          <a:bodyPr/>
          <a:lstStyle/>
          <a:p>
            <a:endParaRPr lang="ru-RU" dirty="0"/>
          </a:p>
        </p:txBody>
      </p:sp>
      <p:sp>
        <p:nvSpPr>
          <p:cNvPr id="5" name="Скругленный прямоугольник 4"/>
          <p:cNvSpPr/>
          <p:nvPr/>
        </p:nvSpPr>
        <p:spPr>
          <a:xfrm>
            <a:off x="827584" y="2708920"/>
            <a:ext cx="20882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Классные руководители</a:t>
            </a:r>
            <a:endParaRPr lang="ru-RU" dirty="0"/>
          </a:p>
        </p:txBody>
      </p:sp>
      <p:sp>
        <p:nvSpPr>
          <p:cNvPr id="6" name="Скругленный прямоугольник 5"/>
          <p:cNvSpPr/>
          <p:nvPr/>
        </p:nvSpPr>
        <p:spPr>
          <a:xfrm>
            <a:off x="3455347" y="1628800"/>
            <a:ext cx="216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Социальный педагог</a:t>
            </a:r>
            <a:endParaRPr lang="ru-RU" dirty="0"/>
          </a:p>
        </p:txBody>
      </p:sp>
      <p:sp>
        <p:nvSpPr>
          <p:cNvPr id="7" name="Скругленный прямоугольник 6"/>
          <p:cNvSpPr/>
          <p:nvPr/>
        </p:nvSpPr>
        <p:spPr>
          <a:xfrm>
            <a:off x="6106956" y="2590056"/>
            <a:ext cx="21385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ВУЗы, колледжи, техникумы</a:t>
            </a:r>
            <a:endParaRPr lang="ru-RU" dirty="0"/>
          </a:p>
        </p:txBody>
      </p:sp>
      <p:sp>
        <p:nvSpPr>
          <p:cNvPr id="8" name="Скругленный прямоугольник 7"/>
          <p:cNvSpPr/>
          <p:nvPr/>
        </p:nvSpPr>
        <p:spPr>
          <a:xfrm>
            <a:off x="3347335" y="4901625"/>
            <a:ext cx="237626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Школьный психолог</a:t>
            </a:r>
            <a:endParaRPr lang="ru-RU" dirty="0"/>
          </a:p>
        </p:txBody>
      </p:sp>
      <p:sp>
        <p:nvSpPr>
          <p:cNvPr id="9" name="Скругленный прямоугольник 8"/>
          <p:cNvSpPr/>
          <p:nvPr/>
        </p:nvSpPr>
        <p:spPr>
          <a:xfrm>
            <a:off x="810930" y="4221088"/>
            <a:ext cx="213999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Учителя - предметники</a:t>
            </a:r>
            <a:endParaRPr lang="ru-RU" dirty="0"/>
          </a:p>
        </p:txBody>
      </p:sp>
      <p:sp>
        <p:nvSpPr>
          <p:cNvPr id="10" name="Овал 9"/>
          <p:cNvSpPr/>
          <p:nvPr/>
        </p:nvSpPr>
        <p:spPr>
          <a:xfrm>
            <a:off x="3563888" y="2903240"/>
            <a:ext cx="2016224" cy="1533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Заместитель директора по ВР</a:t>
            </a:r>
            <a:endParaRPr lang="ru-RU" dirty="0"/>
          </a:p>
        </p:txBody>
      </p:sp>
      <p:sp>
        <p:nvSpPr>
          <p:cNvPr id="16" name="Скругленный прямоугольник 15"/>
          <p:cNvSpPr/>
          <p:nvPr/>
        </p:nvSpPr>
        <p:spPr>
          <a:xfrm>
            <a:off x="6156177" y="4077072"/>
            <a:ext cx="204009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Центр занятости</a:t>
            </a:r>
            <a:endParaRPr lang="ru-RU" dirty="0"/>
          </a:p>
        </p:txBody>
      </p:sp>
    </p:spTree>
    <p:extLst>
      <p:ext uri="{BB962C8B-B14F-4D97-AF65-F5344CB8AC3E}">
        <p14:creationId xmlns:p14="http://schemas.microsoft.com/office/powerpoint/2010/main" val="4061807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SC">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E44451-62B4-4B04-AADC-14E6BB0CF4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Template>
  <TotalTime>650</TotalTime>
  <Words>509</Words>
  <Application>Microsoft Office PowerPoint</Application>
  <PresentationFormat>Экран (4:3)</PresentationFormat>
  <Paragraphs>73</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Lucida Sans Unicode</vt:lpstr>
      <vt:lpstr>CSC</vt:lpstr>
      <vt:lpstr>ПРОФОРИЕНТАЦИОННАЯ РАБОТА на уроках и В внеурочной деятельности </vt:lpstr>
      <vt:lpstr>Краткая история развития профориентации</vt:lpstr>
      <vt:lpstr>Презентация PowerPoint</vt:lpstr>
      <vt:lpstr>Спады и активация развития профориентации</vt:lpstr>
      <vt:lpstr>Презентация PowerPoint</vt:lpstr>
      <vt:lpstr>Презентация PowerPoint</vt:lpstr>
      <vt:lpstr>Презентация PowerPoint</vt:lpstr>
      <vt:lpstr>Цель профориентации  в школе</vt:lpstr>
      <vt:lpstr>Взаимодействие </vt:lpstr>
      <vt:lpstr>Выбор профессии</vt:lpstr>
      <vt:lpstr>Презентация PowerPoint</vt:lpstr>
      <vt:lpstr>Презентация PowerPoint</vt:lpstr>
      <vt:lpstr>Формы работы</vt:lpstr>
      <vt:lpstr>Сетевые ресурсы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ПРОФОРИЕНТАЦИОННАЯ РАБОТА В ШКОЛЕ</dc:title>
  <dc:creator>UserC07</dc:creator>
  <cp:lastModifiedBy>Бараболя Светлана Анатольевна</cp:lastModifiedBy>
  <cp:revision>65</cp:revision>
  <dcterms:created xsi:type="dcterms:W3CDTF">2019-04-17T02:56:01Z</dcterms:created>
  <dcterms:modified xsi:type="dcterms:W3CDTF">2024-03-27T04:49:42Z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TC300097049990</vt:lpwstr>
  </property>
</Properties>
</file>