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9" r:id="rId4"/>
    <p:sldId id="258" r:id="rId5"/>
    <p:sldId id="273" r:id="rId6"/>
    <p:sldId id="274" r:id="rId7"/>
    <p:sldId id="278" r:id="rId8"/>
    <p:sldId id="275" r:id="rId9"/>
    <p:sldId id="281" r:id="rId10"/>
    <p:sldId id="280" r:id="rId11"/>
    <p:sldId id="27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1. Какие </a:t>
            </a:r>
            <a:r>
              <a:rPr lang="ru-RU" dirty="0"/>
              <a:t>ассоциации у Вас возникают при слове «химия»? 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ассоциации у Вас возникают при слове «химия»?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опыты,взрывы</c:v>
                </c:pt>
                <c:pt idx="1">
                  <c:v>урок химии</c:v>
                </c:pt>
                <c:pt idx="2">
                  <c:v>другое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0.54</c:v>
                </c:pt>
                <c:pt idx="1">
                  <c:v>0.38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E5-4332-8E02-24F45F71D9A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3. Нравится </a:t>
            </a:r>
            <a:r>
              <a:rPr lang="ru-RU" dirty="0"/>
              <a:t>ли Вам химия как предмет? 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Нравится ли Вам химия как предмет?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незнаю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0.34</c:v>
                </c:pt>
                <c:pt idx="1">
                  <c:v>0.46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9-47D5-8A8D-F010A392A22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4. Какие </a:t>
            </a:r>
            <a:r>
              <a:rPr lang="ru-RU" dirty="0"/>
              <a:t>профессии, связанные с химией, Вы знаете?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профессии, связанные с химией, Вы знаете?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Лаборант, учитель химии</c:v>
                </c:pt>
                <c:pt idx="1">
                  <c:v>Фармацевт, врач</c:v>
                </c:pt>
                <c:pt idx="2">
                  <c:v>нет ответа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0.49</c:v>
                </c:pt>
                <c:pt idx="1">
                  <c:v>0.11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B-45F2-A439-7D5DAB3A99D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Березнева</a:t>
            </a:r>
            <a:r>
              <a:rPr lang="ru-RU" dirty="0" smtClean="0"/>
              <a:t> Мария Евгеньевна, учитель химии МАОУ СОШ №30 </a:t>
            </a:r>
            <a:r>
              <a:rPr lang="ru-RU" dirty="0" err="1" smtClean="0"/>
              <a:t>г.Томска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640960" cy="3024336"/>
          </a:xfrm>
        </p:spPr>
        <p:txBody>
          <a:bodyPr/>
          <a:lstStyle/>
          <a:p>
            <a:pPr algn="ctr"/>
            <a:r>
              <a:rPr lang="ru-RU" dirty="0" smtClean="0"/>
              <a:t>Профориентационная работа на уроках химии в 9-х классах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4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5832648" cy="42484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116632"/>
            <a:ext cx="5616624" cy="37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852936"/>
            <a:ext cx="5760640" cy="3688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0648"/>
            <a:ext cx="626469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136904" cy="36004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Профориентационная организация на уроках химии, а также разных форм целенаправленной </a:t>
            </a:r>
            <a:r>
              <a:rPr lang="ru-RU" dirty="0" err="1"/>
              <a:t>профориентационной</a:t>
            </a:r>
            <a:r>
              <a:rPr lang="ru-RU" dirty="0"/>
              <a:t> работы средствами учебного предмета </a:t>
            </a:r>
            <a:r>
              <a:rPr lang="ru-RU" dirty="0" smtClean="0"/>
              <a:t>позволила </a:t>
            </a:r>
            <a:r>
              <a:rPr lang="ru-RU" dirty="0"/>
              <a:t>расширить знания школьников о специальностях, связанных с химией; выявить детей, интересующихся химией, помочь им в развитии их склонности и в выборе будущей профессии.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58" y="3140968"/>
            <a:ext cx="606378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496944" cy="604867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 smtClean="0"/>
              <a:t>В </a:t>
            </a:r>
            <a:r>
              <a:rPr lang="ru-RU" sz="2400" dirty="0"/>
              <a:t>процессе подготовки учащихся к самостоятельному выбору профессии, связанной с химией, полезно использовать все разнообразие форм </a:t>
            </a:r>
            <a:r>
              <a:rPr lang="ru-RU" sz="2400" dirty="0" err="1"/>
              <a:t>профориентационной</a:t>
            </a:r>
            <a:r>
              <a:rPr lang="ru-RU" sz="2400" dirty="0"/>
              <a:t> работы: </a:t>
            </a:r>
            <a:endParaRPr lang="ru-RU" sz="2400" dirty="0" smtClean="0"/>
          </a:p>
          <a:p>
            <a:pPr algn="just"/>
            <a:r>
              <a:rPr lang="ru-RU" sz="2400" dirty="0" smtClean="0"/>
              <a:t>проведение </a:t>
            </a:r>
            <a:r>
              <a:rPr lang="ru-RU" sz="2400" dirty="0"/>
              <a:t>своеобразных уроков с привлечением </a:t>
            </a:r>
            <a:r>
              <a:rPr lang="ru-RU" sz="2400" dirty="0" smtClean="0"/>
              <a:t>специалистов; </a:t>
            </a:r>
            <a:endParaRPr lang="ru-RU" sz="2400" dirty="0"/>
          </a:p>
          <a:p>
            <a:pPr algn="just"/>
            <a:r>
              <a:rPr lang="ru-RU" sz="2400" dirty="0" smtClean="0"/>
              <a:t>уроков </a:t>
            </a:r>
            <a:r>
              <a:rPr lang="ru-RU" sz="2400" dirty="0"/>
              <a:t>в виде деловой </a:t>
            </a:r>
            <a:r>
              <a:rPr lang="ru-RU" sz="2400" dirty="0" smtClean="0"/>
              <a:t>игры; </a:t>
            </a:r>
          </a:p>
          <a:p>
            <a:pPr algn="just"/>
            <a:r>
              <a:rPr lang="ru-RU" sz="2400" dirty="0" smtClean="0"/>
              <a:t>проведение </a:t>
            </a:r>
            <a:r>
              <a:rPr lang="ru-RU" sz="2400" dirty="0"/>
              <a:t>производственных экскурсий на промышленные и сельскохозяйственные объекты</a:t>
            </a:r>
            <a:r>
              <a:rPr lang="ru-RU" sz="2400" dirty="0" smtClean="0"/>
              <a:t>;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подготовка и проведение тематических вечеров, конференций, диспутов, посвященных выбору </a:t>
            </a:r>
            <a:r>
              <a:rPr lang="ru-RU" sz="2400" dirty="0" smtClean="0"/>
              <a:t>профессии; </a:t>
            </a:r>
          </a:p>
          <a:p>
            <a:pPr algn="just"/>
            <a:r>
              <a:rPr lang="ru-RU" sz="2400" dirty="0" smtClean="0"/>
              <a:t>организация </a:t>
            </a:r>
            <a:r>
              <a:rPr lang="ru-RU" sz="2400" dirty="0"/>
              <a:t>работы химического кружка и др.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8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5б-9б\8\DSC_0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76672"/>
            <a:ext cx="5472608" cy="367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5б-9б\8\WhatsApp Image 2022-05-23 at 15.54.1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403244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32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08912" cy="6192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/>
              <a:t>В </a:t>
            </a:r>
            <a:r>
              <a:rPr lang="ru-RU" sz="2400" dirty="0"/>
              <a:t>начале учебного года для выяснения интереса учащихся к химии и химическим профессиям им было предложено ответить на следующие вопросы анкеты</a:t>
            </a:r>
            <a:r>
              <a:rPr lang="ru-RU" sz="2400" dirty="0" smtClean="0"/>
              <a:t>:</a:t>
            </a:r>
          </a:p>
          <a:p>
            <a:pPr marL="502920" indent="-457200">
              <a:buFont typeface="+mj-lt"/>
              <a:buAutoNum type="arabicParenR"/>
            </a:pPr>
            <a:r>
              <a:rPr lang="ru-RU" sz="2400" dirty="0" smtClean="0"/>
              <a:t>Какие </a:t>
            </a:r>
            <a:r>
              <a:rPr lang="ru-RU" sz="2400" dirty="0"/>
              <a:t>ассоциации у Вас возникают при слове «химия»? </a:t>
            </a:r>
          </a:p>
          <a:p>
            <a:pPr marL="502920" indent="-457200">
              <a:buFont typeface="+mj-lt"/>
              <a:buAutoNum type="arabicParenR"/>
            </a:pPr>
            <a:r>
              <a:rPr lang="ru-RU" sz="2400" dirty="0" smtClean="0"/>
              <a:t>Какое </a:t>
            </a:r>
            <a:r>
              <a:rPr lang="ru-RU" sz="2400" dirty="0"/>
              <a:t>впечатление у Вас сложилось об этом предмете после 1-ого года </a:t>
            </a:r>
            <a:r>
              <a:rPr lang="ru-RU" sz="2400" dirty="0" smtClean="0"/>
              <a:t>обучения? </a:t>
            </a:r>
          </a:p>
          <a:p>
            <a:pPr marL="502920" indent="-457200">
              <a:buFont typeface="+mj-lt"/>
              <a:buAutoNum type="arabicParenR"/>
            </a:pPr>
            <a:r>
              <a:rPr lang="ru-RU" sz="2400" dirty="0" smtClean="0"/>
              <a:t>Нравится </a:t>
            </a:r>
            <a:r>
              <a:rPr lang="ru-RU" sz="2400" dirty="0"/>
              <a:t>ли Вам химия как предмет? Если да/нет – почему? </a:t>
            </a:r>
          </a:p>
          <a:p>
            <a:pPr marL="502920" indent="-457200">
              <a:buFont typeface="+mj-lt"/>
              <a:buAutoNum type="arabicParenR"/>
            </a:pPr>
            <a:r>
              <a:rPr lang="ru-RU" sz="2400" dirty="0" smtClean="0"/>
              <a:t>Какие </a:t>
            </a:r>
            <a:r>
              <a:rPr lang="ru-RU" sz="2400" dirty="0"/>
              <a:t>профессии, связанные с химией, Вы </a:t>
            </a:r>
            <a:r>
              <a:rPr lang="ru-RU" sz="2400" dirty="0" smtClean="0"/>
              <a:t>знаете?</a:t>
            </a:r>
          </a:p>
          <a:p>
            <a:pPr marL="502920" indent="-457200">
              <a:buFont typeface="+mj-lt"/>
              <a:buAutoNum type="arabicParenR"/>
            </a:pPr>
            <a:r>
              <a:rPr lang="ru-RU" sz="2400" dirty="0" smtClean="0"/>
              <a:t>Хотелось </a:t>
            </a:r>
            <a:r>
              <a:rPr lang="ru-RU" sz="2400" dirty="0"/>
              <a:t>ли Вам получить химическую специальность (какую)? </a:t>
            </a:r>
          </a:p>
          <a:p>
            <a:pPr marL="502920" indent="-457200">
              <a:buFont typeface="+mj-lt"/>
              <a:buAutoNum type="arabicParenR"/>
            </a:pPr>
            <a:r>
              <a:rPr lang="ru-RU" sz="2400" dirty="0" smtClean="0"/>
              <a:t>Можно </a:t>
            </a:r>
            <a:r>
              <a:rPr lang="ru-RU" sz="2400" dirty="0"/>
              <a:t>ли обойтись без химии сейчас?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864096"/>
          </a:xfrm>
        </p:spPr>
        <p:txBody>
          <a:bodyPr/>
          <a:lstStyle/>
          <a:p>
            <a:pPr algn="ctr"/>
            <a:r>
              <a:rPr lang="ru-RU" sz="4000" dirty="0" smtClean="0"/>
              <a:t>Результаты анкетирования</a:t>
            </a:r>
            <a:endParaRPr lang="ru-RU" sz="40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87551971"/>
              </p:ext>
            </p:extLst>
          </p:nvPr>
        </p:nvGraphicFramePr>
        <p:xfrm>
          <a:off x="251520" y="1124744"/>
          <a:ext cx="547260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5907087" cy="296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75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57886542"/>
              </p:ext>
            </p:extLst>
          </p:nvPr>
        </p:nvGraphicFramePr>
        <p:xfrm>
          <a:off x="323528" y="404664"/>
          <a:ext cx="5519936" cy="3383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3160854"/>
              </p:ext>
            </p:extLst>
          </p:nvPr>
        </p:nvGraphicFramePr>
        <p:xfrm>
          <a:off x="2627784" y="3429000"/>
          <a:ext cx="6096000" cy="334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771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548680"/>
            <a:ext cx="8424936" cy="1224136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Д</a:t>
            </a:r>
            <a:r>
              <a:rPr lang="ru-RU" sz="3200" dirty="0" smtClean="0"/>
              <a:t>омашнее </a:t>
            </a:r>
            <a:r>
              <a:rPr lang="ru-RU" sz="3200" dirty="0"/>
              <a:t>сочинение-эссе на тему: «Химия у тебя дома?». </a:t>
            </a:r>
            <a:endParaRPr lang="ru-RU" sz="3200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256"/>
            <a:ext cx="4680520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4140460" cy="316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3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0018" y="1351319"/>
            <a:ext cx="6048672" cy="40113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2036" y="1224589"/>
            <a:ext cx="6048673" cy="426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785024"/>
          </a:xfrm>
        </p:spPr>
        <p:txBody>
          <a:bodyPr/>
          <a:lstStyle/>
          <a:p>
            <a:pPr lvl="0"/>
            <a:r>
              <a:rPr lang="ru-RU" sz="3000" dirty="0">
                <a:effectLst/>
              </a:rPr>
              <a:t>Урок – деловая игра «Получение аммиака</a:t>
            </a:r>
            <a:r>
              <a:rPr lang="ru-RU" sz="3000" dirty="0" smtClean="0">
                <a:effectLst/>
              </a:rPr>
              <a:t>»</a:t>
            </a:r>
            <a:endParaRPr lang="ru-RU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2555976" y="112474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Участники (распределение ролей)</a:t>
            </a:r>
            <a:endParaRPr lang="ru-RU" sz="20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187624" y="1832630"/>
            <a:ext cx="1872208" cy="10203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619872" y="1985030"/>
            <a:ext cx="1872208" cy="1922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555976" y="2021698"/>
            <a:ext cx="1368286" cy="2809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284168" y="1999058"/>
            <a:ext cx="0" cy="25820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23573" y="1999058"/>
            <a:ext cx="1144571" cy="2438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54727" y="1916553"/>
            <a:ext cx="1721529" cy="1728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636152" y="1932077"/>
            <a:ext cx="2032192" cy="5525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1520" y="2946292"/>
            <a:ext cx="13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Историк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95536" y="3907555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Начальник теоретического отдела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727717" y="4830885"/>
            <a:ext cx="165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Главный технолог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490191" y="4725144"/>
            <a:ext cx="158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Инспектор по ТБ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068272" y="4553885"/>
            <a:ext cx="188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Инспектор по охране окружающей среды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328212" y="372288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Оппоненты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7020272" y="2484627"/>
            <a:ext cx="159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Главный инженер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12075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346</TotalTime>
  <Words>290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Georgia</vt:lpstr>
      <vt:lpstr>Trebuchet MS</vt:lpstr>
      <vt:lpstr>Воздушный поток</vt:lpstr>
      <vt:lpstr>Профориентационная работа на уроках химии в 9-х классах</vt:lpstr>
      <vt:lpstr>Презентация PowerPoint</vt:lpstr>
      <vt:lpstr>Презентация PowerPoint</vt:lpstr>
      <vt:lpstr>Презентация PowerPoint</vt:lpstr>
      <vt:lpstr>Результаты анкетирования</vt:lpstr>
      <vt:lpstr>Презентация PowerPoint</vt:lpstr>
      <vt:lpstr>Презентация PowerPoint</vt:lpstr>
      <vt:lpstr>Презентация PowerPoint</vt:lpstr>
      <vt:lpstr>Урок – деловая игра «Получение аммиака»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Профориентационная работа на уроках химии в 9-х классах</dc:title>
  <dc:creator>Мария</dc:creator>
  <cp:lastModifiedBy>Бараболя Светлана Анатольевна</cp:lastModifiedBy>
  <cp:revision>21</cp:revision>
  <dcterms:created xsi:type="dcterms:W3CDTF">2024-01-18T12:57:06Z</dcterms:created>
  <dcterms:modified xsi:type="dcterms:W3CDTF">2024-03-27T04:18:54Z</dcterms:modified>
</cp:coreProperties>
</file>