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9" r:id="rId3"/>
    <p:sldId id="274" r:id="rId4"/>
    <p:sldId id="273" r:id="rId5"/>
    <p:sldId id="275" r:id="rId6"/>
    <p:sldId id="272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AAA5A-2B9C-4F35-A2FF-55914FA3C91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7AFCD-E66E-4CE3-B6E6-4D8675104B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3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3922" y="2129984"/>
            <a:ext cx="1036416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763" y="3885528"/>
            <a:ext cx="853439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72" indent="0" algn="ctr">
              <a:buNone/>
              <a:defRPr/>
            </a:lvl2pPr>
            <a:lvl3pPr marL="829544" indent="0" algn="ctr">
              <a:buNone/>
              <a:defRPr/>
            </a:lvl3pPr>
            <a:lvl4pPr marL="1244316" indent="0" algn="ctr">
              <a:buNone/>
              <a:defRPr/>
            </a:lvl4pPr>
            <a:lvl5pPr marL="1659087" indent="0" algn="ctr">
              <a:buNone/>
              <a:defRPr/>
            </a:lvl5pPr>
            <a:lvl6pPr marL="2073859" indent="0" algn="ctr">
              <a:buNone/>
              <a:defRPr/>
            </a:lvl6pPr>
            <a:lvl7pPr marL="2488631" indent="0" algn="ctr">
              <a:buNone/>
              <a:defRPr/>
            </a:lvl7pPr>
            <a:lvl8pPr marL="2903403" indent="0" algn="ctr">
              <a:buNone/>
              <a:defRPr/>
            </a:lvl8pPr>
            <a:lvl9pPr marL="331817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EBF41-B800-4A46-9520-C3A3EC9B3E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60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3F68D-8A41-4525-8617-2249F43522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125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5840" y="273630"/>
            <a:ext cx="274176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643" y="273630"/>
            <a:ext cx="8042879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3E812-DBDD-41D8-A67A-E55786ABA6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24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C8AC5-C887-4388-ABDA-4BD12AF16E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0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41" y="4406864"/>
            <a:ext cx="10362241" cy="1362383"/>
          </a:xfrm>
        </p:spPr>
        <p:txBody>
          <a:bodyPr anchor="t"/>
          <a:lstStyle>
            <a:lvl1pPr algn="l">
              <a:defRPr sz="3629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841" y="2906225"/>
            <a:ext cx="10362241" cy="1500638"/>
          </a:xfrm>
        </p:spPr>
        <p:txBody>
          <a:bodyPr anchor="b"/>
          <a:lstStyle>
            <a:lvl1pPr marL="0" indent="0">
              <a:buNone/>
              <a:defRPr sz="1814"/>
            </a:lvl1pPr>
            <a:lvl2pPr marL="414772" indent="0">
              <a:buNone/>
              <a:defRPr sz="1633"/>
            </a:lvl2pPr>
            <a:lvl3pPr marL="829544" indent="0">
              <a:buNone/>
              <a:defRPr sz="1452"/>
            </a:lvl3pPr>
            <a:lvl4pPr marL="1244316" indent="0">
              <a:buNone/>
              <a:defRPr sz="1270"/>
            </a:lvl4pPr>
            <a:lvl5pPr marL="1659087" indent="0">
              <a:buNone/>
              <a:defRPr sz="1270"/>
            </a:lvl5pPr>
            <a:lvl6pPr marL="2073859" indent="0">
              <a:buNone/>
              <a:defRPr sz="1270"/>
            </a:lvl6pPr>
            <a:lvl7pPr marL="2488631" indent="0">
              <a:buNone/>
              <a:defRPr sz="1270"/>
            </a:lvl7pPr>
            <a:lvl8pPr marL="2903403" indent="0">
              <a:buNone/>
              <a:defRPr sz="1270"/>
            </a:lvl8pPr>
            <a:lvl9pPr marL="3318175" indent="0">
              <a:buNone/>
              <a:defRPr sz="12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44C2-4CEC-4891-A818-DA9796A27E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080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641" y="1604330"/>
            <a:ext cx="5391360" cy="45249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4323" y="1604330"/>
            <a:ext cx="5393279" cy="45249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7E574-046E-4027-BA25-0A82937D93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681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2" y="275071"/>
            <a:ext cx="1097280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0561" y="1535201"/>
            <a:ext cx="538560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0561" y="2174628"/>
            <a:ext cx="538560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922" y="1535201"/>
            <a:ext cx="538944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922" y="2174628"/>
            <a:ext cx="538944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007DC-8275-4F76-86B1-3D0C2ED6CE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670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BCE75-9203-448F-886C-86DCC93E8A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945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49CEC-52F7-4031-A368-5647A7AC0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078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1" y="273629"/>
            <a:ext cx="4010881" cy="1160762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361" y="273630"/>
            <a:ext cx="6816000" cy="5852774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561" y="1434392"/>
            <a:ext cx="4010881" cy="4692013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542B4-539A-4A8F-BC63-4EDE8B4268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07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401" y="4800026"/>
            <a:ext cx="73152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401" y="612065"/>
            <a:ext cx="7315200" cy="411595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401" y="5367444"/>
            <a:ext cx="73152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792E-CD2C-46F7-876E-029600C178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31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68959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968959" cy="452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8641" y="6247376"/>
            <a:ext cx="283776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722" algn="l"/>
                <a:tab pos="1313444" algn="l"/>
                <a:tab pos="1970166" algn="l"/>
              </a:tabLst>
              <a:defRPr sz="127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70240" y="6247376"/>
            <a:ext cx="386304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722" algn="l"/>
                <a:tab pos="1313444" algn="l"/>
                <a:tab pos="1970166" algn="l"/>
                <a:tab pos="2626888" algn="l"/>
              </a:tabLst>
              <a:defRPr sz="127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41761" y="6247376"/>
            <a:ext cx="283776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6722" algn="l"/>
                <a:tab pos="1313444" algn="l"/>
                <a:tab pos="1970166" algn="l"/>
              </a:tabLst>
              <a:defRPr sz="127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</a:lstStyle>
          <a:p>
            <a:fld id="{1DF5025E-77EC-44E4-8CA6-CDAAE4A8E1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762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2pPr>
      <a:lvl3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3pPr>
      <a:lvl4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4pPr>
      <a:lvl5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5pPr>
      <a:lvl6pPr marL="2281245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6pPr>
      <a:lvl7pPr marL="2696017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7pPr>
      <a:lvl8pPr marL="3110789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8pPr>
      <a:lvl9pPr marL="3525561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1079" indent="-311079" algn="l" defTabSz="407571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903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540">
          <a:solidFill>
            <a:srgbClr val="000000"/>
          </a:solidFill>
          <a:latin typeface="+mn-lt"/>
          <a:ea typeface="+mn-ea"/>
        </a:defRPr>
      </a:lvl2pPr>
      <a:lvl3pPr marL="1036930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177">
          <a:solidFill>
            <a:srgbClr val="000000"/>
          </a:solidFill>
          <a:latin typeface="+mn-lt"/>
          <a:ea typeface="+mn-ea"/>
        </a:defRPr>
      </a:lvl3pPr>
      <a:lvl4pPr marL="1451701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814">
          <a:solidFill>
            <a:srgbClr val="000000"/>
          </a:solidFill>
          <a:latin typeface="+mn-lt"/>
          <a:ea typeface="+mn-ea"/>
        </a:defRPr>
      </a:lvl4pPr>
      <a:lvl5pPr marL="1866473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14">
          <a:solidFill>
            <a:srgbClr val="000000"/>
          </a:solidFill>
          <a:latin typeface="+mn-lt"/>
          <a:ea typeface="+mn-ea"/>
        </a:defRPr>
      </a:lvl5pPr>
      <a:lvl6pPr marL="2281245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6pPr>
      <a:lvl7pPr marL="2696017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7pPr>
      <a:lvl8pPr marL="3110789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8pPr>
      <a:lvl9pPr marL="3525561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289019" y="979952"/>
            <a:ext cx="11612929" cy="89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Школьное методическое объединение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учителей математики, физики, информатики (МатФизИкт)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7350369" y="6073935"/>
            <a:ext cx="474239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Михайлова Галина Александровна, 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читель математики высшей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кв.кат</a:t>
            </a:r>
            <a:r>
              <a:rPr lang="ru-RU" sz="200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160308" y="155737"/>
            <a:ext cx="94956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Муниципальное автономное общеобразовательное учреждение</a:t>
            </a:r>
          </a:p>
          <a:p>
            <a:pPr algn="ctr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средняя общеобразовательная школа № 54 г.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Томска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289020" y="2533558"/>
            <a:ext cx="11612928" cy="180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Участие обучающихся 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в конкурсном движении</a:t>
            </a:r>
            <a:endParaRPr lang="ru-RU" sz="6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9333" y="345562"/>
            <a:ext cx="10972801" cy="62458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500" b="1" dirty="0">
                <a:solidFill>
                  <a:schemeClr val="accent2">
                    <a:lumMod val="50000"/>
                  </a:schemeClr>
                </a:solidFill>
              </a:rPr>
              <a:t>Внеурочная деятельность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9333" y="1293716"/>
            <a:ext cx="5385601" cy="639427"/>
          </a:xfrm>
        </p:spPr>
        <p:txBody>
          <a:bodyPr/>
          <a:lstStyle/>
          <a:p>
            <a:pPr eaLnBrk="1" hangingPunct="1"/>
            <a:endParaRPr lang="ru-RU" altLang="ru-RU" sz="3200" b="0" dirty="0"/>
          </a:p>
          <a:p>
            <a:pPr algn="ctr" eaLnBrk="1" hangingPunct="1">
              <a:lnSpc>
                <a:spcPct val="90000"/>
              </a:lnSpc>
            </a:pPr>
            <a:r>
              <a:rPr lang="ru-RU" altLang="ru-RU" sz="5000" dirty="0">
                <a:solidFill>
                  <a:schemeClr val="accent2">
                    <a:lumMod val="50000"/>
                  </a:schemeClr>
                </a:solidFill>
              </a:rPr>
              <a:t>ф</a:t>
            </a:r>
            <a:r>
              <a:rPr lang="ru-RU" altLang="ru-RU" sz="5000" b="1" dirty="0" smtClean="0">
                <a:solidFill>
                  <a:schemeClr val="accent2">
                    <a:lumMod val="50000"/>
                  </a:schemeClr>
                </a:solidFill>
              </a:rPr>
              <a:t>ормы</a:t>
            </a:r>
            <a:endParaRPr lang="ru-RU" altLang="ru-RU" sz="5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89334" y="2566432"/>
            <a:ext cx="5215054" cy="35551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4500" dirty="0"/>
              <a:t>и</a:t>
            </a:r>
            <a:r>
              <a:rPr lang="ru-RU" sz="4500" dirty="0" smtClean="0"/>
              <a:t>ндивидуальная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500" dirty="0"/>
              <a:t>п</a:t>
            </a:r>
            <a:r>
              <a:rPr lang="ru-RU" sz="4500" dirty="0" smtClean="0"/>
              <a:t>арная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500" dirty="0"/>
              <a:t>м</a:t>
            </a:r>
            <a:r>
              <a:rPr lang="ru-RU" sz="4500" dirty="0" smtClean="0"/>
              <a:t>алые группы</a:t>
            </a:r>
            <a:endParaRPr lang="ru-RU" sz="45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193922" y="1293715"/>
            <a:ext cx="5389441" cy="63942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5000" dirty="0">
                <a:solidFill>
                  <a:schemeClr val="accent2">
                    <a:lumMod val="50000"/>
                  </a:schemeClr>
                </a:solidFill>
              </a:rPr>
              <a:t>способы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987846" y="2256716"/>
            <a:ext cx="5855110" cy="44095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4500" dirty="0"/>
              <a:t>о</a:t>
            </a:r>
            <a:r>
              <a:rPr lang="ru-RU" sz="4500" dirty="0" smtClean="0"/>
              <a:t>лимпиады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500" dirty="0"/>
              <a:t>и</a:t>
            </a:r>
            <a:r>
              <a:rPr lang="ru-RU" sz="4500" dirty="0" smtClean="0"/>
              <a:t>нтеллектуальные     марафоны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500" dirty="0"/>
              <a:t>п</a:t>
            </a:r>
            <a:r>
              <a:rPr lang="ru-RU" sz="4500" dirty="0" smtClean="0"/>
              <a:t>редметные конкурсы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500" dirty="0" smtClean="0"/>
              <a:t>конференции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5359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93725" y="169863"/>
            <a:ext cx="10969625" cy="906462"/>
          </a:xfrm>
        </p:spPr>
        <p:txBody>
          <a:bodyPr/>
          <a:lstStyle/>
          <a:p>
            <a:r>
              <a:rPr lang="ru-RU" dirty="0" smtClean="0"/>
              <a:t>Математические бои (школьный уровень)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6666" y="1238557"/>
            <a:ext cx="11503742" cy="529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000" b="1" dirty="0">
                <a:solidFill>
                  <a:srgbClr val="1A1A1A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Туристический </a:t>
            </a:r>
            <a:r>
              <a:rPr lang="ru-RU" sz="3000" b="1" dirty="0" smtClean="0">
                <a:solidFill>
                  <a:srgbClr val="1A1A1A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поход</a:t>
            </a:r>
            <a:endParaRPr lang="ru-RU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Краснодарский край — это не только море. Здесь начинаются горы Западного Кавказа, первые ледники и альпийские луга. В Краснодарском крае находится основная часть Кавказского заповедника, огромный Сочинский национальный парк, часть горного массива Большой </a:t>
            </a:r>
            <a:r>
              <a:rPr lang="ru-RU" sz="22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Тхач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множество других достойных объектов: гор, водопадов, озёр, каньонов, пещер… Здесь можно организовать поход для любого уровня подготовки и увидеть максимальное разнообразие горного ландшафта.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Большой </a:t>
            </a:r>
            <a:r>
              <a:rPr lang="ru-RU" sz="22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Тхач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вершина высотой 2368 м на границе Краснодарского края и республики Адыгея. Она представляет собой </a:t>
            </a:r>
            <a:r>
              <a:rPr lang="ru-RU" sz="22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куэсту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горный массив, у которого один склон пологий и травянистый, а другой обрывается высокими крутыми скалами. Длина этой впечатляющей скальной стены почти 3500 м, а высота на разных участках составляет от 50 м до 150 м. С южной стороны скальный массив Большого </a:t>
            </a:r>
            <a:r>
              <a:rPr lang="ru-RU" sz="2200" dirty="0" err="1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Тхача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напоминает своей формой причудливый средневековый замок. Снег выпадает в ноябре-декабре, сплошной покров держится до середины апреля</a:t>
            </a:r>
            <a:r>
              <a:rPr lang="ru-RU" sz="22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93725" y="169863"/>
            <a:ext cx="10969625" cy="906462"/>
          </a:xfrm>
        </p:spPr>
        <p:txBody>
          <a:bodyPr/>
          <a:lstStyle/>
          <a:p>
            <a:r>
              <a:rPr lang="ru-RU" dirty="0" smtClean="0"/>
              <a:t>Интеллектуальные бои (школьный уровень)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6666" y="1076325"/>
            <a:ext cx="11503742" cy="5605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1A1A1A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Туристический </a:t>
            </a:r>
            <a:r>
              <a:rPr lang="ru-RU" sz="2400" b="1" dirty="0" smtClean="0">
                <a:solidFill>
                  <a:srgbClr val="1A1A1A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поход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поход собрались 124 пятиклассника школы № 8 Всего в параллели 4 класса. С каждым классом планируется поехать по 1 учителю и 4 родителя. До места начала пешего похода были заказаны автобусы. В каждый автобус вмещается 36 человек. Сколько всего автобусов необходимо заказать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2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собой участники похода планируют взять трехместные палатки. Известно, что в поход пойдут 81 человек женского пола, остальные мужского. Сколько палаток необходимо взять в поход, если будут отдельно «женские» и «мужские» палатки</a:t>
            </a:r>
            <a:r>
              <a:rPr lang="ru-RU" sz="24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3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каждого участника похода в день рассчитано по 80 граммов сахара. Поход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запланирован на 5 дней. Сколько килограммовых упаковок сахара нужно с</a:t>
            </a: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собой взять?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28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0990" y="55716"/>
            <a:ext cx="10969625" cy="725075"/>
          </a:xfrm>
        </p:spPr>
        <p:txBody>
          <a:bodyPr/>
          <a:lstStyle/>
          <a:p>
            <a:r>
              <a:rPr lang="ru-RU" dirty="0" smtClean="0"/>
              <a:t>Интеллектуальные бои (школьный уровень)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0990" y="747042"/>
            <a:ext cx="11371006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Семья Марии делает ремонт в её комнате. План комнаты с замерами, которые</a:t>
            </a:r>
            <a:endParaRPr kumimoji="0" lang="ru-RU" alt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сделала Мария, представлен ниже.</a:t>
            </a:r>
            <a:r>
              <a:rPr lang="ru-RU" altLang="ru-RU" sz="2500" dirty="0"/>
              <a:t> </a:t>
            </a: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Комната имеет неправильную форму: три прямых угла, а вместо четвёртого угла она имеет стену округлой формы.</a:t>
            </a:r>
            <a:endParaRPr kumimoji="0" lang="ru-RU" alt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49" name="Рисунок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69" y="1993537"/>
            <a:ext cx="11537028" cy="474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88142" y="20500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000" y="140893"/>
            <a:ext cx="10968959" cy="729261"/>
          </a:xfrm>
        </p:spPr>
        <p:txBody>
          <a:bodyPr/>
          <a:lstStyle/>
          <a:p>
            <a:r>
              <a:rPr lang="ru-RU" dirty="0" smtClean="0"/>
              <a:t>Математические бои (школьный уровень)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16" y="870154"/>
            <a:ext cx="5025796" cy="376934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857" y="870154"/>
            <a:ext cx="5310175" cy="39826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573" y="3514085"/>
            <a:ext cx="4109126" cy="308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3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641" y="273628"/>
            <a:ext cx="10968959" cy="906243"/>
          </a:xfrm>
        </p:spPr>
        <p:txBody>
          <a:bodyPr/>
          <a:lstStyle/>
          <a:p>
            <a:r>
              <a:rPr lang="ru-RU" sz="4000" dirty="0" smtClean="0"/>
              <a:t>Интеллектуальные бои</a:t>
            </a:r>
            <a:br>
              <a:rPr lang="ru-RU" sz="4000" dirty="0" smtClean="0"/>
            </a:br>
            <a:r>
              <a:rPr lang="ru-RU" sz="4000" dirty="0" smtClean="0"/>
              <a:t>(региональный уровень)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974" y="1445340"/>
            <a:ext cx="11724968" cy="51766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Гриша </a:t>
            </a:r>
            <a:r>
              <a:rPr lang="ru-RU" dirty="0"/>
              <a:t>с папой пошел в тир. Уговор был такой: Гриша делает 5 выстрелов и за каждое попадание в цель получает право сделать еще 2 выстрела. Всего Гриша сделал 17 выстрелов. Сколько раз он попал в цель?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/>
              <a:t>Когда Винни-Пух пришел в гости к Кролику, он съел 3 тарелки меда, 4 тарелки сгущенки и 2 тарелки варенья, а после этого не смог выйти наружу из-за того, что сильно растолстел от такой еды. Но известно, что если бы он съел 2 тарелки меда, 3 тарелки сгущенки и 4 тарелки варенья или 4 тарелки меда, 2 тарелки сгущенки и 3 тарелки варенья, то спокойно смог бы покинуть нору гостеприимного Кролика. От чего больше толстеют: от варенья или от сгущенки? 1) Сгущенка 2) Варенье</a:t>
            </a:r>
          </a:p>
        </p:txBody>
      </p:sp>
    </p:spTree>
    <p:extLst>
      <p:ext uri="{BB962C8B-B14F-4D97-AF65-F5344CB8AC3E}">
        <p14:creationId xmlns:p14="http://schemas.microsoft.com/office/powerpoint/2010/main" val="110985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641" y="273628"/>
            <a:ext cx="10968959" cy="906243"/>
          </a:xfrm>
        </p:spPr>
        <p:txBody>
          <a:bodyPr/>
          <a:lstStyle/>
          <a:p>
            <a:r>
              <a:rPr lang="ru-RU" sz="4000" dirty="0" smtClean="0"/>
              <a:t>Интеллектуальные бои</a:t>
            </a:r>
            <a:br>
              <a:rPr lang="ru-RU" sz="4000" dirty="0" smtClean="0"/>
            </a:br>
            <a:r>
              <a:rPr lang="ru-RU" sz="4000" dirty="0" smtClean="0"/>
              <a:t>(региональный уровень)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640" y="1445340"/>
            <a:ext cx="11101579" cy="5176685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3. Дима </a:t>
            </a:r>
            <a:r>
              <a:rPr lang="ru-RU" sz="3200" dirty="0"/>
              <a:t>и Аня делят между собой найденный в лесу клад. Дима взял себе половину всех золотых монет, Аня — треть оставшихся монет, затем Дима — четверть оставшихся, затем Аня — 1/5 оставшихся монет, Дима — 1/6, Аня — 1/7, Дима — 1/8, наконец Аня — 1/9 часть оставшихся монет. Оставшиеся нераспределёнными после такого дележа монеты были подарены на день рождения Стёпе. Сколько монет получил Стёпа на день рождения, если известно, что он получил меньше 500 монет?</a:t>
            </a:r>
          </a:p>
        </p:txBody>
      </p:sp>
    </p:spTree>
    <p:extLst>
      <p:ext uri="{BB962C8B-B14F-4D97-AF65-F5344CB8AC3E}">
        <p14:creationId xmlns:p14="http://schemas.microsoft.com/office/powerpoint/2010/main" val="277677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335" y="206477"/>
            <a:ext cx="5844201" cy="181429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84481" y="2072672"/>
            <a:ext cx="5910147" cy="881832"/>
          </a:xfrm>
          <a:prstGeom prst="rect">
            <a:avLst/>
          </a:prstGeom>
        </p:spPr>
        <p:txBody>
          <a:bodyPr/>
          <a:lstStyle>
            <a:lvl1pPr algn="ctr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992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algn="ctr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 algn="ctr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algn="ctr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281245" indent="-207386" algn="ctr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696017" indent="-207386" algn="ctr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110789" indent="-207386" algn="ctr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525561" indent="-207386" algn="ctr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l"/>
            <a:r>
              <a:rPr lang="ru-RU" sz="3000" kern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«Весёлый математический поезд»</a:t>
            </a:r>
          </a:p>
          <a:p>
            <a:pPr algn="l"/>
            <a:r>
              <a:rPr lang="ru-RU" sz="3000" kern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«Назад в будущее»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0041" y="331700"/>
            <a:ext cx="2097313" cy="27825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6661" y="1010134"/>
            <a:ext cx="1524680" cy="19443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7936" y="3256303"/>
            <a:ext cx="3809031" cy="1286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8989" y="3227698"/>
            <a:ext cx="3528362" cy="336728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8443" y="925939"/>
            <a:ext cx="1567129" cy="2053875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85335" y="5156367"/>
            <a:ext cx="5405716" cy="14386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44450" cmpd="tri">
            <a:solidFill>
              <a:schemeClr val="accent1"/>
            </a:solidFill>
          </a:ln>
        </p:spPr>
        <p:txBody>
          <a:bodyPr/>
          <a:lstStyle>
            <a:lvl1pPr algn="ctr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992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 algn="ctr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 algn="ctr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 algn="ctr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281245" indent="-207386" algn="ctr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696017" indent="-207386" algn="ctr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110789" indent="-207386" algn="ctr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525561" indent="-207386" algn="ctr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992"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r>
              <a:rPr lang="en-US" sz="32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32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Всероссийский турнир по математическим боям (лицей при ТПУ</a:t>
            </a:r>
            <a:r>
              <a:rPr lang="ru-RU" sz="32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525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654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MS Gothic</vt:lpstr>
      <vt:lpstr>Arial</vt:lpstr>
      <vt:lpstr>Arial Unicode MS</vt:lpstr>
      <vt:lpstr>Calibri</vt:lpstr>
      <vt:lpstr>Helvetica</vt:lpstr>
      <vt:lpstr>Times New Roman</vt:lpstr>
      <vt:lpstr>Wingdings</vt:lpstr>
      <vt:lpstr>1_Тема Office</vt:lpstr>
      <vt:lpstr>Презентация PowerPoint</vt:lpstr>
      <vt:lpstr>Внеурочная деятельность</vt:lpstr>
      <vt:lpstr>Математические бои (школьный уровень)</vt:lpstr>
      <vt:lpstr>Интеллектуальные бои (школьный уровень)</vt:lpstr>
      <vt:lpstr>Интеллектуальные бои (школьный уровень)</vt:lpstr>
      <vt:lpstr>Математические бои (школьный уровень)</vt:lpstr>
      <vt:lpstr>Интеллектуальные бои (региональный уровень)</vt:lpstr>
      <vt:lpstr>Интеллектуальные бои (региональный уровень)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Shavk</dc:creator>
  <cp:lastModifiedBy>Бараболя Светлана Анатольевна</cp:lastModifiedBy>
  <cp:revision>135</cp:revision>
  <dcterms:created xsi:type="dcterms:W3CDTF">2021-11-09T12:55:00Z</dcterms:created>
  <dcterms:modified xsi:type="dcterms:W3CDTF">2024-04-23T09:10:03Z</dcterms:modified>
</cp:coreProperties>
</file>