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7" r:id="rId4"/>
    <p:sldId id="272" r:id="rId5"/>
    <p:sldId id="259" r:id="rId6"/>
    <p:sldId id="260" r:id="rId7"/>
    <p:sldId id="267" r:id="rId8"/>
    <p:sldId id="262" r:id="rId9"/>
    <p:sldId id="264" r:id="rId10"/>
    <p:sldId id="277" r:id="rId11"/>
    <p:sldId id="27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A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4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2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2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2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8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3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8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0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2487-1F5A-4E6F-8501-D25443AE77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1E3EE-4B0D-40C4-8A88-ED8A011B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6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opengi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715" y="533400"/>
            <a:ext cx="10570028" cy="148045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Развитие </a:t>
            </a:r>
            <a:r>
              <a:rPr lang="ru-RU" sz="36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математической</a:t>
            </a:r>
            <a: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грамотности</a:t>
            </a:r>
            <a: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с использованием технологии </a:t>
            </a:r>
            <a:b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смыслового чтения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98913"/>
            <a:ext cx="9383486" cy="413657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6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Задача про шины</a:t>
            </a:r>
          </a:p>
          <a:p>
            <a:endParaRPr lang="ru-RU" sz="6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endParaRPr lang="ru-RU" sz="6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  <a:ea typeface="+mj-ea"/>
                <a:cs typeface="+mj-cs"/>
              </a:rPr>
              <a:t>Задания 1 – 5 ОГЭ</a:t>
            </a:r>
          </a:p>
        </p:txBody>
      </p:sp>
    </p:spTree>
    <p:extLst>
      <p:ext uri="{BB962C8B-B14F-4D97-AF65-F5344CB8AC3E}">
        <p14:creationId xmlns:p14="http://schemas.microsoft.com/office/powerpoint/2010/main" val="18498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A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Задание </a:t>
            </a:r>
            <a:r>
              <a:rPr lang="ru-RU" b="1" dirty="0">
                <a:solidFill>
                  <a:srgbClr val="EA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8621"/>
            <a:ext cx="10515600" cy="5690937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</a:t>
            </a:r>
            <a:r>
              <a:rPr lang="ru-RU" sz="26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Найдите </a:t>
            </a:r>
            <a:r>
              <a:rPr lang="ru-RU" sz="26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диаметр колеса автомобиля, выходящего с завода. Ответ дайте в миллиметрах.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             </a:t>
            </a:r>
            <a:r>
              <a:rPr lang="en-US" sz="5200" b="1" u="sng" dirty="0" smtClean="0">
                <a:solidFill>
                  <a:srgbClr val="00B050"/>
                </a:solidFill>
              </a:rPr>
              <a:t>1</a:t>
            </a:r>
            <a:r>
              <a:rPr lang="ru-RU" sz="5200" b="1" u="sng" dirty="0">
                <a:solidFill>
                  <a:srgbClr val="00B050"/>
                </a:solidFill>
              </a:rPr>
              <a:t>9</a:t>
            </a:r>
            <a:r>
              <a:rPr lang="en-US" sz="5200" b="1" u="sng" dirty="0">
                <a:solidFill>
                  <a:srgbClr val="00B050"/>
                </a:solidFill>
              </a:rPr>
              <a:t>5</a:t>
            </a:r>
            <a:r>
              <a:rPr lang="ru-RU" sz="5200" b="1" u="sng" dirty="0">
                <a:solidFill>
                  <a:srgbClr val="00B050"/>
                </a:solidFill>
                <a:sym typeface="Wingdings 2" panose="05020102010507070707" pitchFamily="18" charset="2"/>
              </a:rPr>
              <a:t>/</a:t>
            </a:r>
            <a:r>
              <a:rPr lang="en-US" sz="5200" b="1" u="sng" dirty="0">
                <a:solidFill>
                  <a:srgbClr val="00B050"/>
                </a:solidFill>
                <a:sym typeface="Wingdings 2" panose="05020102010507070707" pitchFamily="18" charset="2"/>
              </a:rPr>
              <a:t>6</a:t>
            </a:r>
            <a:r>
              <a:rPr lang="ru-RU" sz="5200" b="1" u="sng" dirty="0">
                <a:solidFill>
                  <a:srgbClr val="00B050"/>
                </a:solidFill>
                <a:sym typeface="Wingdings 2" panose="05020102010507070707" pitchFamily="18" charset="2"/>
              </a:rPr>
              <a:t>0 </a:t>
            </a:r>
            <a:r>
              <a:rPr lang="en-US" sz="5200" b="1" u="sng" dirty="0">
                <a:solidFill>
                  <a:srgbClr val="00B050"/>
                </a:solidFill>
              </a:rPr>
              <a:t>R</a:t>
            </a:r>
            <a:r>
              <a:rPr lang="ru-RU" sz="5200" b="1" u="sng" dirty="0" smtClean="0">
                <a:solidFill>
                  <a:srgbClr val="00B050"/>
                </a:solidFill>
              </a:rPr>
              <a:t>16</a:t>
            </a:r>
            <a:endParaRPr lang="ru-RU" sz="52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4300" b="1" dirty="0" smtClean="0">
                <a:solidFill>
                  <a:srgbClr val="00B050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	     </a:t>
            </a:r>
            <a:r>
              <a:rPr lang="en-US" sz="43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D </a:t>
            </a:r>
            <a:r>
              <a:rPr lang="en-US" sz="43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= 2H + </a:t>
            </a:r>
            <a:r>
              <a:rPr lang="en-US" sz="43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d</a:t>
            </a:r>
            <a:endParaRPr lang="ru-RU" sz="40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     </a:t>
            </a:r>
            <a:r>
              <a:rPr lang="en-US" sz="4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D</a:t>
            </a:r>
            <a:r>
              <a:rPr lang="en-US" sz="4200" b="1" dirty="0" smtClean="0">
                <a:solidFill>
                  <a:srgbClr val="0000CC"/>
                </a:solidFill>
              </a:rPr>
              <a:t> =</a:t>
            </a:r>
            <a:r>
              <a:rPr lang="en-US" sz="4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b="1" dirty="0" smtClean="0">
                <a:solidFill>
                  <a:srgbClr val="0000CC"/>
                </a:solidFill>
              </a:rPr>
              <a:t>2</a:t>
            </a:r>
            <a:r>
              <a:rPr lang="ru-RU" sz="4200" b="1" dirty="0" smtClean="0">
                <a:solidFill>
                  <a:srgbClr val="0000CC"/>
                </a:solidFill>
              </a:rPr>
              <a:t> </a:t>
            </a:r>
            <a:r>
              <a:rPr lang="en-US" sz="4200" b="1" dirty="0" smtClean="0">
                <a:solidFill>
                  <a:srgbClr val="0000CC"/>
                </a:solidFill>
              </a:rPr>
              <a:t>•</a:t>
            </a:r>
            <a:r>
              <a:rPr lang="ru-RU" sz="4200" b="1" dirty="0" smtClean="0">
                <a:solidFill>
                  <a:srgbClr val="0000CC"/>
                </a:solidFill>
              </a:rPr>
              <a:t> 195 </a:t>
            </a:r>
            <a:r>
              <a:rPr lang="en-US" sz="4200" b="1" dirty="0" smtClean="0">
                <a:solidFill>
                  <a:srgbClr val="0000CC"/>
                </a:solidFill>
              </a:rPr>
              <a:t>•</a:t>
            </a:r>
            <a:r>
              <a:rPr lang="ru-RU" sz="4200" b="1" dirty="0" smtClean="0">
                <a:solidFill>
                  <a:srgbClr val="0000CC"/>
                </a:solidFill>
              </a:rPr>
              <a:t> 0,6  + 16 </a:t>
            </a:r>
            <a:r>
              <a:rPr lang="en-US" sz="4200" b="1" dirty="0" smtClean="0">
                <a:solidFill>
                  <a:srgbClr val="0000CC"/>
                </a:solidFill>
              </a:rPr>
              <a:t>•</a:t>
            </a:r>
            <a:r>
              <a:rPr lang="ru-RU" sz="4200" b="1" dirty="0" smtClean="0">
                <a:solidFill>
                  <a:srgbClr val="0000CC"/>
                </a:solidFill>
              </a:rPr>
              <a:t> 25,4 = </a:t>
            </a:r>
          </a:p>
          <a:p>
            <a:pPr marL="0" indent="0">
              <a:buNone/>
            </a:pPr>
            <a:r>
              <a:rPr lang="ru-RU" sz="4200" b="1" dirty="0" smtClean="0">
                <a:solidFill>
                  <a:srgbClr val="0000CC"/>
                </a:solidFill>
              </a:rPr>
              <a:t>        = 390 </a:t>
            </a:r>
            <a:r>
              <a:rPr lang="en-US" sz="4200" b="1" dirty="0" smtClean="0">
                <a:solidFill>
                  <a:srgbClr val="0000CC"/>
                </a:solidFill>
              </a:rPr>
              <a:t>•</a:t>
            </a:r>
            <a:r>
              <a:rPr lang="ru-RU" sz="4200" b="1" dirty="0" smtClean="0">
                <a:solidFill>
                  <a:srgbClr val="0000CC"/>
                </a:solidFill>
              </a:rPr>
              <a:t> 0,6 + 406,4 = 234 + 406,4 = 640,4 мм</a:t>
            </a:r>
          </a:p>
          <a:p>
            <a:pPr marL="0" indent="0">
              <a:buNone/>
            </a:pPr>
            <a:r>
              <a:rPr lang="ru-RU" sz="4200" b="1" dirty="0" smtClean="0">
                <a:solidFill>
                  <a:srgbClr val="0000CC"/>
                </a:solidFill>
              </a:rPr>
              <a:t>                                Ответ: </a:t>
            </a:r>
            <a:r>
              <a:rPr lang="ru-RU" sz="4200" b="1" dirty="0" smtClean="0">
                <a:solidFill>
                  <a:srgbClr val="C00000"/>
                </a:solidFill>
              </a:rPr>
              <a:t>640,4</a:t>
            </a:r>
          </a:p>
          <a:p>
            <a:pPr marL="0" indent="0">
              <a:buNone/>
            </a:pP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797" y="1764464"/>
            <a:ext cx="2600793" cy="2440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218" y="1483374"/>
            <a:ext cx="4030579" cy="15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871" y="365125"/>
            <a:ext cx="8262257" cy="61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0" y="1918267"/>
            <a:ext cx="101633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1.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  <a:hlinkClick r:id="rId2"/>
              </a:rPr>
              <a:t>http://opengia.ru</a:t>
            </a:r>
            <a:endParaRPr lang="ru-RU" sz="36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2.</a:t>
            </a:r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Bookman Old Style" panose="02050604050505020204" pitchFamily="18" charset="0"/>
                <a:hlinkClick r:id="rId3"/>
              </a:rPr>
              <a:t>http://www.fipi.ru</a:t>
            </a:r>
            <a:endParaRPr lang="ru-RU" sz="36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59107" y="332713"/>
            <a:ext cx="7978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A0000"/>
                </a:solidFill>
                <a:latin typeface="Bookman Old Style" panose="02050604050505020204" pitchFamily="18" charset="0"/>
              </a:rPr>
              <a:t>Источники информации</a:t>
            </a:r>
            <a:endParaRPr lang="ru-RU" sz="4400" b="1" dirty="0">
              <a:solidFill>
                <a:srgbClr val="EA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26369-4E09-4223-8DC4-ABB082AA806D}"/>
              </a:ext>
            </a:extLst>
          </p:cNvPr>
          <p:cNvSpPr txBox="1"/>
          <p:nvPr/>
        </p:nvSpPr>
        <p:spPr>
          <a:xfrm>
            <a:off x="904875" y="-111044"/>
            <a:ext cx="7162799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600" b="0" i="0" u="none" strike="noStrike" baseline="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              </a:t>
            </a:r>
            <a:r>
              <a:rPr lang="ru-RU" sz="4000" b="1" i="0" u="sng" strike="noStrike" baseline="0" dirty="0" smtClean="0">
                <a:solidFill>
                  <a:srgbClr val="EA0000"/>
                </a:solidFill>
                <a:latin typeface="Bookman Old Style" panose="02050604050505020204" pitchFamily="18" charset="0"/>
              </a:rPr>
              <a:t>«Маркировка шин» </a:t>
            </a:r>
          </a:p>
          <a:p>
            <a:endParaRPr lang="ru-RU" sz="2800" b="1" i="0" u="sng" strike="noStrike" baseline="0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200" b="1" i="0" u="none" strike="noStrike" baseline="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Автомобильное </a:t>
            </a:r>
            <a:r>
              <a:rPr lang="ru-RU" sz="2200" b="1" i="0" u="none" strike="noStrike" baseline="0" dirty="0">
                <a:solidFill>
                  <a:srgbClr val="0000CC"/>
                </a:solidFill>
                <a:latin typeface="Bookman Old Style" panose="02050604050505020204" pitchFamily="18" charset="0"/>
              </a:rPr>
              <a:t>колесо, как правило, представляет из себя металлический диск с установленной на него резиновой шиной. Диаметр диска совпадает с диаметром внутреннего отверстия в шине. 	</a:t>
            </a:r>
            <a:endParaRPr lang="ru-RU" sz="2200" b="1" i="0" u="none" strike="noStrike" baseline="0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</a:t>
            </a:r>
            <a:r>
              <a:rPr lang="ru-RU" sz="2200" b="1" i="0" u="none" strike="noStrike" baseline="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2200" b="1" i="0" u="none" strike="noStrike" baseline="0" dirty="0">
                <a:solidFill>
                  <a:srgbClr val="0000CC"/>
                </a:solidFill>
                <a:latin typeface="Bookman Old Style" panose="02050604050505020204" pitchFamily="18" charset="0"/>
              </a:rPr>
              <a:t>маркировки автомобильных шин применяется единая система обозначений. Например, 195/65 R15 (рис. 1). Первое число (число 195 в приведённом примере) обозначает ширину шины в миллиметрах (параметр B на рис. 2). 		</a:t>
            </a:r>
          </a:p>
          <a:p>
            <a:pPr algn="just"/>
            <a:r>
              <a:rPr lang="ru-RU" sz="2200" b="1" i="0" u="none" strike="noStrike" baseline="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Второе </a:t>
            </a:r>
            <a:r>
              <a:rPr lang="ru-RU" sz="2200" b="1" i="0" u="none" strike="noStrike" baseline="0" dirty="0">
                <a:solidFill>
                  <a:srgbClr val="0000CC"/>
                </a:solidFill>
                <a:latin typeface="Bookman Old Style" panose="02050604050505020204" pitchFamily="18" charset="0"/>
              </a:rPr>
              <a:t>число </a:t>
            </a:r>
            <a:r>
              <a:rPr lang="ru-RU" sz="2200" b="1" i="0" u="none" strike="noStrike" baseline="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показывает сколько</a:t>
            </a:r>
            <a:r>
              <a:rPr lang="ru-RU" sz="2200" b="1" i="0" u="none" strike="noStrike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процентов высота боковины составляет от ширины шины.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в приведённом 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примере высота боковины равна 65% ширины, т.е. 0,65 •</a:t>
            </a:r>
            <a:r>
              <a:rPr lang="ru-RU" sz="22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195 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мм.</a:t>
            </a:r>
            <a:endParaRPr lang="ru-RU" sz="22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708A97-FD53-47A9-969A-E9BAC609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177" y="701897"/>
            <a:ext cx="3493306" cy="1336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649" y="3329782"/>
            <a:ext cx="3500834" cy="2394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89536" y="2453234"/>
            <a:ext cx="104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Рис.1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589536" y="6139408"/>
            <a:ext cx="104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Рис.2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13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5D32AA-B862-4657-A76F-C4C61445CB4F}"/>
              </a:ext>
            </a:extLst>
          </p:cNvPr>
          <p:cNvSpPr txBox="1"/>
          <p:nvPr/>
        </p:nvSpPr>
        <p:spPr>
          <a:xfrm>
            <a:off x="885632" y="152400"/>
            <a:ext cx="104884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       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Последующая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буква обозначает тип конструкции шины. В данном примере буква R означает, что шина радиальная, то есть нити каркаса в боковине шины расположены вдоль радиусов колеса. На всех легковых автомобилях применяются шины радиальной конструкции. </a:t>
            </a: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За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обозначением типа конструкции шины идёт число, указывающее диаметр диска колеса d в дюймах (в одном дюйме 25,4 мм). </a:t>
            </a:r>
            <a:endParaRPr lang="ru-RU" sz="2200" b="1" dirty="0" smtClean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		</a:t>
            </a:r>
          </a:p>
          <a:p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631" y="3991868"/>
            <a:ext cx="66313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Возможны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дополнительные маркировки, обозначающие допустимую нагрузку на шину, сезонность использования, тип дорожного покрытия и другие параметры.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632" y="2914650"/>
            <a:ext cx="6631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Таким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образом, общий диаметр 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колеса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D легко найти, зная 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диаметр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диска и высоту боковины.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5630" y="5755917"/>
            <a:ext cx="10488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Завод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производит 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легковые 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автомобили определенной модели и устанавливает на них колеса с шинами маркировки 195/60 </a:t>
            </a:r>
            <a:r>
              <a:rPr lang="en-US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R16</a:t>
            </a:r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.</a:t>
            </a:r>
            <a:endParaRPr lang="ru-RU" sz="2200" dirty="0"/>
          </a:p>
        </p:txBody>
      </p:sp>
      <p:pic>
        <p:nvPicPr>
          <p:cNvPr id="9" name="Picture 2" descr="https://cf4.ppt-online.org/files4/slide/i/i8lxC9euR2ohmEZvWGU6gFsVDrpBkL0I4OfY7X/slide-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34312" r="3734"/>
          <a:stretch/>
        </p:blipFill>
        <p:spPr bwMode="auto">
          <a:xfrm>
            <a:off x="7857681" y="2536941"/>
            <a:ext cx="3427939" cy="32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253"/>
            <a:ext cx="10515600" cy="830179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EA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Обозначения</a:t>
            </a:r>
            <a:endParaRPr lang="ru-RU" sz="4000" b="1" u="sng" dirty="0">
              <a:solidFill>
                <a:srgbClr val="EA0000"/>
              </a:solidFill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2591" y="4934685"/>
            <a:ext cx="309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D = 2H + d</a:t>
            </a:r>
            <a:endParaRPr lang="ru-RU" sz="40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2591" y="5802561"/>
            <a:ext cx="429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Н = 0,65 • 195</a:t>
            </a:r>
            <a:endParaRPr lang="ru-RU" sz="40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s://cf4.ppt-online.org/files4/slide/i/i8lxC9euR2ohmEZvWGU6gFsVDrpBkL0I4OfY7X/slid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34312" r="3734"/>
          <a:stretch/>
        </p:blipFill>
        <p:spPr bwMode="auto">
          <a:xfrm>
            <a:off x="1220860" y="2622884"/>
            <a:ext cx="2574140" cy="24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708A97-FD53-47A9-969A-E9BAC6092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06" y="1030544"/>
            <a:ext cx="2674494" cy="1023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4484" y="3181049"/>
            <a:ext cx="7652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195 =</a:t>
            </a:r>
            <a:r>
              <a:rPr lang="ru-RU" b="1" dirty="0" smtClean="0"/>
              <a:t> </a:t>
            </a:r>
            <a:r>
              <a:rPr lang="ru-RU" sz="2400" b="1" i="1" dirty="0" smtClean="0"/>
              <a:t>В — ширина шины, в мм, </a:t>
            </a:r>
          </a:p>
          <a:p>
            <a:r>
              <a:rPr lang="ru-RU" sz="2400" b="1" i="1" dirty="0" smtClean="0"/>
              <a:t>0,65 • 195 = Н </a:t>
            </a:r>
            <a:r>
              <a:rPr lang="ru-RU" sz="2400" b="1" i="1" dirty="0"/>
              <a:t>— высота боковины, </a:t>
            </a:r>
            <a:r>
              <a:rPr lang="ru-RU" sz="2400" b="1" i="1" dirty="0" smtClean="0"/>
              <a:t>по рисунку 2 видно,</a:t>
            </a:r>
          </a:p>
          <a:p>
            <a:r>
              <a:rPr lang="ru-RU" sz="2400" b="1" i="1" dirty="0" smtClean="0"/>
              <a:t>15 = d </a:t>
            </a:r>
            <a:r>
              <a:rPr lang="ru-RU" sz="2400" b="1" i="1" dirty="0"/>
              <a:t>— диаметр диска в дюймах, </a:t>
            </a:r>
            <a:r>
              <a:rPr lang="ru-RU" sz="2400" b="1" i="1" dirty="0" smtClean="0"/>
              <a:t>1 </a:t>
            </a:r>
            <a:r>
              <a:rPr lang="ru-RU" sz="2400" b="1" i="1" dirty="0"/>
              <a:t>дюйм = 25,4 мм</a:t>
            </a:r>
            <a:endParaRPr lang="ru-RU" sz="2400" b="1" dirty="0"/>
          </a:p>
          <a:p>
            <a:r>
              <a:rPr lang="ru-RU" sz="2400" b="1" i="1" dirty="0" smtClean="0"/>
              <a:t>D — диаметр колеса, в мм, по рисунку 2 видно, что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13021" y="2153653"/>
            <a:ext cx="103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Рис.1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13021" y="5125453"/>
            <a:ext cx="103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Рис.2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745" y="1659633"/>
            <a:ext cx="4645555" cy="731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341" y="887674"/>
            <a:ext cx="566977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282" y="458819"/>
            <a:ext cx="101633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EA0000"/>
                </a:solidFill>
                <a:latin typeface="Bookman Old Style" panose="02050604050505020204" pitchFamily="18" charset="0"/>
              </a:rPr>
              <a:t>Задание </a:t>
            </a:r>
            <a:r>
              <a:rPr lang="ru-RU" sz="4400" b="1" dirty="0">
                <a:solidFill>
                  <a:srgbClr val="EA0000"/>
                </a:solidFill>
                <a:latin typeface="Bookman Old Style" panose="02050604050505020204" pitchFamily="18" charset="0"/>
              </a:rPr>
              <a:t>1</a:t>
            </a:r>
          </a:p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Завод допускает установку шин с другими маркировками. В таблице показаны разрешенные размеры шин. </a:t>
            </a:r>
            <a:endParaRPr lang="ru-RU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82418"/>
              </p:ext>
            </p:extLst>
          </p:nvPr>
        </p:nvGraphicFramePr>
        <p:xfrm>
          <a:off x="1443788" y="2478505"/>
          <a:ext cx="9257452" cy="380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363">
                  <a:extLst>
                    <a:ext uri="{9D8B030D-6E8A-4147-A177-3AD203B41FA5}">
                      <a16:colId xmlns:a16="http://schemas.microsoft.com/office/drawing/2014/main" val="592206223"/>
                    </a:ext>
                  </a:extLst>
                </a:gridCol>
                <a:gridCol w="2314363">
                  <a:extLst>
                    <a:ext uri="{9D8B030D-6E8A-4147-A177-3AD203B41FA5}">
                      <a16:colId xmlns:a16="http://schemas.microsoft.com/office/drawing/2014/main" val="571071804"/>
                    </a:ext>
                  </a:extLst>
                </a:gridCol>
                <a:gridCol w="2314363">
                  <a:extLst>
                    <a:ext uri="{9D8B030D-6E8A-4147-A177-3AD203B41FA5}">
                      <a16:colId xmlns:a16="http://schemas.microsoft.com/office/drawing/2014/main" val="915581877"/>
                    </a:ext>
                  </a:extLst>
                </a:gridCol>
                <a:gridCol w="2314363">
                  <a:extLst>
                    <a:ext uri="{9D8B030D-6E8A-4147-A177-3AD203B41FA5}">
                      <a16:colId xmlns:a16="http://schemas.microsoft.com/office/drawing/2014/main" val="251355577"/>
                    </a:ext>
                  </a:extLst>
                </a:gridCol>
              </a:tblGrid>
              <a:tr h="634782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Ширина шины </a:t>
                      </a:r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В</a:t>
                      </a:r>
                      <a:r>
                        <a:rPr lang="ru-RU" sz="32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dirty="0" smtClean="0"/>
                        <a:t>(мм)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Диаметр диска 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d</a:t>
                      </a:r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2400" dirty="0" smtClean="0"/>
                        <a:t>(дюймы)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507259"/>
                  </a:ext>
                </a:extLst>
              </a:tr>
              <a:tr h="6347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72049"/>
                  </a:ext>
                </a:extLst>
              </a:tr>
              <a:tr h="6347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185/65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185/60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325355"/>
                  </a:ext>
                </a:extLst>
              </a:tr>
              <a:tr h="6347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195/60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195/55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57349"/>
                  </a:ext>
                </a:extLst>
              </a:tr>
              <a:tr h="6347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205/55; 205/60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205/50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205/45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48392"/>
                  </a:ext>
                </a:extLst>
              </a:tr>
              <a:tr h="6347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215/55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215/50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215/40; 215/45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74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807" y="810407"/>
            <a:ext cx="101633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Шины какой </a:t>
            </a:r>
            <a:r>
              <a:rPr lang="ru-RU" sz="2200" b="1" u="sng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наименьшей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ширины можно устанавливать на автомобиль, если диаметр диска равен 17 дюймам? Ответ дайте в миллиметрах.</a:t>
            </a:r>
            <a:endParaRPr lang="ru-RU" sz="22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	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79989"/>
              </p:ext>
            </p:extLst>
          </p:nvPr>
        </p:nvGraphicFramePr>
        <p:xfrm>
          <a:off x="1395663" y="1913023"/>
          <a:ext cx="9553076" cy="375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269">
                  <a:extLst>
                    <a:ext uri="{9D8B030D-6E8A-4147-A177-3AD203B41FA5}">
                      <a16:colId xmlns:a16="http://schemas.microsoft.com/office/drawing/2014/main" val="592206223"/>
                    </a:ext>
                  </a:extLst>
                </a:gridCol>
                <a:gridCol w="2388269">
                  <a:extLst>
                    <a:ext uri="{9D8B030D-6E8A-4147-A177-3AD203B41FA5}">
                      <a16:colId xmlns:a16="http://schemas.microsoft.com/office/drawing/2014/main" val="571071804"/>
                    </a:ext>
                  </a:extLst>
                </a:gridCol>
                <a:gridCol w="2388269">
                  <a:extLst>
                    <a:ext uri="{9D8B030D-6E8A-4147-A177-3AD203B41FA5}">
                      <a16:colId xmlns:a16="http://schemas.microsoft.com/office/drawing/2014/main" val="915581877"/>
                    </a:ext>
                  </a:extLst>
                </a:gridCol>
                <a:gridCol w="2388269">
                  <a:extLst>
                    <a:ext uri="{9D8B030D-6E8A-4147-A177-3AD203B41FA5}">
                      <a16:colId xmlns:a16="http://schemas.microsoft.com/office/drawing/2014/main" val="251355577"/>
                    </a:ext>
                  </a:extLst>
                </a:gridCol>
              </a:tblGrid>
              <a:tr h="62540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Ширина шины </a:t>
                      </a:r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В</a:t>
                      </a:r>
                      <a:r>
                        <a:rPr lang="ru-RU" sz="32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dirty="0" smtClean="0"/>
                        <a:t>(мм)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Диаметр диска 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d</a:t>
                      </a:r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,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2400" dirty="0" smtClean="0"/>
                        <a:t>(дюймы)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507259"/>
                  </a:ext>
                </a:extLst>
              </a:tr>
              <a:tr h="6254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72049"/>
                  </a:ext>
                </a:extLst>
              </a:tr>
              <a:tr h="625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185/65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185/60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325355"/>
                  </a:ext>
                </a:extLst>
              </a:tr>
              <a:tr h="625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195/60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195/55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57349"/>
                  </a:ext>
                </a:extLst>
              </a:tr>
              <a:tr h="625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205/55; 205/60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205/50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205/45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48392"/>
                  </a:ext>
                </a:extLst>
              </a:tr>
              <a:tr h="6254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215/55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215/50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215/40; 215/45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748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48066" y="35068"/>
            <a:ext cx="346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EA0000"/>
                </a:solidFill>
                <a:latin typeface="Bookman Old Style" panose="02050604050505020204" pitchFamily="18" charset="0"/>
              </a:rPr>
              <a:t>Задание </a:t>
            </a:r>
            <a:r>
              <a:rPr lang="ru-RU" sz="4400" b="1" dirty="0" smtClean="0">
                <a:solidFill>
                  <a:srgbClr val="EA0000"/>
                </a:solidFill>
                <a:latin typeface="Bookman Old Style" panose="02050604050505020204" pitchFamily="18" charset="0"/>
              </a:rPr>
              <a:t>1</a:t>
            </a:r>
            <a:endParaRPr lang="ru-RU" sz="4400" b="1" dirty="0">
              <a:solidFill>
                <a:srgbClr val="EA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34888" y="2575353"/>
            <a:ext cx="1866900" cy="3048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807" y="5742815"/>
            <a:ext cx="10163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Допустимая ширина: 185 мм, 195 мм, 205 мм, 215 мм; </a:t>
            </a:r>
            <a:r>
              <a:rPr lang="ru-RU" sz="2200" b="1" u="sng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наименьшая</a:t>
            </a:r>
            <a:r>
              <a:rPr lang="ru-RU" sz="2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– </a:t>
            </a: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185</a:t>
            </a:r>
            <a:endParaRPr lang="ru-RU" sz="2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7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807" y="812638"/>
            <a:ext cx="10163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     </a:t>
            </a:r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На сколько миллиметров радиус колеса с шиной маркировки 185/65 </a:t>
            </a:r>
            <a:r>
              <a:rPr lang="en-US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R</a:t>
            </a:r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16 больше, чем радиус колеса с шиной маркировки 215/55 </a:t>
            </a:r>
            <a:r>
              <a:rPr lang="en-US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R</a:t>
            </a:r>
            <a:r>
              <a:rPr lang="ru-RU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16?</a:t>
            </a:r>
            <a:endParaRPr lang="ru-RU" sz="24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r>
              <a: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	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48066" y="35068"/>
            <a:ext cx="346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EA0000"/>
                </a:solidFill>
                <a:latin typeface="Bookman Old Style" panose="02050604050505020204" pitchFamily="18" charset="0"/>
              </a:rPr>
              <a:t>Задание </a:t>
            </a:r>
            <a:r>
              <a:rPr lang="ru-RU" sz="4400" b="1" dirty="0" smtClean="0">
                <a:solidFill>
                  <a:srgbClr val="EA0000"/>
                </a:solidFill>
                <a:latin typeface="Bookman Old Style" panose="02050604050505020204" pitchFamily="18" charset="0"/>
              </a:rPr>
              <a:t>2</a:t>
            </a:r>
            <a:endParaRPr lang="ru-RU" sz="4400" b="1" dirty="0">
              <a:solidFill>
                <a:srgbClr val="EA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47085" y="2961157"/>
            <a:ext cx="2596216" cy="2385991"/>
            <a:chOff x="947085" y="2961157"/>
            <a:chExt cx="2596216" cy="238599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A708A97-FD53-47A9-969A-E9BAC6092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09" r="21739" b="36458"/>
            <a:stretch/>
          </p:blipFill>
          <p:spPr>
            <a:xfrm>
              <a:off x="947085" y="3993112"/>
              <a:ext cx="2596216" cy="13540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47582" y="2961157"/>
              <a:ext cx="21621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00CC"/>
                  </a:solidFill>
                  <a:latin typeface="Bookman Old Style" panose="02050604050505020204" pitchFamily="18" charset="0"/>
                </a:rPr>
                <a:t>Маркировка:</a:t>
              </a:r>
            </a:p>
            <a:p>
              <a:pPr algn="ctr"/>
              <a:r>
                <a:rPr lang="ru-RU" sz="2200" b="1" dirty="0">
                  <a:solidFill>
                    <a:srgbClr val="0000CC"/>
                  </a:solidFill>
                  <a:latin typeface="Bookman Old Style" panose="02050604050505020204" pitchFamily="18" charset="0"/>
                </a:rPr>
                <a:t>В/р </a:t>
              </a:r>
              <a:r>
                <a:rPr lang="en-US" sz="2200" b="1" dirty="0">
                  <a:solidFill>
                    <a:srgbClr val="0000CC"/>
                  </a:solidFill>
                  <a:latin typeface="Bookman Old Style" panose="02050604050505020204" pitchFamily="18" charset="0"/>
                </a:rPr>
                <a:t>Rd</a:t>
              </a:r>
              <a:endParaRPr lang="ru-RU" sz="2200" b="1" dirty="0">
                <a:solidFill>
                  <a:srgbClr val="0000CC"/>
                </a:solidFill>
                <a:latin typeface="Bookman Old Style" panose="02050604050505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45921" y="2299843"/>
                <a:ext cx="4371975" cy="3819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R = 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 smtClean="0"/>
              </a:p>
              <a:p>
                <a:pPr algn="ctr"/>
                <a:r>
                  <a:rPr lang="en-US" sz="3600" b="1" dirty="0" smtClean="0"/>
                  <a:t>H =</a:t>
                </a:r>
                <a:r>
                  <a:rPr lang="ru-RU" sz="3600" b="1" dirty="0" smtClean="0"/>
                  <a:t> 0,65 • 195</a:t>
                </a:r>
                <a:endParaRPr lang="en-US" sz="4000" b="1" dirty="0" smtClean="0"/>
              </a:p>
              <a:p>
                <a:pPr algn="ctr"/>
                <a:endParaRPr lang="ru-RU" sz="1600" b="1" u="sng" dirty="0" smtClean="0">
                  <a:solidFill>
                    <a:srgbClr val="EA0000"/>
                  </a:solidFill>
                </a:endParaRPr>
              </a:p>
              <a:p>
                <a:pPr algn="ctr"/>
                <a:r>
                  <a:rPr lang="ru-RU" sz="3600" b="1" u="sng" dirty="0" smtClean="0">
                    <a:solidFill>
                      <a:srgbClr val="EA0000"/>
                    </a:solidFill>
                  </a:rPr>
                  <a:t>ВАЖНО!</a:t>
                </a:r>
              </a:p>
              <a:p>
                <a:pPr algn="ctr"/>
                <a:endParaRPr lang="ru-RU" sz="1200" b="1" u="sng" dirty="0" smtClean="0">
                  <a:solidFill>
                    <a:srgbClr val="EA0000"/>
                  </a:solidFill>
                </a:endParaRPr>
              </a:p>
              <a:p>
                <a:pPr algn="ctr"/>
                <a:r>
                  <a:rPr lang="en-US" sz="2800" b="1" dirty="0" smtClean="0"/>
                  <a:t>d</a:t>
                </a:r>
                <a:r>
                  <a:rPr lang="ru-RU" sz="2800" b="1" dirty="0" smtClean="0"/>
                  <a:t> переводим в миллиметры</a:t>
                </a:r>
              </a:p>
              <a:p>
                <a:pPr algn="ctr"/>
                <a:r>
                  <a:rPr lang="ru-RU" sz="2800" b="1" dirty="0" smtClean="0"/>
                  <a:t> (1 дюйм = 25,4 мм)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21" y="2299843"/>
                <a:ext cx="4371975" cy="3819379"/>
              </a:xfrm>
              <a:prstGeom prst="rect">
                <a:avLst/>
              </a:prstGeom>
              <a:blipFill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ttps://cf4.ppt-online.org/files4/slide/i/i8lxC9euR2ohmEZvWGU6gFsVDrpBkL0I4OfY7X/slide-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34312" r="3734"/>
          <a:stretch/>
        </p:blipFill>
        <p:spPr bwMode="auto">
          <a:xfrm>
            <a:off x="8217896" y="2444865"/>
            <a:ext cx="3558652" cy="33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24" y="2444865"/>
            <a:ext cx="3633591" cy="13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925" y="35068"/>
            <a:ext cx="627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A0000"/>
                </a:solidFill>
                <a:latin typeface="Bookman Old Style" panose="02050604050505020204" pitchFamily="18" charset="0"/>
              </a:rPr>
              <a:t>Решение задания 2</a:t>
            </a:r>
            <a:endParaRPr lang="ru-RU" sz="4400" b="1" dirty="0">
              <a:solidFill>
                <a:srgbClr val="EA0000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31934" y="1594013"/>
                <a:ext cx="3009900" cy="987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00CC"/>
                    </a:solidFill>
                  </a:rPr>
                  <a:t>R</a:t>
                </a:r>
                <a:r>
                  <a:rPr lang="en-US" sz="4000" b="1" baseline="-25000" dirty="0" smtClean="0">
                    <a:solidFill>
                      <a:srgbClr val="0000CC"/>
                    </a:solidFill>
                  </a:rPr>
                  <a:t>1</a:t>
                </a:r>
                <a:r>
                  <a:rPr lang="en-US" sz="40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4000" b="1" dirty="0">
                    <a:solidFill>
                      <a:srgbClr val="0000CC"/>
                    </a:solidFill>
                  </a:rPr>
                  <a:t>= </a:t>
                </a:r>
                <a:r>
                  <a:rPr lang="en-US" sz="4000" b="1" dirty="0" smtClean="0">
                    <a:solidFill>
                      <a:srgbClr val="0000CC"/>
                    </a:solidFill>
                  </a:rPr>
                  <a:t>H</a:t>
                </a:r>
                <a:r>
                  <a:rPr lang="en-US" sz="4000" b="1" baseline="-25000" dirty="0" smtClean="0">
                    <a:solidFill>
                      <a:srgbClr val="0000CC"/>
                    </a:solidFill>
                  </a:rPr>
                  <a:t>1</a:t>
                </a:r>
                <a:r>
                  <a:rPr lang="en-US" sz="40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4000" b="1" dirty="0">
                    <a:solidFill>
                      <a:srgbClr val="0000CC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000" b="1" i="1" baseline="-2500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34" y="1594013"/>
                <a:ext cx="3009900" cy="987835"/>
              </a:xfrm>
              <a:prstGeom prst="rect">
                <a:avLst/>
              </a:prstGeom>
              <a:blipFill>
                <a:blip r:embed="rId2"/>
                <a:stretch>
                  <a:fillRect l="-7302" b="-12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2581849"/>
                <a:ext cx="5000625" cy="89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CC"/>
                    </a:solidFill>
                  </a:rPr>
                  <a:t>R</a:t>
                </a:r>
                <a:r>
                  <a:rPr lang="en-US" sz="3600" b="1" baseline="-25000" dirty="0" smtClean="0">
                    <a:solidFill>
                      <a:srgbClr val="0000CC"/>
                    </a:solidFill>
                  </a:rPr>
                  <a:t>1</a:t>
                </a:r>
                <a:r>
                  <a:rPr lang="en-US" sz="36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3600" b="1" dirty="0">
                    <a:solidFill>
                      <a:srgbClr val="0000CC"/>
                    </a:solidFill>
                  </a:rPr>
                  <a:t>= </a:t>
                </a:r>
                <a:r>
                  <a:rPr lang="en-US" sz="3600" b="1" dirty="0" smtClean="0">
                    <a:solidFill>
                      <a:srgbClr val="0000CC"/>
                    </a:solidFill>
                  </a:rPr>
                  <a:t>185</a:t>
                </a:r>
                <a:r>
                  <a:rPr lang="en-US" sz="3600" b="1" dirty="0" smtClean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0,65</a:t>
                </a:r>
                <a:r>
                  <a:rPr lang="en-US" sz="36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3600" b="1" dirty="0">
                    <a:solidFill>
                      <a:srgbClr val="0000CC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rgbClr val="0000CC"/>
                            </a:solidFill>
                            <a:sym typeface="Wingdings 2" panose="05020102010507070707" pitchFamily="18" charset="2"/>
                          </a:rPr>
                          <m:t></m:t>
                        </m:r>
                        <m:r>
                          <a:rPr lang="en-US" sz="36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𝟐𝟓</m:t>
                        </m:r>
                        <m:r>
                          <a:rPr lang="en-US" sz="36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,</m:t>
                        </m:r>
                        <m:r>
                          <a:rPr lang="en-US" sz="36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81849"/>
                <a:ext cx="5000625" cy="898195"/>
              </a:xfrm>
              <a:prstGeom prst="rect">
                <a:avLst/>
              </a:prstGeom>
              <a:blipFill>
                <a:blip r:embed="rId3"/>
                <a:stretch>
                  <a:fillRect l="-3659" b="-12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43850" y="1527650"/>
                <a:ext cx="2647950" cy="987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00CC"/>
                    </a:solidFill>
                  </a:rPr>
                  <a:t>R</a:t>
                </a:r>
                <a:r>
                  <a:rPr lang="en-US" sz="4000" b="1" baseline="-25000" dirty="0" smtClean="0">
                    <a:solidFill>
                      <a:srgbClr val="0000CC"/>
                    </a:solidFill>
                  </a:rPr>
                  <a:t>2</a:t>
                </a:r>
                <a:r>
                  <a:rPr lang="en-US" sz="40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4000" b="1" dirty="0">
                    <a:solidFill>
                      <a:srgbClr val="0000CC"/>
                    </a:solidFill>
                  </a:rPr>
                  <a:t>= </a:t>
                </a:r>
                <a:r>
                  <a:rPr lang="en-US" sz="4000" b="1" dirty="0" smtClean="0">
                    <a:solidFill>
                      <a:srgbClr val="0000CC"/>
                    </a:solidFill>
                  </a:rPr>
                  <a:t>H</a:t>
                </a:r>
                <a:r>
                  <a:rPr lang="en-US" sz="4000" b="1" baseline="-25000" dirty="0" smtClean="0">
                    <a:solidFill>
                      <a:srgbClr val="0000CC"/>
                    </a:solidFill>
                  </a:rPr>
                  <a:t>2</a:t>
                </a:r>
                <a:r>
                  <a:rPr lang="en-US" sz="40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4000" b="1" dirty="0">
                    <a:solidFill>
                      <a:srgbClr val="0000CC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000" b="1" i="1" baseline="-2500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50" y="1527650"/>
                <a:ext cx="2647950" cy="987835"/>
              </a:xfrm>
              <a:prstGeom prst="rect">
                <a:avLst/>
              </a:prstGeom>
              <a:blipFill>
                <a:blip r:embed="rId4"/>
                <a:stretch>
                  <a:fillRect l="-8046" b="-13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81800" y="2581849"/>
                <a:ext cx="4972050" cy="89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CC"/>
                    </a:solidFill>
                  </a:rPr>
                  <a:t>R</a:t>
                </a:r>
                <a:r>
                  <a:rPr lang="en-US" sz="3600" b="1" baseline="-25000" dirty="0" smtClean="0">
                    <a:solidFill>
                      <a:srgbClr val="0000CC"/>
                    </a:solidFill>
                  </a:rPr>
                  <a:t>2</a:t>
                </a:r>
                <a:r>
                  <a:rPr lang="en-US" sz="36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3600" b="1" dirty="0">
                    <a:solidFill>
                      <a:srgbClr val="0000CC"/>
                    </a:solidFill>
                  </a:rPr>
                  <a:t>= </a:t>
                </a:r>
                <a:r>
                  <a:rPr lang="en-US" sz="3600" b="1" dirty="0" smtClean="0">
                    <a:solidFill>
                      <a:srgbClr val="0000CC"/>
                    </a:solidFill>
                  </a:rPr>
                  <a:t>215</a:t>
                </a:r>
                <a:r>
                  <a:rPr lang="en-US" sz="3600" b="1" dirty="0" smtClean="0">
                    <a:solidFill>
                      <a:srgbClr val="0000CC"/>
                    </a:solidFill>
                    <a:sym typeface="Wingdings 2" panose="05020102010507070707" pitchFamily="18" charset="2"/>
                  </a:rPr>
                  <a:t>0,55</a:t>
                </a:r>
                <a:r>
                  <a:rPr lang="en-US" sz="36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3600" b="1" dirty="0">
                    <a:solidFill>
                      <a:srgbClr val="0000CC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m:rPr>
                            <m:nor/>
                          </m:rPr>
                          <a:rPr lang="en-US" sz="3600" b="1" dirty="0" smtClean="0">
                            <a:solidFill>
                              <a:srgbClr val="0000CC"/>
                            </a:solidFill>
                            <a:sym typeface="Wingdings 2" panose="05020102010507070707" pitchFamily="18" charset="2"/>
                          </a:rPr>
                          <m:t></m:t>
                        </m:r>
                        <m:r>
                          <a:rPr lang="en-US" sz="36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𝟐𝟓</m:t>
                        </m:r>
                        <m:r>
                          <a:rPr lang="en-US" sz="36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,</m:t>
                        </m:r>
                        <m:r>
                          <a:rPr lang="en-US" sz="36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581849"/>
                <a:ext cx="4972050" cy="898195"/>
              </a:xfrm>
              <a:prstGeom prst="rect">
                <a:avLst/>
              </a:prstGeom>
              <a:blipFill>
                <a:blip r:embed="rId5"/>
                <a:stretch>
                  <a:fillRect l="-3804" b="-12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9611" y="4695065"/>
                <a:ext cx="10715625" cy="17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CC"/>
                    </a:solidFill>
                  </a:rPr>
                  <a:t>=</a:t>
                </a:r>
                <a:r>
                  <a:rPr lang="ru-RU" sz="3600" b="1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rgbClr val="0000CC"/>
                        </a:solidFill>
                      </a:rPr>
                      <m:t>185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00CC"/>
                        </a:solidFill>
                        <a:sym typeface="Wingdings 2" panose="05020102010507070707" pitchFamily="18" charset="2"/>
                      </a:rPr>
                      <m:t>0,65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00CC"/>
                        </a:solidFill>
                      </a:rPr>
                      <m:t>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00CC"/>
                            </a:solidFill>
                            <a:sym typeface="Wingdings 2" panose="05020102010507070707" pitchFamily="18" charset="2"/>
                          </a:rPr>
                          <m:t></m:t>
                        </m:r>
                        <m:r>
                          <a:rPr lang="en-US" sz="36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𝟐𝟓</m:t>
                        </m:r>
                        <m:r>
                          <a:rPr lang="en-US" sz="36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,</m:t>
                        </m:r>
                        <m:r>
                          <a:rPr lang="en-US" sz="36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0000CC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rgbClr val="0000CC"/>
                        </a:solidFill>
                      </a:rPr>
                      <m:t>215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00CC"/>
                        </a:solidFill>
                        <a:sym typeface="Wingdings 2" panose="05020102010507070707" pitchFamily="18" charset="2"/>
                      </a:rPr>
                      <m:t>0,55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00CC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ru-RU" sz="3600" b="1" dirty="0">
                        <a:solidFill>
                          <a:srgbClr val="0000CC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00CC"/>
                        </a:solidFill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00CC"/>
                            </a:solidFill>
                            <a:sym typeface="Wingdings 2" panose="05020102010507070707" pitchFamily="18" charset="2"/>
                          </a:rPr>
                          <m:t></m:t>
                        </m:r>
                        <m:r>
                          <a:rPr lang="en-US" sz="36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𝟐𝟓</m:t>
                        </m:r>
                        <m:r>
                          <a:rPr lang="en-US" sz="36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,</m:t>
                        </m:r>
                        <m:r>
                          <a:rPr lang="en-US" sz="3600" b="1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0000CC"/>
                    </a:solidFill>
                  </a:rPr>
                  <a:t> =</a:t>
                </a:r>
              </a:p>
              <a:p>
                <a:pPr algn="ctr"/>
                <a:endParaRPr lang="ru-RU" b="1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n-US" sz="3600" b="1" dirty="0" smtClean="0">
                    <a:solidFill>
                      <a:srgbClr val="0000CC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0000CC"/>
                        </a:solidFill>
                      </a:rPr>
                      <m:t>185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0000CC"/>
                        </a:solidFill>
                        <a:sym typeface="Wingdings 2" panose="05020102010507070707" pitchFamily="18" charset="2"/>
                      </a:rPr>
                      <m:t>0,65</m:t>
                    </m:r>
                  </m:oMath>
                </a14:m>
                <a:r>
                  <a:rPr lang="en-US" sz="3600" b="1" dirty="0" smtClean="0">
                    <a:solidFill>
                      <a:srgbClr val="0000CC"/>
                    </a:solidFill>
                  </a:rPr>
                  <a:t> –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0000CC"/>
                        </a:solidFill>
                      </a:rPr>
                      <m:t>215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0000CC"/>
                        </a:solidFill>
                        <a:sym typeface="Wingdings 2" panose="05020102010507070707" pitchFamily="18" charset="2"/>
                      </a:rPr>
                      <m:t>0,55</m:t>
                    </m:r>
                  </m:oMath>
                </a14:m>
                <a:r>
                  <a:rPr lang="en-US" sz="3600" b="1" dirty="0" smtClean="0">
                    <a:solidFill>
                      <a:srgbClr val="0000CC"/>
                    </a:solidFill>
                  </a:rPr>
                  <a:t> = 120,25 – 118,25 = 2 </a:t>
                </a:r>
                <a:r>
                  <a:rPr lang="en-US" sz="3600" dirty="0" smtClean="0">
                    <a:solidFill>
                      <a:srgbClr val="0000CC"/>
                    </a:solidFill>
                  </a:rPr>
                  <a:t>(</a:t>
                </a:r>
                <a:r>
                  <a:rPr lang="ru-RU" sz="3600" b="1" dirty="0" smtClean="0">
                    <a:solidFill>
                      <a:srgbClr val="0000CC"/>
                    </a:solidFill>
                  </a:rPr>
                  <a:t>мм</a:t>
                </a:r>
                <a:r>
                  <a:rPr lang="ru-RU" sz="3600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sz="3600" b="1" dirty="0" smtClean="0">
                    <a:solidFill>
                      <a:srgbClr val="0000CC"/>
                    </a:solidFill>
                  </a:rPr>
                  <a:t>      </a:t>
                </a:r>
                <a:endParaRPr lang="ru-RU" sz="3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1" y="4695065"/>
                <a:ext cx="10715625" cy="1729191"/>
              </a:xfrm>
              <a:prstGeom prst="rect">
                <a:avLst/>
              </a:prstGeom>
              <a:blipFill>
                <a:blip r:embed="rId6"/>
                <a:stretch>
                  <a:fillRect b="-12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85813" y="899613"/>
            <a:ext cx="305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u="sng" dirty="0" smtClean="0">
                <a:solidFill>
                  <a:srgbClr val="00B050"/>
                </a:solidFill>
              </a:rPr>
              <a:t>185</a:t>
            </a:r>
            <a:r>
              <a:rPr lang="ru-RU" sz="4000" b="1" u="sng" dirty="0">
                <a:solidFill>
                  <a:srgbClr val="00B050"/>
                </a:solidFill>
                <a:sym typeface="Wingdings 2" panose="05020102010507070707" pitchFamily="18" charset="2"/>
              </a:rPr>
              <a:t>/</a:t>
            </a:r>
            <a:r>
              <a:rPr lang="en-US" sz="4000" b="1" u="sng" dirty="0">
                <a:solidFill>
                  <a:srgbClr val="00B050"/>
                </a:solidFill>
                <a:sym typeface="Wingdings 2" panose="05020102010507070707" pitchFamily="18" charset="2"/>
              </a:rPr>
              <a:t>65</a:t>
            </a:r>
            <a:r>
              <a:rPr lang="ru-RU" sz="4000" b="1" u="sng" dirty="0">
                <a:solidFill>
                  <a:srgbClr val="00B050"/>
                </a:solidFill>
                <a:sym typeface="Wingdings 2" panose="05020102010507070707" pitchFamily="18" charset="2"/>
              </a:rPr>
              <a:t> </a:t>
            </a:r>
            <a:r>
              <a:rPr lang="en-US" sz="4000" b="1" u="sng" dirty="0">
                <a:solidFill>
                  <a:srgbClr val="00B050"/>
                </a:solidFill>
              </a:rPr>
              <a:t>R</a:t>
            </a:r>
            <a:r>
              <a:rPr lang="ru-RU" sz="4000" b="1" u="sng" dirty="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3850" y="916156"/>
            <a:ext cx="290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B050"/>
                </a:solidFill>
              </a:rPr>
              <a:t>21</a:t>
            </a:r>
            <a:r>
              <a:rPr lang="en-US" sz="4000" b="1" u="sng" dirty="0" smtClean="0">
                <a:solidFill>
                  <a:srgbClr val="00B050"/>
                </a:solidFill>
              </a:rPr>
              <a:t>5</a:t>
            </a:r>
            <a:r>
              <a:rPr lang="ru-RU" sz="4000" b="1" u="sng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/5</a:t>
            </a:r>
            <a:r>
              <a:rPr lang="en-US" sz="4000" b="1" u="sng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5</a:t>
            </a:r>
            <a:r>
              <a:rPr lang="ru-RU" sz="4000" b="1" u="sng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 </a:t>
            </a:r>
            <a:r>
              <a:rPr lang="en-US" sz="4000" b="1" u="sng" dirty="0">
                <a:solidFill>
                  <a:srgbClr val="00B050"/>
                </a:solidFill>
              </a:rPr>
              <a:t>R</a:t>
            </a:r>
            <a:r>
              <a:rPr lang="ru-RU" sz="4000" b="1" u="sng" dirty="0">
                <a:solidFill>
                  <a:srgbClr val="00B050"/>
                </a:solidFill>
              </a:rPr>
              <a:t>16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9610" y="3546408"/>
                <a:ext cx="11044239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00CC"/>
                    </a:solidFill>
                  </a:rPr>
                  <a:t>R1 – R2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00CC"/>
                            </a:solidFill>
                          </a:rPr>
                          <m:t>185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00CC"/>
                            </a:solidFill>
                            <a:sym typeface="Wingdings 2" panose="05020102010507070707" pitchFamily="18" charset="2"/>
                          </a:rPr>
                          <m:t>0,65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00CC"/>
                            </a:solidFill>
                          </a:rPr>
                          <m:t> +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m:rPr>
                                <m:nor/>
                              </m:rPr>
                              <a:rPr lang="en-US" sz="3600" b="1" dirty="0">
                                <a:solidFill>
                                  <a:srgbClr val="0000CC"/>
                                </a:solidFill>
                                <a:sym typeface="Wingdings 2" panose="05020102010507070707" pitchFamily="18" charset="2"/>
                              </a:rPr>
                              <m:t></m:t>
                            </m:r>
                            <m:r>
                              <a:rPr lang="en-US" sz="3600" b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𝟐𝟓</m:t>
                            </m:r>
                            <m:r>
                              <a:rPr lang="en-US" sz="3600" b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,</m:t>
                            </m:r>
                            <m:r>
                              <a:rPr lang="en-US" sz="3600" b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600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ru-RU" sz="3600" b="1" dirty="0">
                            <a:solidFill>
                              <a:srgbClr val="0000CC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rgbClr val="0000CC"/>
                    </a:solidFill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00CC"/>
                            </a:solidFill>
                          </a:rPr>
                          <m:t>215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00CC"/>
                            </a:solidFill>
                            <a:sym typeface="Wingdings 2" panose="05020102010507070707" pitchFamily="18" charset="2"/>
                          </a:rPr>
                          <m:t>0,55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00CC"/>
                            </a:solidFill>
                          </a:rPr>
                          <m:t> +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m:rPr>
                                <m:nor/>
                              </m:rPr>
                              <a:rPr lang="en-US" sz="3600" b="1" dirty="0">
                                <a:solidFill>
                                  <a:srgbClr val="0000CC"/>
                                </a:solidFill>
                                <a:sym typeface="Wingdings 2" panose="05020102010507070707" pitchFamily="18" charset="2"/>
                              </a:rPr>
                              <m:t></m:t>
                            </m:r>
                            <m:r>
                              <a:rPr lang="en-US" sz="3600" b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𝟐𝟓</m:t>
                            </m:r>
                            <m:r>
                              <a:rPr lang="en-US" sz="3600" b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,</m:t>
                            </m:r>
                            <m:r>
                              <a:rPr lang="en-US" sz="3600" b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600" b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3600" b="1" dirty="0" smtClean="0">
                    <a:solidFill>
                      <a:srgbClr val="0000CC"/>
                    </a:solidFill>
                  </a:rPr>
                  <a:t> = </a:t>
                </a:r>
                <a:r>
                  <a:rPr lang="en-US" sz="3600" b="1" dirty="0" smtClean="0">
                    <a:solidFill>
                      <a:srgbClr val="0000CC"/>
                    </a:solidFill>
                  </a:rPr>
                  <a:t> </a:t>
                </a:r>
                <a:endParaRPr lang="ru-RU" sz="3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0" y="3546408"/>
                <a:ext cx="11044239" cy="921471"/>
              </a:xfrm>
              <a:prstGeom prst="rect">
                <a:avLst/>
              </a:prstGeom>
              <a:blipFill>
                <a:blip r:embed="rId7"/>
                <a:stretch>
                  <a:fillRect l="-552" r="-1545" b="-10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4841834" y="4740510"/>
            <a:ext cx="1155700" cy="749300"/>
          </a:xfrm>
          <a:prstGeom prst="line">
            <a:avLst/>
          </a:prstGeom>
          <a:ln w="381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8788" y="4712644"/>
            <a:ext cx="1188823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0" y="35068"/>
            <a:ext cx="7905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A0000"/>
                </a:solidFill>
                <a:latin typeface="Bookman Old Style" panose="02050604050505020204" pitchFamily="18" charset="0"/>
              </a:rPr>
              <a:t>Вычисления задания 2</a:t>
            </a:r>
            <a:endParaRPr lang="ru-RU" sz="4400" b="1" dirty="0">
              <a:solidFill>
                <a:srgbClr val="EA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76793" y="2760443"/>
            <a:ext cx="2081048" cy="2479018"/>
            <a:chOff x="1600857" y="1213945"/>
            <a:chExt cx="2081048" cy="24790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b="24556"/>
            <a:stretch/>
          </p:blipFill>
          <p:spPr>
            <a:xfrm>
              <a:off x="1624505" y="1213945"/>
              <a:ext cx="2057400" cy="206958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t="85671"/>
            <a:stretch/>
          </p:blipFill>
          <p:spPr>
            <a:xfrm>
              <a:off x="1600857" y="3295385"/>
              <a:ext cx="2081048" cy="397578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248466"/>
            <a:ext cx="7197591" cy="48889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895975" y="2760443"/>
            <a:ext cx="2024495" cy="2479018"/>
            <a:chOff x="3885854" y="3657886"/>
            <a:chExt cx="1859441" cy="224633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/>
            <a:srcRect b="23893"/>
            <a:stretch/>
          </p:blipFill>
          <p:spPr>
            <a:xfrm>
              <a:off x="3885854" y="3657886"/>
              <a:ext cx="1859264" cy="188670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/>
            <a:srcRect t="85753"/>
            <a:stretch/>
          </p:blipFill>
          <p:spPr>
            <a:xfrm>
              <a:off x="3885854" y="5550710"/>
              <a:ext cx="1859441" cy="353515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6558411" y="2628834"/>
            <a:ext cx="4397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3.   </a:t>
            </a:r>
            <a:r>
              <a:rPr lang="ru-RU" sz="2800" b="1" dirty="0" smtClean="0"/>
              <a:t>120.25 - 118.25 = 2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8411" y="4145382"/>
            <a:ext cx="372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Ответ</a:t>
            </a:r>
            <a:r>
              <a:rPr lang="ru-RU" sz="4800" dirty="0" smtClean="0"/>
              <a:t>:</a:t>
            </a:r>
            <a:r>
              <a:rPr lang="ru-RU" dirty="0" smtClean="0"/>
              <a:t>  </a:t>
            </a:r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500</Words>
  <Application>Microsoft Office PowerPoint</Application>
  <PresentationFormat>Широкоэкранный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Cambria Math</vt:lpstr>
      <vt:lpstr>Wingdings 2</vt:lpstr>
      <vt:lpstr>Тема Office</vt:lpstr>
      <vt:lpstr>Развитие математической грамотности  с использованием технологии  смыслового чтения</vt:lpstr>
      <vt:lpstr>Презентация PowerPoint</vt:lpstr>
      <vt:lpstr>Презентация PowerPoint</vt:lpstr>
      <vt:lpstr>Обозначения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про шины</dc:title>
  <dc:creator>Swetlana Melnik</dc:creator>
  <cp:lastModifiedBy>Смарт</cp:lastModifiedBy>
  <cp:revision>87</cp:revision>
  <dcterms:created xsi:type="dcterms:W3CDTF">2022-03-24T04:01:33Z</dcterms:created>
  <dcterms:modified xsi:type="dcterms:W3CDTF">2024-04-18T09:29:27Z</dcterms:modified>
</cp:coreProperties>
</file>