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86" r:id="rId3"/>
    <p:sldId id="259" r:id="rId4"/>
    <p:sldId id="260" r:id="rId5"/>
    <p:sldId id="305" r:id="rId6"/>
    <p:sldId id="306" r:id="rId7"/>
    <p:sldId id="261" r:id="rId8"/>
    <p:sldId id="267" r:id="rId9"/>
    <p:sldId id="294" r:id="rId10"/>
    <p:sldId id="295" r:id="rId11"/>
    <p:sldId id="296" r:id="rId12"/>
    <p:sldId id="268" r:id="rId13"/>
    <p:sldId id="269" r:id="rId14"/>
    <p:sldId id="299" r:id="rId15"/>
    <p:sldId id="300" r:id="rId16"/>
    <p:sldId id="301" r:id="rId17"/>
    <p:sldId id="302" r:id="rId18"/>
    <p:sldId id="303" r:id="rId19"/>
    <p:sldId id="272" r:id="rId20"/>
    <p:sldId id="273" r:id="rId21"/>
    <p:sldId id="265" r:id="rId22"/>
    <p:sldId id="266" r:id="rId23"/>
    <p:sldId id="29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D512A3-CA78-4516-B29D-9C61B9BFC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BC9DA3-1D4E-4204-9364-75D260257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CCF837-A9EF-45FC-8885-0681FC0F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6D76-12DC-4BDA-930B-BAAF089AB26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1851A3-147F-434A-87CB-D8AACDD12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A4D58-B93C-4DEE-ADCA-E02B8DBF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F9CF-C912-452D-BBE6-D829F936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39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2B6DF-7F91-47C3-8666-CFED2FA12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21005-4B94-4ACA-9DCF-2929B84C5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7DF12F-D9D7-4997-8B16-B58AC099D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6D76-12DC-4BDA-930B-BAAF089AB26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409119-E01A-45AF-8F9D-1AF4AA0D6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4D1846-6618-4693-822A-BA566D40D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F9CF-C912-452D-BBE6-D829F936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4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53D49FF-DF41-4828-AAF1-BE0896F39C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84EF74-13EB-456D-BE50-71B521808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13F0FB-5C9F-4876-A1D7-7C018FC37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6D76-12DC-4BDA-930B-BAAF089AB26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067C91-B180-4D4D-A3B5-933295F8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949837-481D-4827-8A0B-98DCDCC75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F9CF-C912-452D-BBE6-D829F936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14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42EEF-51B0-4F32-893C-94F988A8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96C43C-A2A8-400D-AB64-39EB52EDA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3AFD57-97F8-47D8-8ABB-E6C1EBC8C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6D76-12DC-4BDA-930B-BAAF089AB26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4DDA89-85C3-4ECD-8537-08BCFC6B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8129C1-98D9-4C5A-8C72-B8D856A82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F9CF-C912-452D-BBE6-D829F936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01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6376E-D8AD-4227-A60D-39A4910F3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DD5C5E-2BC3-40DF-8810-0E7CC2AD4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207D80-DB62-44D6-B92A-EF0DD8C71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6D76-12DC-4BDA-930B-BAAF089AB26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B3BF47-4861-400C-87A5-54E8E79E6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9D85F5-DC68-499A-A60C-43EC10E99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F9CF-C912-452D-BBE6-D829F936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1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DB386-28C5-4692-8972-00C195AA9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448C98-5EA6-4294-ADE0-9627FFED0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C61539-EC66-4C33-9CD9-755BFDFAE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D54165-4A77-4BCD-B7F5-79EA166A9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6D76-12DC-4BDA-930B-BAAF089AB26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9945D1-4440-476E-9D9C-36A5A7E8F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27411E-A5DD-4E1A-900A-5706087FB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F9CF-C912-452D-BBE6-D829F936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29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E0646-DE34-4C70-AF5A-DB9D23A0A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1306FB-7F57-4D00-92F4-BEDA7DF37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BD267-4656-4F47-905C-37BA13CAC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54669B-8A1D-47F2-AADE-BA2A6F91F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0500F12-6433-43B7-A63C-CFFC3D26AF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17D5B6-048C-492B-A19B-76D06DCFF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6D76-12DC-4BDA-930B-BAAF089AB26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DEE45E1-DBB0-4AA9-9201-04DEDEA8D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E26F6C-D47E-4DA5-93C4-01BB7C0C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F9CF-C912-452D-BBE6-D829F936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40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A7D4D-C183-484B-93BD-4491138D1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B61A25-329F-410E-A154-6651EB64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6D76-12DC-4BDA-930B-BAAF089AB26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D30A2B-EB43-4E61-B513-1B776BD33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22FE1B-FED4-4ADB-AABD-1CDCBF341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F9CF-C912-452D-BBE6-D829F936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52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E2F364A-BC7D-4FCF-9140-98F521E5B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6D76-12DC-4BDA-930B-BAAF089AB26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21ECB59-09F7-44F2-A0F7-A2D1395E7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0953BF-B97A-4B5F-8066-8EAA6ABAA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F9CF-C912-452D-BBE6-D829F936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27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32609-B665-4536-846B-4E26CEDCF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518520-4666-4911-8DCF-CA3D8D0DE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104EE7-195B-433D-A4EB-23DF2E9E6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5A30DD-6F66-419F-8055-1708FD6E7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6D76-12DC-4BDA-930B-BAAF089AB26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05D8E2-EC7F-4FE3-BC11-552EA3FAE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DA26BA-9718-4FCC-9FFC-CE8790A32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F9CF-C912-452D-BBE6-D829F936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7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AB9D5-0569-41DA-A194-C98FDD183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690EFF6-9800-4167-BEBD-F5B57A7D66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1FB955-0DBA-4CE3-81A6-3D872813A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1FB68-ADBC-4A6D-B66E-0AB620FE1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6D76-12DC-4BDA-930B-BAAF089AB26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2497FF-9FA3-4988-9C7F-FD4939E75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EB9D91-B807-42BC-B40F-60CEE928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CF9CF-C912-452D-BBE6-D829F936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894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CD9A3E-02BF-463B-89AC-3BCA09A0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44322A-DFDA-4D5C-AA4C-901A121A7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B9ECB-8D97-4C85-8D9A-A08DA93E4C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16D76-12DC-4BDA-930B-BAAF089AB26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FA6EE5-AC79-43BE-8E0F-B4A927FF32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D13CBC-CB2D-4A84-BA61-E29FD74E7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CF9CF-C912-452D-BBE6-D829F936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65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133" y="-154864"/>
            <a:ext cx="11506199" cy="575734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defRPr/>
            </a:pPr>
            <a:r>
              <a:rPr lang="ru-RU" altLang="en-US" sz="1600" dirty="0">
                <a:latin typeface="Times New Roman"/>
                <a:cs typeface="Times New Roman"/>
              </a:rPr>
              <a:t>Муниципальное автономное общеобразовательное учреждение средняя  общеобразовательная школа №</a:t>
            </a:r>
            <a:r>
              <a:rPr lang="en-US" altLang="ru-RU" sz="1600" dirty="0">
                <a:latin typeface="Times New Roman"/>
                <a:cs typeface="Times New Roman"/>
              </a:rPr>
              <a:t>54</a:t>
            </a:r>
            <a:r>
              <a:rPr lang="ru-RU" altLang="en-US" sz="1600" dirty="0">
                <a:latin typeface="Times New Roman"/>
                <a:cs typeface="Times New Roman"/>
              </a:rPr>
              <a:t> г</a:t>
            </a:r>
            <a:r>
              <a:rPr lang="en-US" altLang="ru-RU" sz="1600" dirty="0">
                <a:latin typeface="Times New Roman"/>
                <a:cs typeface="Times New Roman"/>
              </a:rPr>
              <a:t>.</a:t>
            </a:r>
            <a:r>
              <a:rPr lang="ru-RU" altLang="en-US" sz="1600" dirty="0">
                <a:latin typeface="Times New Roman"/>
                <a:cs typeface="Times New Roman"/>
              </a:rPr>
              <a:t>Томска</a:t>
            </a:r>
            <a:r>
              <a:rPr lang="ru-RU" altLang="en-US" sz="2800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2904" y="3284636"/>
            <a:ext cx="89006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Цифровая образовательная среда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«Моя школа»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72695" y="5070764"/>
            <a:ext cx="4465121" cy="642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ru-RU">
              <a:latin typeface="Times New Roman"/>
              <a:cs typeface="Times New Roman"/>
            </a:endParaRPr>
          </a:p>
          <a:p>
            <a:pPr lvl="0">
              <a:defRPr/>
            </a:pPr>
            <a:endParaRPr lang="ru-RU">
              <a:latin typeface="Times New Roman"/>
              <a:cs typeface="Times New Roman"/>
            </a:endParaRPr>
          </a:p>
        </p:txBody>
      </p:sp>
      <p:sp>
        <p:nvSpPr>
          <p:cNvPr id="11" name="Прямоугольник 11"/>
          <p:cNvSpPr/>
          <p:nvPr/>
        </p:nvSpPr>
        <p:spPr>
          <a:xfrm>
            <a:off x="9167664" y="1620068"/>
            <a:ext cx="2328279" cy="359217"/>
          </a:xfrm>
          <a:prstGeom prst="rect">
            <a:avLst/>
          </a:prstGeom>
        </p:spPr>
        <p:txBody>
          <a:bodyPr wrap="square" lIns="91421" tIns="45710" rIns="91421" bIns="45710">
            <a:spAutoFit/>
          </a:bodyPr>
          <a:lstStyle/>
          <a:p>
            <a:pPr algn="ctr">
              <a:defRPr/>
            </a:pPr>
            <a:endParaRPr lang="ru-RU">
              <a:solidFill>
                <a:srgbClr val="2D4123"/>
              </a:solidFill>
              <a:latin typeface="Times New Roman"/>
              <a:cs typeface="Times New Roman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5AAC31D9-EA41-4175-96D4-E5A72DC35086}"/>
              </a:ext>
            </a:extLst>
          </p:cNvPr>
          <p:cNvSpPr txBox="1">
            <a:spLocks/>
          </p:cNvSpPr>
          <p:nvPr/>
        </p:nvSpPr>
        <p:spPr>
          <a:xfrm>
            <a:off x="139566" y="1090806"/>
            <a:ext cx="4154551" cy="971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rgbClr val="002060"/>
                </a:solidFill>
                <a:latin typeface="+mn-lt"/>
              </a:rPr>
              <a:t>Важно, чтобы педагог любой образовательной организации, передавая знания ученикам, сам постоянно совершенствовался, осваивал современные технологии, без которых сейчас не обходится ни одна сфера. </a:t>
            </a:r>
          </a:p>
          <a:p>
            <a:r>
              <a:rPr lang="ru-RU" sz="1200" b="1" dirty="0">
                <a:solidFill>
                  <a:srgbClr val="002060"/>
                </a:solidFill>
                <a:latin typeface="+mn-lt"/>
              </a:rPr>
              <a:t>М. В. </a:t>
            </a:r>
            <a:r>
              <a:rPr lang="ru-RU" sz="1200" b="1" dirty="0" err="1">
                <a:solidFill>
                  <a:srgbClr val="002060"/>
                </a:solidFill>
                <a:latin typeface="+mn-lt"/>
              </a:rPr>
              <a:t>Мишустин</a:t>
            </a:r>
            <a:endParaRPr lang="ru-RU" sz="1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9" name="Рисунок 18" descr="8.jpg">
            <a:extLst>
              <a:ext uri="{FF2B5EF4-FFF2-40B4-BE49-F238E27FC236}">
                <a16:creationId xmlns:a16="http://schemas.microsoft.com/office/drawing/2014/main" id="{C40F8E38-11B0-4080-8953-0CDFFA7AA7DB}"/>
              </a:ext>
            </a:extLst>
          </p:cNvPr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287159" y="588126"/>
            <a:ext cx="1717679" cy="185874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6916189" y="5461462"/>
            <a:ext cx="4646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err="1">
                <a:solidFill>
                  <a:srgbClr val="002060"/>
                </a:solidFill>
                <a:ea typeface="+mj-ea"/>
                <a:cs typeface="+mj-cs"/>
              </a:rPr>
              <a:t>Боянкова</a:t>
            </a:r>
            <a:r>
              <a:rPr lang="ru-RU" b="1" dirty="0">
                <a:solidFill>
                  <a:srgbClr val="002060"/>
                </a:solidFill>
                <a:ea typeface="+mj-ea"/>
                <a:cs typeface="+mj-cs"/>
              </a:rPr>
              <a:t> Юлия Юрьевна, </a:t>
            </a:r>
          </a:p>
          <a:p>
            <a:pPr algn="r"/>
            <a:r>
              <a:rPr lang="ru-RU" b="1" dirty="0">
                <a:solidFill>
                  <a:srgbClr val="002060"/>
                </a:solidFill>
                <a:ea typeface="+mj-ea"/>
                <a:cs typeface="+mj-cs"/>
              </a:rPr>
              <a:t>учитель математики МАОУ СОШ № 54</a:t>
            </a:r>
            <a:endParaRPr lang="ru-RU" b="1" dirty="0">
              <a:solidFill>
                <a:srgbClr val="00206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5152767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59D4DE-F40F-4D11-BA11-3188CE04C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94" y="92940"/>
            <a:ext cx="11817611" cy="651740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EB0B774-8C9F-41F8-8E49-8F85C6511E58}"/>
              </a:ext>
            </a:extLst>
          </p:cNvPr>
          <p:cNvSpPr/>
          <p:nvPr/>
        </p:nvSpPr>
        <p:spPr>
          <a:xfrm>
            <a:off x="10687050" y="57149"/>
            <a:ext cx="1247775" cy="4953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84DE6582-0EDB-4B9E-8EAE-1BDF3B7EBCBC}"/>
              </a:ext>
            </a:extLst>
          </p:cNvPr>
          <p:cNvSpPr/>
          <p:nvPr/>
        </p:nvSpPr>
        <p:spPr>
          <a:xfrm rot="19650740" flipV="1">
            <a:off x="10267950" y="552449"/>
            <a:ext cx="419100" cy="161925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51B303-453D-43D0-A5FC-40FF752FFB2D}"/>
              </a:ext>
            </a:extLst>
          </p:cNvPr>
          <p:cNvSpPr/>
          <p:nvPr/>
        </p:nvSpPr>
        <p:spPr>
          <a:xfrm>
            <a:off x="323687" y="2913809"/>
            <a:ext cx="1320462" cy="2878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7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59D4DE-F40F-4D11-BA11-3188CE04C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94" y="92940"/>
            <a:ext cx="11817611" cy="651740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EB0B774-8C9F-41F8-8E49-8F85C6511E58}"/>
              </a:ext>
            </a:extLst>
          </p:cNvPr>
          <p:cNvSpPr/>
          <p:nvPr/>
        </p:nvSpPr>
        <p:spPr>
          <a:xfrm>
            <a:off x="10687050" y="57149"/>
            <a:ext cx="1247775" cy="4953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84DE6582-0EDB-4B9E-8EAE-1BDF3B7EBCBC}"/>
              </a:ext>
            </a:extLst>
          </p:cNvPr>
          <p:cNvSpPr/>
          <p:nvPr/>
        </p:nvSpPr>
        <p:spPr>
          <a:xfrm rot="19650740" flipV="1">
            <a:off x="10267950" y="552449"/>
            <a:ext cx="419100" cy="161925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51B303-453D-43D0-A5FC-40FF752FFB2D}"/>
              </a:ext>
            </a:extLst>
          </p:cNvPr>
          <p:cNvSpPr/>
          <p:nvPr/>
        </p:nvSpPr>
        <p:spPr>
          <a:xfrm>
            <a:off x="347133" y="2851286"/>
            <a:ext cx="1320462" cy="2878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06DEB20-BF81-4615-B4CC-5F3D4E923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3174944"/>
            <a:ext cx="12192000" cy="318808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0ACBED2-A83A-48A7-8D3E-27DB5B141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69" y="3174944"/>
            <a:ext cx="12032061" cy="343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1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5450E-E4F2-4975-8E57-CC6EE308D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1EFDC9-ADC2-463C-A6AB-2E9A35B0B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4441"/>
            <a:ext cx="10972800" cy="650911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D0B0AA2-2D6C-44C7-B25A-217747B8F720}"/>
              </a:ext>
            </a:extLst>
          </p:cNvPr>
          <p:cNvSpPr/>
          <p:nvPr/>
        </p:nvSpPr>
        <p:spPr>
          <a:xfrm>
            <a:off x="2181225" y="266700"/>
            <a:ext cx="4457700" cy="266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830C51-860E-44AC-97D5-832E76287D8C}"/>
              </a:ext>
            </a:extLst>
          </p:cNvPr>
          <p:cNvSpPr/>
          <p:nvPr/>
        </p:nvSpPr>
        <p:spPr>
          <a:xfrm>
            <a:off x="9258300" y="217082"/>
            <a:ext cx="409575" cy="3163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93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23888-109B-42ED-BB14-58878F60D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D0963AB-1D31-4B6A-B31A-93BA9F7CA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162" y="456565"/>
            <a:ext cx="9981361" cy="592594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97BAE83-9EAE-42E2-84E5-696F7C5C3003}"/>
              </a:ext>
            </a:extLst>
          </p:cNvPr>
          <p:cNvSpPr/>
          <p:nvPr/>
        </p:nvSpPr>
        <p:spPr>
          <a:xfrm>
            <a:off x="8620125" y="365125"/>
            <a:ext cx="447675" cy="501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46504" y="1530668"/>
            <a:ext cx="1298448" cy="32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52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800" y="435463"/>
            <a:ext cx="10622280" cy="56108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6656" y="365125"/>
            <a:ext cx="2267712" cy="7406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21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295" y="365125"/>
            <a:ext cx="6144498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402" y="173736"/>
            <a:ext cx="2680795" cy="6040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026" y="3602736"/>
            <a:ext cx="2157126" cy="31784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53912" y="1993392"/>
            <a:ext cx="402336" cy="5029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07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616" y="365125"/>
            <a:ext cx="11132334" cy="58802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5448" y="5650357"/>
            <a:ext cx="2267712" cy="7406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588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12" t="7988" r="6295" b="4542"/>
          <a:stretch/>
        </p:blipFill>
        <p:spPr>
          <a:xfrm>
            <a:off x="714664" y="365125"/>
            <a:ext cx="7311735" cy="45016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66462" y="365125"/>
            <a:ext cx="1750646" cy="4164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530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23888-109B-42ED-BB14-58878F60D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D0963AB-1D31-4B6A-B31A-93BA9F7CA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162" y="456565"/>
            <a:ext cx="9981361" cy="592594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97BAE83-9EAE-42E2-84E5-696F7C5C3003}"/>
              </a:ext>
            </a:extLst>
          </p:cNvPr>
          <p:cNvSpPr/>
          <p:nvPr/>
        </p:nvSpPr>
        <p:spPr>
          <a:xfrm>
            <a:off x="8620125" y="365125"/>
            <a:ext cx="447675" cy="501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79365" y="1929253"/>
            <a:ext cx="2176820" cy="32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D763E-5FA2-428E-8070-96B2C8BB0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1A322AA-3336-4C8E-98F6-45CD94187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" r="27829" b="81665"/>
          <a:stretch/>
        </p:blipFill>
        <p:spPr>
          <a:xfrm>
            <a:off x="0" y="49680"/>
            <a:ext cx="10515601" cy="1088558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5C5243BE-F35A-4790-8585-C4836A9411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00" r="55189"/>
          <a:stretch/>
        </p:blipFill>
        <p:spPr>
          <a:xfrm>
            <a:off x="7303" y="1114425"/>
            <a:ext cx="5460047" cy="5743575"/>
          </a:xfrm>
          <a:prstGeom prst="rect">
            <a:avLst/>
          </a:prstGeom>
        </p:spPr>
      </p:pic>
      <p:pic>
        <p:nvPicPr>
          <p:cNvPr id="6" name="Объект 3">
            <a:extLst>
              <a:ext uri="{FF2B5EF4-FFF2-40B4-BE49-F238E27FC236}">
                <a16:creationId xmlns:a16="http://schemas.microsoft.com/office/drawing/2014/main" id="{39B05BDE-C9EB-4F0B-883E-A6FD3BD37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350" y="1114425"/>
            <a:ext cx="6571041" cy="35671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1B279E-E797-43A7-881B-370C60DCA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9274" y="3956142"/>
            <a:ext cx="6276975" cy="290185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A790BF-22B5-41FA-AF91-8BD292000B75}"/>
              </a:ext>
            </a:extLst>
          </p:cNvPr>
          <p:cNvSpPr/>
          <p:nvPr/>
        </p:nvSpPr>
        <p:spPr>
          <a:xfrm>
            <a:off x="10839450" y="2314575"/>
            <a:ext cx="1066799" cy="4381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11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306442" y="104109"/>
            <a:ext cx="7612380" cy="585470"/>
          </a:xfrm>
          <a:prstGeom prst="rect">
            <a:avLst/>
          </a:prstGeom>
          <a:solidFill>
            <a:srgbClr val="FFE699"/>
          </a:solidFill>
        </p:spPr>
        <p:txBody>
          <a:bodyPr vert="horz" wrap="square" lIns="0" tIns="33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sz="1600" b="1" spc="-10" dirty="0">
                <a:latin typeface="Times New Roman"/>
                <a:cs typeface="Times New Roman"/>
              </a:rPr>
              <a:t>Постановление</a:t>
            </a:r>
            <a:r>
              <a:rPr sz="1600" b="1" spc="-5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Правительства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РФ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от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13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июля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2022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00" dirty="0">
                <a:latin typeface="Times New Roman"/>
                <a:cs typeface="Times New Roman"/>
              </a:rPr>
              <a:t>г.</a:t>
            </a:r>
            <a:r>
              <a:rPr sz="1600" b="1" dirty="0">
                <a:latin typeface="Times New Roman"/>
                <a:cs typeface="Times New Roman"/>
              </a:rPr>
              <a:t> №</a:t>
            </a:r>
            <a:r>
              <a:rPr sz="1600" b="1" spc="-20" dirty="0">
                <a:latin typeface="Times New Roman"/>
                <a:cs typeface="Times New Roman"/>
              </a:rPr>
              <a:t> 1241</a:t>
            </a:r>
            <a:endParaRPr sz="160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600" b="1" dirty="0">
                <a:latin typeface="Times New Roman"/>
                <a:cs typeface="Times New Roman"/>
              </a:rPr>
              <a:t>«О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федеральной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государственной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информационной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системе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«Моя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школа»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1756" y="11505"/>
            <a:ext cx="5351424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1" spc="-20" dirty="0">
                <a:solidFill>
                  <a:srgbClr val="002060"/>
                </a:solidFill>
                <a:latin typeface="+mn-lt"/>
              </a:rPr>
              <a:t>Нормативная</a:t>
            </a:r>
            <a:r>
              <a:rPr sz="3600" b="1" spc="-90" dirty="0">
                <a:solidFill>
                  <a:srgbClr val="002060"/>
                </a:solidFill>
                <a:latin typeface="+mn-lt"/>
              </a:rPr>
              <a:t> </a:t>
            </a:r>
            <a:r>
              <a:rPr sz="3600" b="1" spc="-20" dirty="0">
                <a:solidFill>
                  <a:srgbClr val="002060"/>
                </a:solidFill>
                <a:latin typeface="+mn-lt"/>
              </a:rPr>
              <a:t>база</a:t>
            </a:r>
          </a:p>
        </p:txBody>
      </p:sp>
      <p:sp>
        <p:nvSpPr>
          <p:cNvPr id="6" name="object 6"/>
          <p:cNvSpPr/>
          <p:nvPr/>
        </p:nvSpPr>
        <p:spPr>
          <a:xfrm>
            <a:off x="632942" y="588556"/>
            <a:ext cx="2787015" cy="3487420"/>
          </a:xfrm>
          <a:custGeom>
            <a:avLst/>
            <a:gdLst/>
            <a:ahLst/>
            <a:cxnLst/>
            <a:rect l="l" t="t" r="r" b="b"/>
            <a:pathLst>
              <a:path w="2787015" h="3487420">
                <a:moveTo>
                  <a:pt x="2781960" y="3487394"/>
                </a:moveTo>
                <a:lnTo>
                  <a:pt x="4762" y="3487394"/>
                </a:lnTo>
                <a:lnTo>
                  <a:pt x="3289" y="3487166"/>
                </a:lnTo>
                <a:lnTo>
                  <a:pt x="1968" y="3486492"/>
                </a:lnTo>
                <a:lnTo>
                  <a:pt x="914" y="3485438"/>
                </a:lnTo>
                <a:lnTo>
                  <a:pt x="228" y="3484105"/>
                </a:lnTo>
                <a:lnTo>
                  <a:pt x="0" y="3482632"/>
                </a:lnTo>
                <a:lnTo>
                  <a:pt x="0" y="4762"/>
                </a:lnTo>
                <a:lnTo>
                  <a:pt x="4762" y="0"/>
                </a:lnTo>
                <a:lnTo>
                  <a:pt x="2781960" y="0"/>
                </a:lnTo>
                <a:lnTo>
                  <a:pt x="2786722" y="4762"/>
                </a:lnTo>
                <a:lnTo>
                  <a:pt x="9525" y="4762"/>
                </a:lnTo>
                <a:lnTo>
                  <a:pt x="4762" y="9524"/>
                </a:lnTo>
                <a:lnTo>
                  <a:pt x="9525" y="9524"/>
                </a:lnTo>
                <a:lnTo>
                  <a:pt x="9525" y="3477869"/>
                </a:lnTo>
                <a:lnTo>
                  <a:pt x="4762" y="3477869"/>
                </a:lnTo>
                <a:lnTo>
                  <a:pt x="9525" y="3482632"/>
                </a:lnTo>
                <a:lnTo>
                  <a:pt x="2786722" y="3482632"/>
                </a:lnTo>
                <a:lnTo>
                  <a:pt x="2786494" y="3484105"/>
                </a:lnTo>
                <a:lnTo>
                  <a:pt x="2785808" y="3485438"/>
                </a:lnTo>
                <a:lnTo>
                  <a:pt x="2784754" y="3486492"/>
                </a:lnTo>
                <a:lnTo>
                  <a:pt x="2783433" y="3487166"/>
                </a:lnTo>
                <a:lnTo>
                  <a:pt x="2781960" y="3487394"/>
                </a:lnTo>
                <a:close/>
              </a:path>
              <a:path w="2787015" h="3487420">
                <a:moveTo>
                  <a:pt x="9525" y="9524"/>
                </a:moveTo>
                <a:lnTo>
                  <a:pt x="4762" y="9524"/>
                </a:lnTo>
                <a:lnTo>
                  <a:pt x="9525" y="4762"/>
                </a:lnTo>
                <a:lnTo>
                  <a:pt x="9525" y="9524"/>
                </a:lnTo>
                <a:close/>
              </a:path>
              <a:path w="2787015" h="3487420">
                <a:moveTo>
                  <a:pt x="2777197" y="9524"/>
                </a:moveTo>
                <a:lnTo>
                  <a:pt x="9525" y="9524"/>
                </a:lnTo>
                <a:lnTo>
                  <a:pt x="9525" y="4762"/>
                </a:lnTo>
                <a:lnTo>
                  <a:pt x="2777197" y="4762"/>
                </a:lnTo>
                <a:lnTo>
                  <a:pt x="2777197" y="9524"/>
                </a:lnTo>
                <a:close/>
              </a:path>
              <a:path w="2787015" h="3487420">
                <a:moveTo>
                  <a:pt x="2777197" y="3482632"/>
                </a:moveTo>
                <a:lnTo>
                  <a:pt x="2777197" y="4762"/>
                </a:lnTo>
                <a:lnTo>
                  <a:pt x="2781960" y="9524"/>
                </a:lnTo>
                <a:lnTo>
                  <a:pt x="2786722" y="9524"/>
                </a:lnTo>
                <a:lnTo>
                  <a:pt x="2786722" y="3477869"/>
                </a:lnTo>
                <a:lnTo>
                  <a:pt x="2781960" y="3477869"/>
                </a:lnTo>
                <a:lnTo>
                  <a:pt x="2777197" y="3482632"/>
                </a:lnTo>
                <a:close/>
              </a:path>
              <a:path w="2787015" h="3487420">
                <a:moveTo>
                  <a:pt x="2786722" y="9524"/>
                </a:moveTo>
                <a:lnTo>
                  <a:pt x="2781960" y="9524"/>
                </a:lnTo>
                <a:lnTo>
                  <a:pt x="2777197" y="4762"/>
                </a:lnTo>
                <a:lnTo>
                  <a:pt x="2786722" y="4762"/>
                </a:lnTo>
                <a:lnTo>
                  <a:pt x="2786722" y="9524"/>
                </a:lnTo>
                <a:close/>
              </a:path>
              <a:path w="2787015" h="3487420">
                <a:moveTo>
                  <a:pt x="9525" y="3482632"/>
                </a:moveTo>
                <a:lnTo>
                  <a:pt x="4762" y="3477869"/>
                </a:lnTo>
                <a:lnTo>
                  <a:pt x="9525" y="3477869"/>
                </a:lnTo>
                <a:lnTo>
                  <a:pt x="9525" y="3482632"/>
                </a:lnTo>
                <a:close/>
              </a:path>
              <a:path w="2787015" h="3487420">
                <a:moveTo>
                  <a:pt x="2777197" y="3482632"/>
                </a:moveTo>
                <a:lnTo>
                  <a:pt x="9525" y="3482632"/>
                </a:lnTo>
                <a:lnTo>
                  <a:pt x="9525" y="3477869"/>
                </a:lnTo>
                <a:lnTo>
                  <a:pt x="2777197" y="3477869"/>
                </a:lnTo>
                <a:lnTo>
                  <a:pt x="2777197" y="3482632"/>
                </a:lnTo>
                <a:close/>
              </a:path>
              <a:path w="2787015" h="3487420">
                <a:moveTo>
                  <a:pt x="2786722" y="3482632"/>
                </a:moveTo>
                <a:lnTo>
                  <a:pt x="2777197" y="3482632"/>
                </a:lnTo>
                <a:lnTo>
                  <a:pt x="2781960" y="3477869"/>
                </a:lnTo>
                <a:lnTo>
                  <a:pt x="2786722" y="3477869"/>
                </a:lnTo>
                <a:lnTo>
                  <a:pt x="2786722" y="348263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6445" y="615543"/>
            <a:ext cx="2548890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5720" indent="102870">
              <a:lnSpc>
                <a:spcPct val="100000"/>
              </a:lnSpc>
              <a:spcBef>
                <a:spcPts val="105"/>
              </a:spcBef>
              <a:buChar char="-"/>
              <a:tabLst>
                <a:tab pos="115570" algn="l"/>
              </a:tabLst>
            </a:pPr>
            <a:r>
              <a:rPr sz="1400" dirty="0">
                <a:latin typeface="Times New Roman"/>
                <a:cs typeface="Times New Roman"/>
              </a:rPr>
              <a:t>Приказ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Минпросвещения </a:t>
            </a:r>
            <a:r>
              <a:rPr sz="1400" dirty="0">
                <a:latin typeface="Times New Roman"/>
                <a:cs typeface="Times New Roman"/>
              </a:rPr>
              <a:t>России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от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30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июня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2021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90" dirty="0">
                <a:latin typeface="Times New Roman"/>
                <a:cs typeface="Times New Roman"/>
              </a:rPr>
              <a:t>г.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№</a:t>
            </a:r>
            <a:r>
              <a:rPr sz="1400" spc="-25" dirty="0">
                <a:latin typeface="Times New Roman"/>
                <a:cs typeface="Times New Roman"/>
              </a:rPr>
              <a:t> 396</a:t>
            </a:r>
            <a:endParaRPr sz="1400" dirty="0">
              <a:latin typeface="Times New Roman"/>
              <a:cs typeface="Times New Roman"/>
            </a:endParaRPr>
          </a:p>
          <a:p>
            <a:pPr marL="12700" marR="140335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«О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создании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федеральной государственной информационной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системы Минпросвещения</a:t>
            </a:r>
            <a:r>
              <a:rPr sz="1400" dirty="0">
                <a:latin typeface="Times New Roman"/>
                <a:cs typeface="Times New Roman"/>
              </a:rPr>
              <a:t> России </a:t>
            </a:r>
            <a:r>
              <a:rPr sz="1400" spc="-20" dirty="0">
                <a:latin typeface="Times New Roman"/>
                <a:cs typeface="Times New Roman"/>
              </a:rPr>
              <a:t>«Моя </a:t>
            </a:r>
            <a:r>
              <a:rPr sz="1400" spc="-10" dirty="0">
                <a:latin typeface="Times New Roman"/>
                <a:cs typeface="Times New Roman"/>
              </a:rPr>
              <a:t>школа»</a:t>
            </a:r>
            <a:endParaRPr sz="1400" dirty="0">
              <a:latin typeface="Times New Roman"/>
              <a:cs typeface="Times New Roman"/>
            </a:endParaRPr>
          </a:p>
          <a:p>
            <a:pPr marL="12700" marR="5080" indent="102870">
              <a:lnSpc>
                <a:spcPct val="100000"/>
              </a:lnSpc>
              <a:spcBef>
                <a:spcPts val="600"/>
              </a:spcBef>
              <a:buChar char="-"/>
              <a:tabLst>
                <a:tab pos="115570" algn="l"/>
              </a:tabLst>
            </a:pPr>
            <a:r>
              <a:rPr sz="1400" dirty="0">
                <a:latin typeface="Times New Roman"/>
                <a:cs typeface="Times New Roman"/>
              </a:rPr>
              <a:t>Постановление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Правительства </a:t>
            </a:r>
            <a:r>
              <a:rPr sz="1400" dirty="0">
                <a:latin typeface="Times New Roman"/>
                <a:cs typeface="Times New Roman"/>
              </a:rPr>
              <a:t>РФ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от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13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июля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2022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90" dirty="0">
                <a:latin typeface="Times New Roman"/>
                <a:cs typeface="Times New Roman"/>
              </a:rPr>
              <a:t>г.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№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1241</a:t>
            </a:r>
            <a:r>
              <a:rPr sz="1400" spc="-25" dirty="0">
                <a:latin typeface="Times New Roman"/>
                <a:cs typeface="Times New Roman"/>
              </a:rPr>
              <a:t> «О </a:t>
            </a:r>
            <a:r>
              <a:rPr sz="1400" spc="-10" dirty="0">
                <a:latin typeface="Times New Roman"/>
                <a:cs typeface="Times New Roman"/>
              </a:rPr>
              <a:t>федеральной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государственной информационной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системе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"Моя </a:t>
            </a:r>
            <a:r>
              <a:rPr sz="1400" spc="-10" dirty="0">
                <a:latin typeface="Times New Roman"/>
                <a:cs typeface="Times New Roman"/>
              </a:rPr>
              <a:t>школа"»</a:t>
            </a:r>
            <a:endParaRPr sz="1400" dirty="0">
              <a:latin typeface="Times New Roman"/>
              <a:cs typeface="Times New Roman"/>
            </a:endParaRPr>
          </a:p>
          <a:p>
            <a:pPr marL="12700" marR="44450" indent="102870">
              <a:lnSpc>
                <a:spcPct val="100000"/>
              </a:lnSpc>
              <a:spcBef>
                <a:spcPts val="600"/>
              </a:spcBef>
              <a:buChar char="-"/>
              <a:tabLst>
                <a:tab pos="115570" algn="l"/>
              </a:tabLst>
            </a:pPr>
            <a:r>
              <a:rPr sz="1400" dirty="0">
                <a:latin typeface="Times New Roman"/>
                <a:cs typeface="Times New Roman"/>
              </a:rPr>
              <a:t>Письмо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«О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направлении </a:t>
            </a:r>
            <a:r>
              <a:rPr sz="1400" dirty="0">
                <a:latin typeface="Times New Roman"/>
                <a:cs typeface="Times New Roman"/>
              </a:rPr>
              <a:t>информации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(ФГИС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«Моя </a:t>
            </a:r>
            <a:r>
              <a:rPr sz="1400" spc="-10" dirty="0">
                <a:latin typeface="Times New Roman"/>
                <a:cs typeface="Times New Roman"/>
              </a:rPr>
              <a:t>школа»)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от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26.08.2022г.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№04-</a:t>
            </a:r>
            <a:r>
              <a:rPr sz="1400" spc="-25" dirty="0">
                <a:latin typeface="Times New Roman"/>
                <a:cs typeface="Times New Roman"/>
              </a:rPr>
              <a:t>643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6AEFC16-AB9E-490C-A499-28C17C078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825" y="837720"/>
            <a:ext cx="2661807" cy="338368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E4F91B4-1F4C-4E3F-B8C7-A5DC1D9EC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589" y="914728"/>
            <a:ext cx="3042236" cy="326263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6863666-ECEE-470B-B521-95D14E0FD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2094" y="823032"/>
            <a:ext cx="2810728" cy="3264922"/>
          </a:xfrm>
          <a:prstGeom prst="rect">
            <a:avLst/>
          </a:prstGeom>
        </p:spPr>
      </p:pic>
      <p:pic>
        <p:nvPicPr>
          <p:cNvPr id="21" name="Picture 2" descr="https://xn--80aidamjr3akke.xn--p1ai/storage/articles/August2022/IMG_20220802_094948_661.jpg">
            <a:extLst>
              <a:ext uri="{FF2B5EF4-FFF2-40B4-BE49-F238E27FC236}">
                <a16:creationId xmlns:a16="http://schemas.microsoft.com/office/drawing/2014/main" id="{E441C222-68F8-4E04-A769-F8BD24A2C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2094" y="4585356"/>
            <a:ext cx="2548431" cy="20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xn--80aidamjr3akke.xn--p1ai/storage/articles/August2022/IMG_20220802_094940_111.jpg">
            <a:extLst>
              <a:ext uri="{FF2B5EF4-FFF2-40B4-BE49-F238E27FC236}">
                <a16:creationId xmlns:a16="http://schemas.microsoft.com/office/drawing/2014/main" id="{74A32030-6A52-4A8B-8FFD-688CB17A7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4435" y="4695456"/>
            <a:ext cx="1928700" cy="19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865DF6E-BAD6-43C1-B58F-5871561A113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505" y="4695456"/>
            <a:ext cx="1925888" cy="19287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957F778-E028-4797-B256-D4D3655C407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814" y="4695456"/>
            <a:ext cx="2095500" cy="1928700"/>
          </a:xfrm>
          <a:prstGeom prst="rect">
            <a:avLst/>
          </a:prstGeom>
        </p:spPr>
      </p:pic>
      <p:pic>
        <p:nvPicPr>
          <p:cNvPr id="25" name="Picture 2" descr="https://xn--80aidamjr3akke.xn--p1ai/storage/articles/August2022/IMG_20220802_094938_479.jpg">
            <a:extLst>
              <a:ext uri="{FF2B5EF4-FFF2-40B4-BE49-F238E27FC236}">
                <a16:creationId xmlns:a16="http://schemas.microsoft.com/office/drawing/2014/main" id="{99DED923-038B-43A1-8E07-B43CDD33F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289" y="4575843"/>
            <a:ext cx="2350366" cy="20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D763E-5FA2-428E-8070-96B2C8BB0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1A322AA-3336-4C8E-98F6-45CD94187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500" r="55189"/>
          <a:stretch/>
        </p:blipFill>
        <p:spPr>
          <a:xfrm>
            <a:off x="7303" y="1200150"/>
            <a:ext cx="5460047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8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3A4A02-C2D8-47F3-99E5-FAF3CE7B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0DBF2DB-482B-4FAF-B166-E8E81A7581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11591"/>
            <a:ext cx="11914567" cy="60259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97BDC2-AA4C-4314-8CD8-7340E5482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06" y="1888584"/>
            <a:ext cx="9492047" cy="48695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0BAEA9-C45D-436C-A5B8-3CC0D7FD8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639" y="2111805"/>
            <a:ext cx="7482874" cy="360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0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322EA-B5DB-4454-93B8-C05A2790E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50B888E-4441-4B2A-934E-C6CC10542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45" y="-28735"/>
            <a:ext cx="7136624" cy="38165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4CD624-A51D-4D46-BD26-E6761FAD8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518" y="2275840"/>
            <a:ext cx="7190549" cy="458216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A11BC56-621E-4F78-A8DE-9A176E1E4291}"/>
              </a:ext>
            </a:extLst>
          </p:cNvPr>
          <p:cNvSpPr/>
          <p:nvPr/>
        </p:nvSpPr>
        <p:spPr>
          <a:xfrm>
            <a:off x="4659518" y="1879546"/>
            <a:ext cx="1649842" cy="3962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365B0AA-73C0-4F84-8BD0-BA8473790EFA}"/>
              </a:ext>
            </a:extLst>
          </p:cNvPr>
          <p:cNvSpPr/>
          <p:nvPr/>
        </p:nvSpPr>
        <p:spPr>
          <a:xfrm>
            <a:off x="6309360" y="1879546"/>
            <a:ext cx="792480" cy="3962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55F7E3A1-1E76-421F-A4CA-1D3B9483470F}"/>
              </a:ext>
            </a:extLst>
          </p:cNvPr>
          <p:cNvSpPr/>
          <p:nvPr/>
        </p:nvSpPr>
        <p:spPr>
          <a:xfrm rot="4531554">
            <a:off x="5362537" y="1580880"/>
            <a:ext cx="457200" cy="190444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08F57FE2-19A9-4896-805E-E96441732F5A}"/>
              </a:ext>
            </a:extLst>
          </p:cNvPr>
          <p:cNvSpPr/>
          <p:nvPr/>
        </p:nvSpPr>
        <p:spPr>
          <a:xfrm rot="4531554">
            <a:off x="5362537" y="1595466"/>
            <a:ext cx="457200" cy="190444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B4B5D9AF-2532-4685-B552-5FD466546CEF}"/>
              </a:ext>
            </a:extLst>
          </p:cNvPr>
          <p:cNvSpPr/>
          <p:nvPr/>
        </p:nvSpPr>
        <p:spPr>
          <a:xfrm rot="5894898">
            <a:off x="6477000" y="1553765"/>
            <a:ext cx="457200" cy="190444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EBBFF05-A0A1-4379-A927-6E19364DD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45" y="2506399"/>
            <a:ext cx="6732933" cy="42683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6ABF965-230E-4445-B57B-863469FC0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" y="2615847"/>
            <a:ext cx="11353800" cy="4024187"/>
          </a:xfrm>
          <a:prstGeom prst="rect">
            <a:avLst/>
          </a:prstGeom>
        </p:spPr>
      </p:pic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832A342E-2107-4D77-B33B-696454455920}"/>
              </a:ext>
            </a:extLst>
          </p:cNvPr>
          <p:cNvSpPr/>
          <p:nvPr/>
        </p:nvSpPr>
        <p:spPr>
          <a:xfrm rot="5894898">
            <a:off x="7899160" y="4292822"/>
            <a:ext cx="457200" cy="190444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2237A66-F356-4C07-90CB-9B5A71966F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870" y="2536559"/>
            <a:ext cx="11351017" cy="436307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BFD79D7-86AE-4EBB-8271-C234582216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731977"/>
            <a:ext cx="12192000" cy="4042754"/>
          </a:xfrm>
          <a:prstGeom prst="rect">
            <a:avLst/>
          </a:prstGeom>
        </p:spPr>
      </p:pic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DCE67589-2737-44E5-A155-FDA9FE65012C}"/>
              </a:ext>
            </a:extLst>
          </p:cNvPr>
          <p:cNvSpPr/>
          <p:nvPr/>
        </p:nvSpPr>
        <p:spPr>
          <a:xfrm rot="4622648">
            <a:off x="7505700" y="4718096"/>
            <a:ext cx="495027" cy="170564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F5B8A010-5639-4B92-B054-3056D8ABEBDC}"/>
              </a:ext>
            </a:extLst>
          </p:cNvPr>
          <p:cNvSpPr/>
          <p:nvPr/>
        </p:nvSpPr>
        <p:spPr>
          <a:xfrm rot="4622648">
            <a:off x="6441077" y="4815616"/>
            <a:ext cx="495027" cy="170564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336211C-2E81-405F-9855-BCF128E66B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922" y="33272"/>
            <a:ext cx="12016155" cy="674145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2128D87-DD60-4C0A-B79F-9209D72248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180" y="1143749"/>
            <a:ext cx="11552887" cy="5579013"/>
          </a:xfrm>
          <a:prstGeom prst="rect">
            <a:avLst/>
          </a:prstGeom>
        </p:spPr>
      </p:pic>
      <p:sp>
        <p:nvSpPr>
          <p:cNvPr id="21" name="Овал 20">
            <a:extLst>
              <a:ext uri="{FF2B5EF4-FFF2-40B4-BE49-F238E27FC236}">
                <a16:creationId xmlns:a16="http://schemas.microsoft.com/office/drawing/2014/main" id="{CD48E46A-D430-459B-8D49-DC8C27CC8E10}"/>
              </a:ext>
            </a:extLst>
          </p:cNvPr>
          <p:cNvSpPr/>
          <p:nvPr/>
        </p:nvSpPr>
        <p:spPr>
          <a:xfrm>
            <a:off x="11552887" y="33272"/>
            <a:ext cx="463268" cy="4715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88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8" grpId="0" animBg="1"/>
      <p:bldP spid="19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 Black" pitchFamily="34" charset="0"/>
              </a:rPr>
              <a:t>Вывод</a:t>
            </a:r>
            <a:br>
              <a:rPr lang="ru-RU" sz="36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600" dirty="0">
                <a:solidFill>
                  <a:srgbClr val="002060"/>
                </a:solidFill>
                <a:latin typeface="Arial Black" pitchFamily="34" charset="0"/>
              </a:rPr>
              <a:t>ЦОС Моя школа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2650" y="1825625"/>
            <a:ext cx="8291063" cy="485122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>
                <a:solidFill>
                  <a:srgbClr val="002060"/>
                </a:solidFill>
              </a:rPr>
              <a:t>стимулирование познавательного интереса учащихся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создание благоприятной для обучения обстановки на уроке и дома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обеспечение высокой наглядности подачи учебного материала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рост самостоятельности учащихся в освоении учебного материала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100%-охват учащихся учителем и большая </a:t>
            </a:r>
            <a:r>
              <a:rPr lang="ru-RU" dirty="0" err="1">
                <a:solidFill>
                  <a:srgbClr val="002060"/>
                </a:solidFill>
              </a:rPr>
              <a:t>накапливаемость</a:t>
            </a:r>
            <a:r>
              <a:rPr lang="ru-RU" dirty="0">
                <a:solidFill>
                  <a:srgbClr val="002060"/>
                </a:solidFill>
              </a:rPr>
              <a:t> оценок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оперативная диагностика уровня </a:t>
            </a:r>
            <a:r>
              <a:rPr lang="ru-RU" dirty="0" err="1">
                <a:solidFill>
                  <a:srgbClr val="002060"/>
                </a:solidFill>
              </a:rPr>
              <a:t>обученности</a:t>
            </a:r>
            <a:r>
              <a:rPr lang="ru-RU" dirty="0">
                <a:solidFill>
                  <a:srgbClr val="002060"/>
                </a:solidFill>
              </a:rPr>
              <a:t> учащихся и корректировка хода обучения с учетом индивидуальных особенностей каждого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объективность при оценивании учащихся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практическая подготовка к экзамену в форме тестирования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интенсификация процесса обучения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2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6DAA6-D9A2-4701-A82E-4AB155DCA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Цели и задачи ФГИС «Моя школа»</a:t>
            </a:r>
          </a:p>
        </p:txBody>
      </p:sp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id="{0D88FCE4-BA47-44AB-9B22-1F781C303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6148" name="Picture 2" descr="https://ug.ru/wp-content/uploads/2023/01/czeli-fgis-moya-shkola.jpg">
            <a:extLst>
              <a:ext uri="{FF2B5EF4-FFF2-40B4-BE49-F238E27FC236}">
                <a16:creationId xmlns:a16="http://schemas.microsoft.com/office/drawing/2014/main" id="{072F9543-6BB6-4B35-B79C-99351E6FF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0" b="14285"/>
          <a:stretch>
            <a:fillRect/>
          </a:stretch>
        </p:blipFill>
        <p:spPr bwMode="auto">
          <a:xfrm>
            <a:off x="434975" y="1387475"/>
            <a:ext cx="11430000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235EC80-7CBA-7331-1D9B-12C1FCAA4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9729" y="194611"/>
            <a:ext cx="8948271" cy="39907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ФГИС «Моя школа»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призвана обеспечить равный доступ к качественному цифровому образовательному контенту и цифровым образовательным сервисам на всей территории страны.</a:t>
            </a:r>
          </a:p>
        </p:txBody>
      </p:sp>
      <p:pic>
        <p:nvPicPr>
          <p:cNvPr id="4" name="Рисунок 3" descr="10-polos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5700" y="85726"/>
            <a:ext cx="12055335" cy="6517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584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A9EE2-F590-4D5E-83F2-0FC4AA50F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949FD82-A6E3-41C6-BD8C-7A0942C6D2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267" y="0"/>
            <a:ext cx="7798744" cy="43513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6B8140-4EB2-4F40-8E96-33EB19AEE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705" y="194811"/>
            <a:ext cx="12098438" cy="646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16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6E70C9-122A-42DA-B6D7-CED4476CF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AFED09C-ED80-45FB-A3EF-1502A4921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733" y="144623"/>
            <a:ext cx="11252200" cy="640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59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16088-AA61-417F-8916-0CF4B9BC7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24" y="470128"/>
            <a:ext cx="11318875" cy="13255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/>
              <a:t>Основные функции ФГИС «Моя школа»</a:t>
            </a:r>
            <a:br>
              <a:rPr lang="ru-RU" dirty="0"/>
            </a:br>
            <a:endParaRPr lang="ru-RU" dirty="0"/>
          </a:p>
        </p:txBody>
      </p:sp>
      <p:pic>
        <p:nvPicPr>
          <p:cNvPr id="8195" name="Picture 2" descr="https://ug.ru/wp-content/uploads/2023/01/osnovnye-vozmozhnosti-fgis-moya-shkola.jpg">
            <a:extLst>
              <a:ext uri="{FF2B5EF4-FFF2-40B4-BE49-F238E27FC236}">
                <a16:creationId xmlns:a16="http://schemas.microsoft.com/office/drawing/2014/main" id="{CEB1E7F0-4AE2-427B-895F-9C12440D8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6" r="16524" b="21143"/>
          <a:stretch>
            <a:fillRect/>
          </a:stretch>
        </p:blipFill>
        <p:spPr bwMode="auto">
          <a:xfrm>
            <a:off x="681038" y="1273175"/>
            <a:ext cx="10912475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360939-583A-400F-8436-3973D474C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565"/>
            <a:ext cx="11148402" cy="636024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EB0B774-8C9F-41F8-8E49-8F85C6511E58}"/>
              </a:ext>
            </a:extLst>
          </p:cNvPr>
          <p:cNvSpPr/>
          <p:nvPr/>
        </p:nvSpPr>
        <p:spPr>
          <a:xfrm>
            <a:off x="9900627" y="452565"/>
            <a:ext cx="1247775" cy="4953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84DE6582-0EDB-4B9E-8EAE-1BDF3B7EBCBC}"/>
              </a:ext>
            </a:extLst>
          </p:cNvPr>
          <p:cNvSpPr/>
          <p:nvPr/>
        </p:nvSpPr>
        <p:spPr>
          <a:xfrm rot="19650740" flipV="1">
            <a:off x="9442041" y="866903"/>
            <a:ext cx="419100" cy="161925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932AFC1-4BD5-4260-978E-56DF47053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968" y="1871408"/>
            <a:ext cx="7735380" cy="36485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08520" y="162033"/>
            <a:ext cx="263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https://myschool.edu.ru/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5213" r="76257" b="90036"/>
          <a:stretch/>
        </p:blipFill>
        <p:spPr>
          <a:xfrm>
            <a:off x="97039" y="-10750"/>
            <a:ext cx="3388622" cy="113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3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2EFB0763-DA42-4A83-837F-022A4FCB7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131" y="204787"/>
            <a:ext cx="11747738" cy="644842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EB0B774-8C9F-41F8-8E49-8F85C6511E58}"/>
              </a:ext>
            </a:extLst>
          </p:cNvPr>
          <p:cNvSpPr/>
          <p:nvPr/>
        </p:nvSpPr>
        <p:spPr>
          <a:xfrm>
            <a:off x="10314258" y="151740"/>
            <a:ext cx="1247775" cy="4595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84DE6582-0EDB-4B9E-8EAE-1BDF3B7EBCBC}"/>
              </a:ext>
            </a:extLst>
          </p:cNvPr>
          <p:cNvSpPr/>
          <p:nvPr/>
        </p:nvSpPr>
        <p:spPr>
          <a:xfrm rot="20271382" flipV="1">
            <a:off x="9928861" y="512974"/>
            <a:ext cx="396086" cy="196573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03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2141</TotalTime>
  <Words>235</Words>
  <Application>Microsoft Office PowerPoint</Application>
  <PresentationFormat>Широкоэкранный</PresentationFormat>
  <Paragraphs>28</Paragraphs>
  <Slides>23</Slides>
  <Notes>0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Times New Roman</vt:lpstr>
      <vt:lpstr>Тема Office</vt:lpstr>
      <vt:lpstr>Муниципальное автономное общеобразовательное учреждение средняя  общеобразовательная школа №54 г.Томска </vt:lpstr>
      <vt:lpstr>Нормативная база</vt:lpstr>
      <vt:lpstr>Цели и задачи ФГИС «Моя школа»</vt:lpstr>
      <vt:lpstr>Презентация PowerPoint</vt:lpstr>
      <vt:lpstr>Презентация PowerPoint</vt:lpstr>
      <vt:lpstr>Презентация PowerPoint</vt:lpstr>
      <vt:lpstr>Основные функции ФГИС «Моя школа»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 ЦОС Моя школа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Кирьянова</dc:creator>
  <cp:lastModifiedBy>Бараболя Светлана Анатольевна</cp:lastModifiedBy>
  <cp:revision>25</cp:revision>
  <dcterms:created xsi:type="dcterms:W3CDTF">2024-04-16T15:53:17Z</dcterms:created>
  <dcterms:modified xsi:type="dcterms:W3CDTF">2024-04-23T09:11:49Z</dcterms:modified>
</cp:coreProperties>
</file>