
<file path=[Content_Types].xml><?xml version="1.0" encoding="utf-8"?>
<Types xmlns="http://schemas.openxmlformats.org/package/2006/content-types">
  <Default Extension="png" ContentType="image/png"/>
  <Default Extension="webm" ContentType="video/webm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7.jpg" ContentType="image/jpeg"/>
  <Override PartName="/ppt/media/image19.jpg" ContentType="image/jpeg"/>
  <Override PartName="/ppt/media/image20.jpg" ContentType="image/jpeg"/>
  <Override PartName="/ppt/media/image21.jpg" ContentType="image/jpeg"/>
  <Override PartName="/ppt/notesSlides/notesSlide1.xml" ContentType="application/vnd.openxmlformats-officedocument.presentationml.notesSlide+xml"/>
  <Override PartName="/ppt/media/image31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7" r:id="rId2"/>
    <p:sldId id="409" r:id="rId3"/>
    <p:sldId id="410" r:id="rId4"/>
    <p:sldId id="411" r:id="rId5"/>
    <p:sldId id="412" r:id="rId6"/>
    <p:sldId id="425" r:id="rId7"/>
    <p:sldId id="414" r:id="rId8"/>
    <p:sldId id="415" r:id="rId9"/>
    <p:sldId id="416" r:id="rId10"/>
    <p:sldId id="417" r:id="rId11"/>
    <p:sldId id="419" r:id="rId12"/>
    <p:sldId id="422" r:id="rId13"/>
    <p:sldId id="423" r:id="rId14"/>
    <p:sldId id="401" r:id="rId15"/>
    <p:sldId id="402" r:id="rId16"/>
    <p:sldId id="403" r:id="rId17"/>
    <p:sldId id="404" r:id="rId18"/>
    <p:sldId id="424" r:id="rId19"/>
    <p:sldId id="426" r:id="rId20"/>
    <p:sldId id="427" r:id="rId21"/>
    <p:sldId id="428" r:id="rId22"/>
    <p:sldId id="435" r:id="rId23"/>
    <p:sldId id="437" r:id="rId24"/>
    <p:sldId id="287" r:id="rId25"/>
    <p:sldId id="288" r:id="rId26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2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45C5F3-7432-4E5E-990A-B3B38166A71B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792FE-E243-4D33-92B5-46DA2CA525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023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5EE99-FA33-4A4B-86D1-72D4CA8B50AD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77C779-5C50-4AAC-9E3E-F8A6F4082B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660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49997-C7A6-4C1A-92D2-2A720985995B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348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2E878-505E-459F-8612-0E31FEC846EF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5E1EB-61FC-40C0-BC2C-E83059CB3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206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2E878-505E-459F-8612-0E31FEC846EF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5E1EB-61FC-40C0-BC2C-E83059CB3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631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2E878-505E-459F-8612-0E31FEC846EF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5E1EB-61FC-40C0-BC2C-E83059CB3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08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2E878-505E-459F-8612-0E31FEC846EF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5E1EB-61FC-40C0-BC2C-E83059CB3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331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2E878-505E-459F-8612-0E31FEC846EF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5E1EB-61FC-40C0-BC2C-E83059CB3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033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2E878-505E-459F-8612-0E31FEC846EF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5E1EB-61FC-40C0-BC2C-E83059CB3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086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2E878-505E-459F-8612-0E31FEC846EF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5E1EB-61FC-40C0-BC2C-E83059CB3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216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2E878-505E-459F-8612-0E31FEC846EF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5E1EB-61FC-40C0-BC2C-E83059CB3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747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2E878-505E-459F-8612-0E31FEC846EF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5E1EB-61FC-40C0-BC2C-E83059CB3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653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2E878-505E-459F-8612-0E31FEC846EF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5E1EB-61FC-40C0-BC2C-E83059CB3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689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2E878-505E-459F-8612-0E31FEC846EF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5E1EB-61FC-40C0-BC2C-E83059CB3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706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chemeClr val="accent1">
                <a:lumMod val="5000"/>
                <a:lumOff val="95000"/>
              </a:schemeClr>
            </a:gs>
            <a:gs pos="48000">
              <a:schemeClr val="accent1">
                <a:lumMod val="45000"/>
                <a:lumOff val="55000"/>
              </a:schemeClr>
            </a:gs>
            <a:gs pos="10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2E878-505E-459F-8612-0E31FEC846EF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5E1EB-61FC-40C0-BC2C-E83059CB3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276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17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slide" Target="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rant.ru/products/ipo/prime/doc/400392193/" TargetMode="External"/><Relationship Id="rId2" Type="http://schemas.openxmlformats.org/officeDocument/2006/relationships/hyperlink" Target="http://www.consultant.ru/document/cons_doc_LAW_140174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ublication.pravo.gov.ru/Document/View/0001202012210122" TargetMode="External"/><Relationship Id="rId5" Type="http://schemas.openxmlformats.org/officeDocument/2006/relationships/hyperlink" Target="http://publication.pravo.gov.ru/Document/View/0001202010060046" TargetMode="External"/><Relationship Id="rId4" Type="http://schemas.openxmlformats.org/officeDocument/2006/relationships/hyperlink" Target="http://publication.pravo.gov.ru/Document/View/0001202008280058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rends.rbc.ru/trends/education/606335659a7947a191c4b092" TargetMode="External"/><Relationship Id="rId2" Type="http://schemas.openxmlformats.org/officeDocument/2006/relationships/hyperlink" Target="https://nsportal.ru/detskiy-sad/raznoe/2020/08/08/roditelskoe-sobranie-uchimsya-effektivno-vzaimodeystvovat-s-detmi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fourok.ru/metodicheskaya-razrabotka-vneklassnogo-meropriyatiya-tajm-menedzhment-ili-kak-vse-uspet-4141296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rmatik.kz/koleso-balansa-dlja-podrostkov-koleso-zhizni-shkolnika/" TargetMode="External"/><Relationship Id="rId2" Type="http://schemas.openxmlformats.org/officeDocument/2006/relationships/hyperlink" Target="https://docviewer.yandex.ru/view/153405429/?page=1&amp;*=tbNMIdXA8LZItwYmH5eAty5giU57InVybCI6InlhLWJyb3dzZXI6Ly80RFQxdVhFUFJySlJYbFVGb2V3cnVPZ29lcS1jRlBqR21OSGVlUTZMaEQ0amxfci1naUlaaVlKTUJYRzFFMXJJYkxqeVFwMW9HdjA5RC1RcnlVLU9fd2NTREdCaGlqVU1zc2JIVXJLSE81MXhzS3NYWUU2Tk5Gdk43cGM5WlVtSFVHNkNpX0RZYnVfcDFDYldGZ1d2bGc9PT9zaWduPWNNU1F1cV9tYXdmeVI0c0lHcTBsM1Q0TnlQX0tlTFhoTDlOQ3BvcERWa1k9IiwidGl0bGUiOiLQotGA0LXQvdC40L3QsyDQpdC%2B0YfRgywg0LzQvtCz0YMsINC90LDQtNC%2BLmRvYyIsIm5vaWZyYW1lIjpmYWxzZSwidWlkIjoiMTUzNDA1NDI5IiwidHMiOjE2MzE1ODAzOTIxNDIsInl1IjoiMTc1MTYxNzczMTU4MjE2MDUwMCJ9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arant.ru/products/ipo/prime/doc/400392193/" TargetMode="External"/><Relationship Id="rId3" Type="http://schemas.openxmlformats.org/officeDocument/2006/relationships/hyperlink" Target="https://www.uchportal.ru/load/90-1-0-39788" TargetMode="External"/><Relationship Id="rId7" Type="http://schemas.openxmlformats.org/officeDocument/2006/relationships/hyperlink" Target="https://cyberleninka.ru/article/n/razrabotka-individualnyh-obrazovatelnyh-programm-starsheklassnikov" TargetMode="External"/><Relationship Id="rId2" Type="http://schemas.openxmlformats.org/officeDocument/2006/relationships/hyperlink" Target="https://&#1091;&#1088;&#1086;&#1082;.&#1088;&#1092;/library/portfolio_moya_lestnitca_k_uspehu_082900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urwiki.admsurgut.ru/wiki/images/f/fb/&#1050;&#1077;&#1081;&#1089;_&#1090;&#1077;&#1093;&#1085;&#1086;&#1083;&#1086;&#1075;&#1080;&#1103;.pdf" TargetMode="External"/><Relationship Id="rId5" Type="http://schemas.openxmlformats.org/officeDocument/2006/relationships/hyperlink" Target="https://multiurok.ru/files/tiekhnologhii-tsieliepolaghaniia.html" TargetMode="External"/><Relationship Id="rId10" Type="http://schemas.openxmlformats.org/officeDocument/2006/relationships/hyperlink" Target="https://soros.kg/srs/wp-content/uploads/2019/08/Individualnyj-uchebnyj-plan.pdf" TargetMode="External"/><Relationship Id="rId4" Type="http://schemas.openxmlformats.org/officeDocument/2006/relationships/hyperlink" Target="https://www.youtube.com/watch?v=A2spUjtJYJ0" TargetMode="External"/><Relationship Id="rId9" Type="http://schemas.openxmlformats.org/officeDocument/2006/relationships/hyperlink" Target="https://fcprc.ru/wp-content/uploads/2019/06/Vilshanskaya-A.D.Sostavlenie-individualnyh-uchebnyh-planov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sun9-60.userapi.com/impg/7JOZlBhSw92HLOTBiUXfberbDW44yEGT-zoLeQ/8ECgR_3QGfA.jpg?size=1600x1101&amp;quality=96&amp;sign=8c1e4f07a31ecbf355837f2a1e0ac02b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" t="662" b="133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6290" y="2058130"/>
            <a:ext cx="49599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«</a:t>
            </a:r>
            <a:r>
              <a:rPr lang="ru-RU" sz="3200" b="1" dirty="0">
                <a:solidFill>
                  <a:srgbClr val="002060"/>
                </a:solidFill>
                <a:ea typeface="Calibri" panose="020F0502020204030204" pitchFamily="34" charset="0"/>
              </a:rPr>
              <a:t>О</a:t>
            </a:r>
            <a:r>
              <a:rPr lang="ru-RU" sz="3200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рганизации </a:t>
            </a:r>
            <a:r>
              <a:rPr lang="ru-RU" sz="3200" b="1" dirty="0">
                <a:solidFill>
                  <a:srgbClr val="002060"/>
                </a:solidFill>
                <a:ea typeface="Calibri" panose="020F0502020204030204" pitchFamily="34" charset="0"/>
              </a:rPr>
              <a:t>образовательной деятельности на основе индивидуальной образовательной траектории»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5724" y="5406076"/>
            <a:ext cx="49393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Баталова Евгения Анатольевна,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директор,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89039545977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97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sz="3600" dirty="0">
                <a:latin typeface="Comic Sans MS" panose="030F0702030302020204" pitchFamily="66" charset="0"/>
              </a:rPr>
              <a:t>Этап 4. Оценка уровня достижения выбранных ориентиров траектории (диагностический компонент)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диагностическое </a:t>
            </a:r>
            <a:r>
              <a:rPr lang="ru-RU" dirty="0"/>
              <a:t>сопровождение процесса </a:t>
            </a:r>
            <a:r>
              <a:rPr lang="ru-RU" dirty="0" smtClean="0"/>
              <a:t>обучения  </a:t>
            </a:r>
            <a:r>
              <a:rPr lang="ru-RU" dirty="0"/>
              <a:t>+ </a:t>
            </a:r>
            <a:r>
              <a:rPr lang="ru-RU" dirty="0" smtClean="0"/>
              <a:t> оценка </a:t>
            </a:r>
            <a:r>
              <a:rPr lang="ru-RU" dirty="0"/>
              <a:t>эффективности выбранной траектории обучения (текущий контроль</a:t>
            </a:r>
            <a:r>
              <a:rPr lang="ru-RU" dirty="0" smtClean="0"/>
              <a:t>) + мотивация</a:t>
            </a:r>
            <a:endParaRPr lang="ru-RU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1" y="3532910"/>
            <a:ext cx="2935778" cy="25021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43548" y="3105835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1438275" algn="l"/>
              </a:tabLst>
            </a:pPr>
            <a:r>
              <a:rPr lang="ru-RU" altLang="ru-RU" sz="28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Этап 5. Уточнение запроса на содержание деятельности, вид деятельности (коррекционный)</a:t>
            </a:r>
            <a:endParaRPr lang="ru-RU" altLang="ru-RU" sz="2800" dirty="0"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48051" y="4582759"/>
            <a:ext cx="7581207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438275" algn="l"/>
              </a:tabLst>
            </a:pPr>
            <a:r>
              <a:rPr lang="ru-RU" sz="2800" dirty="0"/>
              <a:t>Подтверждение/изменение выбранной стратегии достижения </a:t>
            </a:r>
            <a:r>
              <a:rPr lang="ru-RU" sz="2800" dirty="0" smtClean="0"/>
              <a:t>цели + работа </a:t>
            </a:r>
            <a:r>
              <a:rPr lang="ru-RU" sz="2800" dirty="0"/>
              <a:t>с информацией</a:t>
            </a:r>
            <a:endParaRPr lang="ru-RU" sz="2800" dirty="0">
              <a:latin typeface="PT Astra Serif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852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32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Этап 6. Изменение проекта ИОТ (технологический компонент)</a:t>
            </a:r>
            <a:r>
              <a:rPr lang="ru-RU" altLang="ru-RU" sz="3200" dirty="0">
                <a:latin typeface="Comic Sans MS" panose="030F0702030302020204" pitchFamily="66" charset="0"/>
              </a:rPr>
              <a:t/>
            </a:r>
            <a:br>
              <a:rPr lang="ru-RU" altLang="ru-RU" sz="3200" dirty="0">
                <a:latin typeface="Comic Sans MS" panose="030F0702030302020204" pitchFamily="66" charset="0"/>
              </a:rPr>
            </a:br>
            <a:endParaRPr lang="ru-RU" sz="3200" dirty="0"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29047" y="1472355"/>
            <a:ext cx="8914764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438275" algn="l"/>
              </a:tabLst>
            </a:pPr>
            <a:r>
              <a:rPr lang="ru-RU" sz="2800" dirty="0"/>
              <a:t>Изменение проекта ИОТ (технологический компонент)</a:t>
            </a:r>
            <a:endParaRPr lang="ru-RU" sz="2800" dirty="0">
              <a:latin typeface="PT Astra Serif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838200" y="1942007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ru-RU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dirty="0" smtClean="0">
                <a:latin typeface="Comic Sans MS" panose="030F0702030302020204" pitchFamily="66" charset="0"/>
              </a:rPr>
              <a:t>Этап </a:t>
            </a:r>
            <a:r>
              <a:rPr lang="ru-RU" dirty="0">
                <a:latin typeface="Comic Sans MS" panose="030F0702030302020204" pitchFamily="66" charset="0"/>
              </a:rPr>
              <a:t>7. Оценка эффективности технологии ИОТ (итоговый результат</a:t>
            </a:r>
            <a:r>
              <a:rPr lang="ru-RU" dirty="0" smtClean="0">
                <a:latin typeface="Comic Sans MS" panose="030F0702030302020204" pitchFamily="66" charset="0"/>
              </a:rPr>
              <a:t>)</a:t>
            </a:r>
          </a:p>
          <a:p>
            <a:pPr marL="0" indent="0">
              <a:buNone/>
            </a:pPr>
            <a:endParaRPr lang="ru-RU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dirty="0" smtClean="0"/>
              <a:t>	Выбор </a:t>
            </a:r>
            <a:r>
              <a:rPr lang="ru-RU" dirty="0"/>
              <a:t>технологии </a:t>
            </a:r>
            <a:r>
              <a:rPr lang="ru-RU" dirty="0" smtClean="0"/>
              <a:t>обучения + управленческие решения + мотивация </a:t>
            </a:r>
            <a:r>
              <a:rPr lang="ru-RU" dirty="0"/>
              <a:t>педагогов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5136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 образовательная программа</a:t>
            </a:r>
            <a:r>
              <a:rPr lang="ru-RU" sz="6600" dirty="0"/>
              <a:t/>
            </a:r>
            <a:br>
              <a:rPr lang="ru-RU" sz="6600" dirty="0"/>
            </a:b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879E1F-0300-EAD6-C47E-BE4D29DE1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66963"/>
            <a:ext cx="164782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576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73" t="23748" r="3184" b="7273"/>
          <a:stretch/>
        </p:blipFill>
        <p:spPr>
          <a:xfrm>
            <a:off x="108064" y="199505"/>
            <a:ext cx="12152371" cy="657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93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ABBE99-0512-8459-A97B-767BF46D3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64437" cy="13168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DBABDF-48BB-6824-E8D9-015B926F93C1}"/>
              </a:ext>
            </a:extLst>
          </p:cNvPr>
          <p:cNvSpPr txBox="1"/>
          <p:nvPr/>
        </p:nvSpPr>
        <p:spPr>
          <a:xfrm>
            <a:off x="1228738" y="1720408"/>
            <a:ext cx="973452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</a:t>
            </a:r>
          </a:p>
          <a:p>
            <a:pPr algn="ctr"/>
            <a:r>
              <a:rPr lang="ru-R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ИНДИВИДУАЛЬНОГО </a:t>
            </a:r>
          </a:p>
          <a:p>
            <a:pPr algn="ctr"/>
            <a:r>
              <a:rPr lang="ru-R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879E1F-0300-EAD6-C47E-BE4D29DE11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" y="3213463"/>
            <a:ext cx="164782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81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8F79DB82-FE6C-4623-152D-73042D9D8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18" y="190680"/>
            <a:ext cx="5199931" cy="66673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91ED95-674E-275D-0141-1FE52D96B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352" y="38159"/>
            <a:ext cx="4962288" cy="681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9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8">
            <a:extLst>
              <a:ext uri="{FF2B5EF4-FFF2-40B4-BE49-F238E27FC236}">
                <a16:creationId xmlns:a16="http://schemas.microsoft.com/office/drawing/2014/main" id="{29EEC146-7E92-1D17-B8F8-F9F9D9401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1" y="324794"/>
            <a:ext cx="5002161" cy="647482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107C8B-D52C-4582-6F14-0A2E8F97E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462" y="93448"/>
            <a:ext cx="4749149" cy="67061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C5BBA8-656B-596B-F98B-3069727272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254" y="3248297"/>
            <a:ext cx="164782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6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D66A6AAF-E17C-289B-DD53-B5E06B329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54" y="337248"/>
            <a:ext cx="4512825" cy="65207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0FF518-DF8E-8AAF-211B-FB962BA72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701" y="614239"/>
            <a:ext cx="4886241" cy="526811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33035E7-77F4-C9BC-91D1-C624284B7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427" y="3248296"/>
            <a:ext cx="160972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8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798" t="17458" r="3721" b="10521"/>
          <a:stretch/>
        </p:blipFill>
        <p:spPr>
          <a:xfrm>
            <a:off x="66502" y="123738"/>
            <a:ext cx="12088478" cy="666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43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7" y="535454"/>
            <a:ext cx="10515600" cy="1325563"/>
          </a:xfrm>
        </p:spPr>
        <p:txBody>
          <a:bodyPr/>
          <a:lstStyle/>
          <a:p>
            <a:r>
              <a:rPr lang="ru-RU" b="1" dirty="0">
                <a:latin typeface="Montserrat" panose="00000500000000000000" pitchFamily="2" charset="-52"/>
              </a:rPr>
              <a:t>Картирование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8" y="2141537"/>
            <a:ext cx="10515599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Montserrat" panose="00000500000000000000" pitchFamily="2" charset="-52"/>
              </a:rPr>
              <a:t>— это метод графического отображения образовательной деятельности, в том числе элементов индивидуальной образовательной программы, пространства самоопределения и целей, образовательных ресурсов и субъектов образовательной среды.</a:t>
            </a:r>
          </a:p>
          <a:p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2F9E51A-60D5-4CB0-BFA2-2EA4EE6CC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5953"/>
            <a:ext cx="12192000" cy="24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2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48010"/>
            <a:ext cx="10515600" cy="1325563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600" dirty="0">
                <a:latin typeface="Comic Sans MS" panose="030F0702030302020204" pitchFamily="66" charset="0"/>
              </a:rPr>
              <a:t>Внедрение в общеобразовательной организации модели индивидуализации образовательной деятельности на основе технологии ИОТ позволяет:</a:t>
            </a:r>
            <a:br>
              <a:rPr lang="ru-RU" sz="3600" dirty="0">
                <a:latin typeface="Comic Sans MS" panose="030F0702030302020204" pitchFamily="66" charset="0"/>
              </a:rPr>
            </a:br>
            <a:endParaRPr lang="ru-RU" sz="3600" dirty="0"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166448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RU" dirty="0" smtClean="0">
                <a:solidFill>
                  <a:srgbClr val="0070C0"/>
                </a:solidFill>
              </a:rPr>
              <a:t>повысить</a:t>
            </a:r>
            <a:r>
              <a:rPr lang="ru-RU" dirty="0" smtClean="0"/>
              <a:t> </a:t>
            </a:r>
            <a:r>
              <a:rPr lang="ru-RU" dirty="0"/>
              <a:t>уровень </a:t>
            </a:r>
            <a:r>
              <a:rPr lang="ru-RU" dirty="0" err="1"/>
              <a:t>сформированности</a:t>
            </a:r>
            <a:r>
              <a:rPr lang="ru-RU" dirty="0"/>
              <a:t> </a:t>
            </a:r>
            <a:r>
              <a:rPr lang="ru-RU" dirty="0">
                <a:solidFill>
                  <a:srgbClr val="0070C0"/>
                </a:solidFill>
              </a:rPr>
              <a:t>ценностных и жизненных позиций и ориентиров</a:t>
            </a:r>
            <a:r>
              <a:rPr lang="ru-RU" dirty="0"/>
              <a:t>;</a:t>
            </a:r>
          </a:p>
          <a:p>
            <a:pPr lvl="0"/>
            <a:r>
              <a:rPr lang="ru-RU" dirty="0">
                <a:solidFill>
                  <a:srgbClr val="0070C0"/>
                </a:solidFill>
              </a:rPr>
              <a:t>организовать</a:t>
            </a:r>
            <a:r>
              <a:rPr lang="ru-RU" dirty="0"/>
              <a:t> процесс </a:t>
            </a:r>
            <a:r>
              <a:rPr lang="ru-RU" dirty="0">
                <a:solidFill>
                  <a:srgbClr val="0070C0"/>
                </a:solidFill>
              </a:rPr>
              <a:t>самореализации </a:t>
            </a:r>
            <a:r>
              <a:rPr lang="ru-RU" dirty="0"/>
              <a:t>обучающихся при освоении основной образовательной программы, начиная с любого уровня общего образования;</a:t>
            </a:r>
          </a:p>
          <a:p>
            <a:pPr lvl="0"/>
            <a:r>
              <a:rPr lang="ru-RU" dirty="0">
                <a:solidFill>
                  <a:srgbClr val="0070C0"/>
                </a:solidFill>
              </a:rPr>
              <a:t>выстроить </a:t>
            </a:r>
            <a:r>
              <a:rPr lang="ru-RU" dirty="0"/>
              <a:t>процесс </a:t>
            </a:r>
            <a:r>
              <a:rPr lang="ru-RU" dirty="0">
                <a:solidFill>
                  <a:srgbClr val="0070C0"/>
                </a:solidFill>
              </a:rPr>
              <a:t>непрерывного образо</a:t>
            </a:r>
            <a:r>
              <a:rPr lang="ru-RU" dirty="0"/>
              <a:t>вания с каждым обучающимся или с отдельной категорией обучающихся в соответствии с их особыми образовательными потребностями и индивидуальными возможностями (например, обучающиеся с высоким уровнем мотивации; обучающиеся с ОВЗ и дети-инвалиды); </a:t>
            </a:r>
          </a:p>
          <a:p>
            <a:pPr lvl="0"/>
            <a:r>
              <a:rPr lang="ru-RU" dirty="0">
                <a:solidFill>
                  <a:srgbClr val="0070C0"/>
                </a:solidFill>
              </a:rPr>
              <a:t>повысить мотивацию </a:t>
            </a:r>
            <a:r>
              <a:rPr lang="ru-RU" dirty="0"/>
              <a:t>обучающихся с низким уровнем социальной адаптации или ценностной дезориентацией, приводящей как к </a:t>
            </a:r>
            <a:r>
              <a:rPr lang="ru-RU" dirty="0" err="1"/>
              <a:t>девиантному</a:t>
            </a:r>
            <a:r>
              <a:rPr lang="ru-RU" dirty="0"/>
              <a:t> поведению.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8875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543" y="9648"/>
            <a:ext cx="9684913" cy="6848352"/>
          </a:xfrm>
        </p:spPr>
      </p:pic>
    </p:spTree>
    <p:extLst>
      <p:ext uri="{BB962C8B-B14F-4D97-AF65-F5344CB8AC3E}">
        <p14:creationId xmlns:p14="http://schemas.microsoft.com/office/powerpoint/2010/main" val="111836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7755"/>
            <a:ext cx="10515600" cy="1325563"/>
          </a:xfrm>
        </p:spPr>
        <p:txBody>
          <a:bodyPr/>
          <a:lstStyle/>
          <a:p>
            <a:r>
              <a:rPr lang="ru-RU" b="1" dirty="0">
                <a:latin typeface="Montserrat" panose="00000500000000000000" pitchFamily="2" charset="-52"/>
              </a:rPr>
              <a:t>Этапы работы с картой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7138" y="1418828"/>
            <a:ext cx="10515600" cy="435133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6000" dirty="0" smtClean="0">
                <a:latin typeface="Montserrat" panose="00000500000000000000" pitchFamily="2" charset="-52"/>
              </a:rPr>
              <a:t>Фиксация</a:t>
            </a:r>
            <a:endParaRPr lang="ru-RU" sz="6000" dirty="0">
              <a:latin typeface="Montserrat" panose="00000500000000000000" pitchFamily="2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AD50CE7-4540-4AA0-A28C-20C524FB2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52" y="1341197"/>
            <a:ext cx="974268" cy="96885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6E89AB6-0EE3-4EE3-B9B4-A721B6DA9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70" y="3163657"/>
            <a:ext cx="974268" cy="96885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B531AF9-8A10-4923-9C92-B1A12F085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70" y="5039833"/>
            <a:ext cx="974268" cy="968855"/>
          </a:xfrm>
          <a:prstGeom prst="rect">
            <a:avLst/>
          </a:prstGeom>
        </p:spPr>
      </p:pic>
      <p:sp>
        <p:nvSpPr>
          <p:cNvPr id="16" name="Объект 2">
            <a:extLst>
              <a:ext uri="{FF2B5EF4-FFF2-40B4-BE49-F238E27FC236}">
                <a16:creationId xmlns:a16="http://schemas.microsoft.com/office/drawing/2014/main" id="{C80B7D63-C3AE-4F52-8CAC-DA4E9830B57F}"/>
              </a:ext>
            </a:extLst>
          </p:cNvPr>
          <p:cNvSpPr txBox="1">
            <a:spLocks/>
          </p:cNvSpPr>
          <p:nvPr/>
        </p:nvSpPr>
        <p:spPr>
          <a:xfrm>
            <a:off x="1571253" y="322988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ru-RU" sz="6000" dirty="0" smtClean="0">
                <a:latin typeface="Montserrat" panose="00000500000000000000" pitchFamily="2" charset="-52"/>
              </a:rPr>
              <a:t>Поддержка</a:t>
            </a:r>
            <a:endParaRPr lang="ru-RU" sz="6000" dirty="0">
              <a:latin typeface="Montserrat" panose="00000500000000000000" pitchFamily="2" charset="-52"/>
            </a:endParaRP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916F8A7D-E6D8-4250-A545-EC5442E9B5D6}"/>
              </a:ext>
            </a:extLst>
          </p:cNvPr>
          <p:cNvSpPr txBox="1">
            <a:spLocks/>
          </p:cNvSpPr>
          <p:nvPr/>
        </p:nvSpPr>
        <p:spPr>
          <a:xfrm>
            <a:off x="1491987" y="521993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ru-RU" sz="6000" dirty="0" smtClean="0">
                <a:latin typeface="Montserrat" panose="00000500000000000000" pitchFamily="2" charset="-52"/>
              </a:rPr>
              <a:t>Развитие</a:t>
            </a:r>
            <a:endParaRPr lang="ru-RU" sz="6000" dirty="0">
              <a:latin typeface="Montserrat" panose="00000500000000000000" pitchFamily="2" charset="-52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2BEB395-1E5C-4696-8815-7DF9E37F1C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5953"/>
            <a:ext cx="12192000" cy="24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4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565477"/>
          </a:xfrm>
        </p:spPr>
      </p:pic>
    </p:spTree>
    <p:extLst>
      <p:ext uri="{BB962C8B-B14F-4D97-AF65-F5344CB8AC3E}">
        <p14:creationId xmlns:p14="http://schemas.microsoft.com/office/powerpoint/2010/main" val="318633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76105" y="2788017"/>
            <a:ext cx="7260595" cy="3544134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93785" y="1232618"/>
            <a:ext cx="2375108" cy="6654931"/>
          </a:xfrm>
        </p:spPr>
      </p:pic>
      <p:sp>
        <p:nvSpPr>
          <p:cNvPr id="13" name="Стрелка вправо 12">
            <a:hlinkClick r:id="rId4" action="ppaction://hlinksldjump"/>
          </p:cNvPr>
          <p:cNvSpPr/>
          <p:nvPr/>
        </p:nvSpPr>
        <p:spPr>
          <a:xfrm>
            <a:off x="9552384" y="6309320"/>
            <a:ext cx="936104" cy="54868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83463" y="-1264715"/>
            <a:ext cx="2341458" cy="51964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99589" y="-1402668"/>
            <a:ext cx="2346270" cy="54771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2379348-BEE8-4110-B363-D063F1269A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5953"/>
            <a:ext cx="12192000" cy="24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5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731" y="5186098"/>
            <a:ext cx="2164724" cy="14432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201" y="1895603"/>
            <a:ext cx="1782690" cy="12172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5" t="7897" r="8524"/>
          <a:stretch/>
        </p:blipFill>
        <p:spPr>
          <a:xfrm>
            <a:off x="250198" y="215957"/>
            <a:ext cx="4022544" cy="31280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8" y="3763580"/>
            <a:ext cx="4267556" cy="284503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602088" y="2413338"/>
            <a:ext cx="625433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Clr>
                <a:schemeClr val="dk1"/>
              </a:buClr>
              <a:buSzPts val="1100"/>
            </a:pPr>
            <a:r>
              <a:rPr lang="ru-RU" sz="2800" dirty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Ребенок должен чувствовать себя </a:t>
            </a:r>
            <a:r>
              <a:rPr lang="ru-RU" sz="2800" b="1" dirty="0">
                <a:solidFill>
                  <a:srgbClr val="C00000"/>
                </a:solidFill>
                <a:latin typeface="Comic Sans MS" panose="030F0702030302020204" pitchFamily="66" charset="0"/>
                <a:ea typeface="Segoe UI Black" panose="020B0A02040204020203" pitchFamily="34" charset="0"/>
                <a:cs typeface="Segoe UI Light" panose="020B0502040204020203" pitchFamily="34" charset="0"/>
              </a:rPr>
              <a:t>инициатором</a:t>
            </a:r>
            <a:r>
              <a:rPr lang="ru-RU" sz="2800" dirty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собственного действия</a:t>
            </a:r>
          </a:p>
          <a:p>
            <a:pPr marL="380990" indent="-380990">
              <a:buClr>
                <a:schemeClr val="dk1"/>
              </a:buClr>
              <a:buSzPts val="1100"/>
            </a:pPr>
            <a:r>
              <a:rPr lang="ru-RU" sz="2800" dirty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Должен чувствовать себя </a:t>
            </a:r>
            <a:r>
              <a:rPr lang="ru-RU" sz="2800" b="1" dirty="0">
                <a:solidFill>
                  <a:srgbClr val="C00000"/>
                </a:solidFill>
                <a:latin typeface="Comic Sans MS" panose="030F0702030302020204" pitchFamily="66" charset="0"/>
                <a:ea typeface="Segoe UI Black" panose="020B0A02040204020203" pitchFamily="34" charset="0"/>
                <a:cs typeface="Segoe UI Light" panose="020B0502040204020203" pitchFamily="34" charset="0"/>
              </a:rPr>
              <a:t>компетентным</a:t>
            </a:r>
            <a:r>
              <a:rPr lang="ru-RU" sz="2800" dirty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(речь об обратной связи и понимании того, что он что-то может)</a:t>
            </a:r>
          </a:p>
          <a:p>
            <a:pPr marL="380990" indent="-380990">
              <a:buClr>
                <a:schemeClr val="dk1"/>
              </a:buClr>
              <a:buSzPts val="1100"/>
            </a:pPr>
            <a:r>
              <a:rPr lang="ru-RU" sz="2800" dirty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Должен уметь налаживать </a:t>
            </a:r>
            <a:r>
              <a:rPr lang="ru-RU" sz="2800" b="1" dirty="0">
                <a:solidFill>
                  <a:srgbClr val="C00000"/>
                </a:solidFill>
                <a:latin typeface="Comic Sans MS" panose="030F0702030302020204" pitchFamily="66" charset="0"/>
                <a:ea typeface="Segoe UI Black" panose="020B0A02040204020203" pitchFamily="34" charset="0"/>
                <a:cs typeface="Segoe UI Light" panose="020B0502040204020203" pitchFamily="34" charset="0"/>
              </a:rPr>
              <a:t>межличностные связи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152809" y="778308"/>
            <a:ext cx="63193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  <a:ea typeface="Segoe UI Black" panose="020B0A02040204020203" pitchFamily="34" charset="0"/>
                <a:cs typeface="Segoe UI Black" panose="020B0A02040204020203" pitchFamily="34" charset="0"/>
              </a:rPr>
              <a:t>МАКСИМАЛЬНЫЙ ЭФФЕКТ ДАЕТ СОЧЕТАНИЕ ТРЕХ УСЛОВИЙ</a:t>
            </a:r>
          </a:p>
        </p:txBody>
      </p:sp>
    </p:spTree>
    <p:extLst>
      <p:ext uri="{BB962C8B-B14F-4D97-AF65-F5344CB8AC3E}">
        <p14:creationId xmlns:p14="http://schemas.microsoft.com/office/powerpoint/2010/main" val="94833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5" y="44624"/>
            <a:ext cx="12045141" cy="6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7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«Индивидуальная </a:t>
            </a:r>
            <a:r>
              <a:rPr lang="ru-RU" dirty="0"/>
              <a:t>образовательная траектория  – это последовательность элементов учебной деятельности каждого обучающегося по реализации собственных образовательных целей, соответствующих его способностям, возможностям, мотивации, интересам, осуществляемая при координирующей, организующей, консультирующей деятельности педагога во взаимодействии с родителями».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701" y="5168644"/>
            <a:ext cx="5926836" cy="54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70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Индивидуальная образовательная траектория включает </a:t>
            </a:r>
            <a:r>
              <a:rPr lang="ru-RU" dirty="0">
                <a:latin typeface="Comic Sans MS" panose="030F0702030302020204" pitchFamily="66" charset="0"/>
              </a:rPr>
              <a:t>в себя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разработку </a:t>
            </a:r>
            <a:r>
              <a:rPr lang="ru-RU" sz="4000" dirty="0"/>
              <a:t>индивидуального образовательного </a:t>
            </a:r>
            <a:r>
              <a:rPr lang="ru-RU" sz="4000" dirty="0" smtClean="0"/>
              <a:t>маршрута</a:t>
            </a:r>
          </a:p>
          <a:p>
            <a:r>
              <a:rPr lang="ru-RU" sz="4000" dirty="0" smtClean="0"/>
              <a:t>индивидуальная образовательная программа</a:t>
            </a:r>
          </a:p>
          <a:p>
            <a:r>
              <a:rPr lang="ru-RU" sz="4000" dirty="0" smtClean="0"/>
              <a:t>индивидуального </a:t>
            </a:r>
            <a:r>
              <a:rPr lang="ru-RU" sz="4000" dirty="0"/>
              <a:t>учебного плана.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821" y="4106488"/>
            <a:ext cx="3142211" cy="2356658"/>
          </a:xfrm>
          <a:prstGeom prst="rect">
            <a:avLst/>
          </a:prstGeom>
        </p:spPr>
      </p:pic>
      <p:pic>
        <p:nvPicPr>
          <p:cNvPr id="6146" name="Picture 2" descr="https://pdnr.ru/studopediaru/baza27/4255677811934.files/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971" y="4550121"/>
            <a:ext cx="3749790" cy="185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39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2613"/>
            <a:ext cx="10515600" cy="1325563"/>
          </a:xfrm>
        </p:spPr>
        <p:txBody>
          <a:bodyPr/>
          <a:lstStyle/>
          <a:p>
            <a:r>
              <a:rPr lang="ru-RU" dirty="0" smtClean="0">
                <a:latin typeface="Comic Sans MS" panose="030F0702030302020204" pitchFamily="66" charset="0"/>
              </a:rPr>
              <a:t>Нормативные документы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4567" y="977726"/>
            <a:ext cx="11928764" cy="4351338"/>
          </a:xfrm>
        </p:spPr>
        <p:txBody>
          <a:bodyPr>
            <a:normAutofit fontScale="25000" lnSpcReduction="20000"/>
          </a:bodyPr>
          <a:lstStyle/>
          <a:p>
            <a:pPr lvl="0"/>
            <a:r>
              <a:rPr lang="ru-RU" sz="7200" dirty="0" smtClean="0"/>
              <a:t>п.23</a:t>
            </a:r>
            <a:r>
              <a:rPr lang="ru-RU" sz="7200" dirty="0"/>
              <a:t>, ст. 2 «Основные понятия, используемые в настоящем Федеральном законе»;</a:t>
            </a:r>
          </a:p>
          <a:p>
            <a:pPr lvl="0"/>
            <a:r>
              <a:rPr lang="ru-RU" sz="7200" dirty="0"/>
              <a:t>п. 3, п.п.10, 11, 13, ст. 28 «Компетенция, права, обязанности и ответственность образовательной организации»;</a:t>
            </a:r>
          </a:p>
          <a:p>
            <a:pPr lvl="0"/>
            <a:r>
              <a:rPr lang="ru-RU" sz="7200" dirty="0"/>
              <a:t>п.1, </a:t>
            </a:r>
            <a:r>
              <a:rPr lang="ru-RU" sz="7200" dirty="0" err="1"/>
              <a:t>п.п</a:t>
            </a:r>
            <a:r>
              <a:rPr lang="ru-RU" sz="7200" dirty="0"/>
              <a:t>. 3, ст. 34 «Основные права обучающихся и меры их социальной поддержки и стимулирования».</a:t>
            </a:r>
          </a:p>
          <a:p>
            <a:pPr lvl="0"/>
            <a:r>
              <a:rPr lang="ru-RU" sz="7200" dirty="0" smtClean="0"/>
              <a:t>п.8</a:t>
            </a:r>
            <a:r>
              <a:rPr lang="ru-RU" sz="7200" dirty="0"/>
              <a:t>: Стандарт устанавливает требования к результатам освоения обучающимися основной образовательной программы основного общего образования: </a:t>
            </a:r>
            <a:r>
              <a:rPr lang="ru-RU" sz="7200" dirty="0" err="1"/>
              <a:t>метапредметным</a:t>
            </a:r>
            <a:r>
              <a:rPr lang="ru-RU" sz="7200" dirty="0"/>
              <a:t>, включающим освоенные обучающимися </a:t>
            </a:r>
            <a:r>
              <a:rPr lang="ru-RU" sz="7200" dirty="0" err="1"/>
              <a:t>межпредметные</a:t>
            </a:r>
            <a:r>
              <a:rPr lang="ru-RU" sz="7200" dirty="0"/>
              <a:t> понятия и универсальные учебные действия (регулятивные, познавательные, коммуникативные), способность их использования в учебной, познавательной и социальной практике, самостоятельность планирования и осуществления учебной деятельности и организации учебного сотрудничества с педагогами и сверстниками, построение индивидуальной образовательной траектории;</a:t>
            </a:r>
          </a:p>
          <a:p>
            <a:pPr lvl="0"/>
            <a:r>
              <a:rPr lang="ru-RU" sz="7200" dirty="0"/>
              <a:t>п.9: личностные результаты освоения основной образовательной программы основного общего образования должны отражать: 2) формирование ответственного отношения к учению, готовности и способности обучающихся к саморазвитию и самообразованию на основе мотивации к обучению и познанию, осознанному выбору и построению дальнейшей индивидуальной траектории образования на базе ориентировки в мире профессий и профессиональных предпочтений, с учётом устойчивых познавательных интересов.</a:t>
            </a:r>
          </a:p>
          <a:p>
            <a:pPr lvl="0"/>
            <a:r>
              <a:rPr lang="ru-RU" sz="7200" dirty="0" smtClean="0"/>
              <a:t>ФЗ-273 </a:t>
            </a:r>
            <a:r>
              <a:rPr lang="ru-RU" sz="7200" u="sng" dirty="0">
                <a:hlinkClick r:id="rId2"/>
              </a:rPr>
              <a:t>http://www.consultant.ru/document/cons_doc_LAW_140174/</a:t>
            </a:r>
            <a:r>
              <a:rPr lang="ru-RU" sz="7200" dirty="0"/>
              <a:t> </a:t>
            </a:r>
          </a:p>
          <a:p>
            <a:pPr lvl="0"/>
            <a:r>
              <a:rPr lang="ru-RU" sz="7200" dirty="0"/>
              <a:t>письмо Министерства просвещения РФ от 26 февраля 2021 г. №03-205 «О методических рекомендациях» </a:t>
            </a:r>
            <a:r>
              <a:rPr lang="ru-RU" sz="7200" u="sng" dirty="0">
                <a:hlinkClick r:id="rId3"/>
              </a:rPr>
              <a:t>https://www.garant.ru/products/ipo/prime/doc/400392193/</a:t>
            </a:r>
            <a:r>
              <a:rPr lang="ru-RU" sz="7200" dirty="0"/>
              <a:t> </a:t>
            </a:r>
          </a:p>
          <a:p>
            <a:pPr lvl="0"/>
            <a:r>
              <a:rPr lang="ru-RU" sz="7200" dirty="0"/>
              <a:t>приказ </a:t>
            </a:r>
            <a:r>
              <a:rPr lang="ru-RU" sz="7200" dirty="0" err="1"/>
              <a:t>Минобрнауки</a:t>
            </a:r>
            <a:r>
              <a:rPr lang="ru-RU" sz="7200" dirty="0"/>
              <a:t> и </a:t>
            </a:r>
            <a:r>
              <a:rPr lang="ru-RU" sz="7200" dirty="0" err="1"/>
              <a:t>Минпросвещения</a:t>
            </a:r>
            <a:r>
              <a:rPr lang="ru-RU" sz="7200" dirty="0"/>
              <a:t> России от 30 июля 2020 года №845/369 </a:t>
            </a:r>
            <a:r>
              <a:rPr lang="ru-RU" sz="7200" u="sng" dirty="0">
                <a:hlinkClick r:id="rId4"/>
              </a:rPr>
              <a:t>http://publication.pravo.gov.ru/Document/View/0001202008280058</a:t>
            </a:r>
            <a:r>
              <a:rPr lang="ru-RU" sz="7200" dirty="0"/>
              <a:t> </a:t>
            </a:r>
          </a:p>
          <a:p>
            <a:pPr lvl="0"/>
            <a:r>
              <a:rPr lang="ru-RU" sz="7200" dirty="0"/>
              <a:t>Порядок организации и осуществления образовательной деятельности по основным общеобразовательным программам - образовательным программам начального общего, основного общего и среднего общего образования </a:t>
            </a:r>
            <a:r>
              <a:rPr lang="ru-RU" sz="7200" u="sng" dirty="0">
                <a:hlinkClick r:id="rId5"/>
              </a:rPr>
              <a:t>http://publication.pravo.gov.ru/Document/View/0001202010060046</a:t>
            </a:r>
            <a:r>
              <a:rPr lang="ru-RU" sz="7200" dirty="0"/>
              <a:t> </a:t>
            </a:r>
          </a:p>
          <a:p>
            <a:pPr lvl="0"/>
            <a:r>
              <a:rPr lang="ru-RU" sz="7200" dirty="0"/>
              <a:t>СП 2.4.3648-20 «Санитарно-эпидемиологические требования к организациям воспитания и обучения, отдыха и оздоровления детей» </a:t>
            </a:r>
            <a:r>
              <a:rPr lang="ru-RU" sz="7200" u="sng" dirty="0">
                <a:hlinkClick r:id="rId6"/>
              </a:rPr>
              <a:t>http://publication.pravo.gov.ru/Document/View/0001202012210122</a:t>
            </a:r>
            <a:r>
              <a:rPr lang="ru-RU" sz="7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2155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sz="2800" dirty="0">
                <a:latin typeface="Comic Sans MS" panose="030F0702030302020204" pitchFamily="66" charset="0"/>
              </a:rPr>
              <a:t>Процесс реализации модели ИОТ в образовательной организации, в соответствии со ст. 28 ФЗ-273 оформляется локальными нормативными актами общеобразовательной организации (далее – ЛНА). </a:t>
            </a:r>
            <a:br>
              <a:rPr lang="ru-RU" sz="2800" dirty="0">
                <a:latin typeface="Comic Sans MS" panose="030F0702030302020204" pitchFamily="66" charset="0"/>
              </a:rPr>
            </a:br>
            <a:endParaRPr lang="ru-RU" sz="2800" dirty="0"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Обязательным </a:t>
            </a:r>
            <a:r>
              <a:rPr lang="ru-RU" dirty="0"/>
              <a:t>правовым условием является наличие порядка/положения об организации обучения по ИУП. </a:t>
            </a:r>
          </a:p>
          <a:p>
            <a:r>
              <a:rPr lang="ru-RU" dirty="0"/>
              <a:t>Комплект документов ЛНА также может также включать:</a:t>
            </a:r>
          </a:p>
          <a:p>
            <a:pPr lvl="0"/>
            <a:r>
              <a:rPr lang="ru-RU" dirty="0"/>
              <a:t>приказ о создании проектного офиса (проблемно–творческой группы) по сопровождению ИОТ;</a:t>
            </a:r>
          </a:p>
          <a:p>
            <a:pPr lvl="0"/>
            <a:r>
              <a:rPr lang="ru-RU" dirty="0"/>
              <a:t>положение о реализации ИОТ в образовательной организации;</a:t>
            </a:r>
          </a:p>
          <a:p>
            <a:pPr lvl="0"/>
            <a:r>
              <a:rPr lang="ru-RU" dirty="0"/>
              <a:t>должностные инструкции классного руководителя и </a:t>
            </a:r>
            <a:r>
              <a:rPr lang="ru-RU" dirty="0" err="1"/>
              <a:t>тьютора</a:t>
            </a:r>
            <a:r>
              <a:rPr lang="ru-RU" dirty="0"/>
              <a:t>;</a:t>
            </a:r>
          </a:p>
          <a:p>
            <a:pPr lvl="0"/>
            <a:r>
              <a:rPr lang="ru-RU" dirty="0"/>
              <a:t>приказ о проведении диагностики уровня развития и степени выраженности личных качеств обучающихся;</a:t>
            </a:r>
          </a:p>
          <a:p>
            <a:pPr lvl="0"/>
            <a:r>
              <a:rPr lang="ru-RU" dirty="0"/>
              <a:t>приказы о реализации ИОТ и утверждении ИУП и назначении координаторов ИОТ и ИУП;</a:t>
            </a:r>
          </a:p>
          <a:p>
            <a:pPr lvl="0"/>
            <a:r>
              <a:rPr lang="ru-RU" dirty="0"/>
              <a:t>приказ о проверке реализации ИОТ и ИУП (1 раз в полугодие);</a:t>
            </a:r>
          </a:p>
          <a:p>
            <a:pPr lvl="0"/>
            <a:r>
              <a:rPr lang="ru-RU" dirty="0"/>
              <a:t>приказ об итогах реализации ИУП и ИОТ.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6378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Алгоритм </a:t>
            </a:r>
            <a:r>
              <a:rPr lang="ru-RU" dirty="0"/>
              <a:t>проектирования индивидуальной образовательной траектории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5444" y="1784062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Comic Sans MS" panose="030F0702030302020204" pitchFamily="66" charset="0"/>
              </a:rPr>
              <a:t>Этап </a:t>
            </a:r>
            <a:r>
              <a:rPr lang="ru-RU" dirty="0">
                <a:latin typeface="Comic Sans MS" panose="030F0702030302020204" pitchFamily="66" charset="0"/>
              </a:rPr>
              <a:t>1. Формирование запроса на определённый вид деятельности (целевой компонент</a:t>
            </a:r>
            <a:r>
              <a:rPr lang="ru-RU" dirty="0" smtClean="0">
                <a:latin typeface="Comic Sans MS" panose="030F0702030302020204" pitchFamily="66" charset="0"/>
              </a:rPr>
              <a:t>)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			Запрос + мотивация + условия </a:t>
            </a:r>
            <a:r>
              <a:rPr lang="ru-RU" dirty="0"/>
              <a:t>обучения</a:t>
            </a:r>
          </a:p>
          <a:p>
            <a:pPr marL="342900" lvl="0" indent="-342900" algn="just" fontAlgn="base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30555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индивидуальные встречи и консультации (УСПЕВАЕМОСТЬ. ИНТЕРЕС. ХАРДЫ)</a:t>
            </a:r>
            <a:endParaRPr lang="ru-RU" sz="2000" dirty="0">
              <a:latin typeface="PT Astra Serif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 fontAlgn="base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30555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комплексное занятие «Поменяемся ролями» (дети и родители)</a:t>
            </a:r>
            <a:r>
              <a:rPr lang="ru-RU" sz="2000" dirty="0">
                <a:latin typeface="PT Astra Serif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https://nsportal.ru/detskiy-sad/raznoe/2020/08/08/roditelskoe-sobranie-uchimsya-effektivno-vzaimodeystvovat-s-detmi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ru-RU" sz="2000" dirty="0">
              <a:latin typeface="PT Astra Serif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30555" algn="l"/>
              </a:tabLst>
            </a:pP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тьюториал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«Тайм-менеджмент» </a:t>
            </a:r>
            <a:endParaRPr lang="ru-RU" sz="2000" dirty="0">
              <a:latin typeface="PT Astra Serif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0215" indent="-90170" fontAlgn="base">
              <a:lnSpc>
                <a:spcPct val="107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https://trends.rbc.ru/trends/education/606335659a7947a191c4b092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hlinkClick r:id="rId4"/>
              </a:rPr>
              <a:t>https://infourok.ru/metodicheskaya-razrabotka-vneklassnogo-meropriyatiya-tajm-menedzhment-ili-kak-vse-uspet-4141296.html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ru-RU" sz="2000" dirty="0">
              <a:latin typeface="PT Astra Serif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6130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>
                <a:latin typeface="Comic Sans MS" panose="030F0702030302020204" pitchFamily="66" charset="0"/>
              </a:rPr>
              <a:t>Этап 2. Создание избыточной среды для обучающегося (организационно-педагогический и содержательный компоненты)</a:t>
            </a:r>
            <a:br>
              <a:rPr lang="ru-RU" sz="3200" dirty="0">
                <a:latin typeface="Comic Sans MS" panose="030F0702030302020204" pitchFamily="66" charset="0"/>
              </a:rPr>
            </a:br>
            <a:endParaRPr lang="ru-RU" sz="3200" dirty="0"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			содержание обучения + мотивация</a:t>
            </a:r>
          </a:p>
          <a:p>
            <a:pPr lvl="0"/>
            <a:r>
              <a:rPr lang="ru-RU" dirty="0"/>
              <a:t>тренинг «Хочу. Могу. Надо», ссылка на материалы: </a:t>
            </a:r>
            <a:r>
              <a:rPr lang="ru-RU" u="sng" dirty="0">
                <a:hlinkClick r:id="rId2"/>
              </a:rPr>
              <a:t>https://docviewer.yandex.ru/view/153405429/?page=1&amp;*=tbNMIdXA8LZItwYmH5eAty5giU57InVybCI6InlhLWJyb3dzZXI6Ly80RFQxdVhFUFJySlJYbFVGb2V3cnVPZ29lcS1jRlBqR21OSGVlUTZMaEQ0amxfci1naUlaaVlKTUJYRzFFMXJJYkxqeVFwMW9HdjA5RC1RcnlVLU9fd2NTREdCaGlqVU1zc2JIVXJLSE81MXhzS3NYWUU2Tk5Gdk43cGM5WlVtSFVHNkNpX0RZYnVfcDFDYldGZ1d2bGc9PT9zaWduPWNNU1F1cV9tYXdmeVI0c0lHcTBsM1Q0TnlQX0tlTFhoTDlOQ3BvcERWa1k9IiwidGl0bGUiOiLQotGA0LXQvdC40L3QsyDQpdC%2B0YfRgywg0LzQvtCz0YMsINC90LDQtNC%2BLmRvYyIsIm5vaWZyYW1lIjpmYWxzZSwidWlkIjoiMTUzNDA1NDI5IiwidHMiOjE2MzE1ODAzOTIxNDIsInl1IjoiMTc1MTYxNzczMTU4MjE2MDUwMCJ9</a:t>
            </a:r>
            <a:r>
              <a:rPr lang="ru-RU" dirty="0"/>
              <a:t> </a:t>
            </a:r>
          </a:p>
          <a:p>
            <a:pPr lvl="0"/>
            <a:r>
              <a:rPr lang="ru-RU" dirty="0"/>
              <a:t>индивидуальные встречи с обучающимися и родителям (технология развивающих бесед)</a:t>
            </a:r>
          </a:p>
          <a:p>
            <a:pPr lvl="0"/>
            <a:r>
              <a:rPr lang="ru-RU" dirty="0"/>
              <a:t>тренинг «Колесо баланса», ссылка на материалы:  </a:t>
            </a:r>
            <a:r>
              <a:rPr lang="ru-RU" u="sng" dirty="0">
                <a:hlinkClick r:id="rId3"/>
              </a:rPr>
              <a:t>https://informatik.kz/koleso-balansa-dlja-podrostkov-koleso-zhizni-shkolnika/</a:t>
            </a:r>
            <a:r>
              <a:rPr lang="ru-RU" dirty="0"/>
              <a:t> </a:t>
            </a:r>
          </a:p>
          <a:p>
            <a:r>
              <a:rPr lang="ru-RU" dirty="0"/>
              <a:t> 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8174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Comic Sans MS" panose="030F0702030302020204" pitchFamily="66" charset="0"/>
              </a:rPr>
              <a:t>Этап 3. Проектирование </a:t>
            </a:r>
            <a:r>
              <a:rPr lang="ru-RU" sz="3200" dirty="0">
                <a:latin typeface="Comic Sans MS" panose="030F0702030302020204" pitchFamily="66" charset="0"/>
              </a:rPr>
              <a:t>ИОТ (технологический компонент)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/>
              <a:t>Технологии + средства </a:t>
            </a:r>
            <a:r>
              <a:rPr lang="ru-RU" dirty="0"/>
              <a:t>и методы </a:t>
            </a:r>
            <a:r>
              <a:rPr lang="ru-RU" dirty="0" smtClean="0"/>
              <a:t>обучения + мотивация</a:t>
            </a:r>
          </a:p>
          <a:p>
            <a:pPr lvl="0"/>
            <a:r>
              <a:rPr lang="ru-RU" dirty="0"/>
              <a:t>проектная деятельность «ПОРТФОЛИО», ссылка на материалы:   </a:t>
            </a:r>
            <a:r>
              <a:rPr lang="ru-RU" u="sng" dirty="0">
                <a:hlinkClick r:id="rId2"/>
              </a:rPr>
              <a:t>https://урок.рф/library/portfolio_moya_lestnitca_k_uspehu_082900.html</a:t>
            </a:r>
            <a:r>
              <a:rPr lang="ru-RU" dirty="0"/>
              <a:t> </a:t>
            </a:r>
          </a:p>
          <a:p>
            <a:r>
              <a:rPr lang="ru-RU" u="sng" dirty="0">
                <a:hlinkClick r:id="rId3"/>
              </a:rPr>
              <a:t>https://www.uchportal.ru/load/90-1-0-39788</a:t>
            </a:r>
            <a:r>
              <a:rPr lang="ru-RU" dirty="0"/>
              <a:t> </a:t>
            </a:r>
          </a:p>
          <a:p>
            <a:pPr lvl="0" fontAlgn="base"/>
            <a:r>
              <a:rPr lang="ru-RU" dirty="0" err="1"/>
              <a:t>тьюториал</a:t>
            </a:r>
            <a:r>
              <a:rPr lang="ru-RU" dirty="0"/>
              <a:t> «Технологии целеполагания (</a:t>
            </a:r>
            <a:r>
              <a:rPr lang="en-US" dirty="0"/>
              <a:t>SMART </a:t>
            </a:r>
            <a:r>
              <a:rPr lang="ru-RU" dirty="0"/>
              <a:t>ДИСКО, КИЛО и др., ссылка на материалы:   </a:t>
            </a:r>
            <a:r>
              <a:rPr lang="ru-RU" u="sng" dirty="0">
                <a:hlinkClick r:id="rId4"/>
              </a:rPr>
              <a:t>https://www.youtube.com/watch?v=A2spUjtJYJ0</a:t>
            </a:r>
            <a:r>
              <a:rPr lang="ru-RU" dirty="0"/>
              <a:t>; </a:t>
            </a:r>
            <a:r>
              <a:rPr lang="ru-RU" u="sng" dirty="0">
                <a:hlinkClick r:id="rId5"/>
              </a:rPr>
              <a:t>https://multiurok.ru/files/tiekhnologhii-tsieliepolaghaniia.html</a:t>
            </a:r>
            <a:r>
              <a:rPr lang="ru-RU" dirty="0"/>
              <a:t> ) </a:t>
            </a:r>
          </a:p>
          <a:p>
            <a:pPr lvl="0"/>
            <a:r>
              <a:rPr lang="ru-RU" dirty="0"/>
              <a:t>решение кейсов, ссылка на материалы:   </a:t>
            </a:r>
            <a:r>
              <a:rPr lang="ru-RU" u="sng" dirty="0">
                <a:hlinkClick r:id="rId6"/>
              </a:rPr>
              <a:t>https://www.surwiki.admsurgut.ru/wiki/images/f/fb/Кейс_технология.pdf</a:t>
            </a:r>
            <a:r>
              <a:rPr lang="ru-RU" dirty="0"/>
              <a:t> </a:t>
            </a:r>
          </a:p>
          <a:p>
            <a:pPr lvl="0"/>
            <a:r>
              <a:rPr lang="ru-RU" dirty="0"/>
              <a:t>разработка индивидуальной образовательной программы, ссылка на материалы:  </a:t>
            </a:r>
            <a:r>
              <a:rPr lang="ru-RU" u="sng" dirty="0">
                <a:hlinkClick r:id="rId7"/>
              </a:rPr>
              <a:t>https://cyberleninka.ru/article/n/razrabotka-individualnyh-obrazovatelnyh-programm-starsheklassnikov</a:t>
            </a:r>
            <a:r>
              <a:rPr lang="ru-RU" dirty="0"/>
              <a:t> </a:t>
            </a:r>
          </a:p>
          <a:p>
            <a:pPr lvl="0"/>
            <a:r>
              <a:rPr lang="ru-RU" dirty="0" err="1"/>
              <a:t>митап</a:t>
            </a:r>
            <a:r>
              <a:rPr lang="ru-RU" dirty="0"/>
              <a:t> «Разработка ИУП» , ссылка на материалы:   </a:t>
            </a:r>
          </a:p>
          <a:p>
            <a:r>
              <a:rPr lang="ru-RU" u="sng" dirty="0">
                <a:hlinkClick r:id="rId8"/>
              </a:rPr>
              <a:t>https://www.garant.ru/products/ipo/prime/doc/400392193/</a:t>
            </a:r>
            <a:r>
              <a:rPr lang="ru-RU" dirty="0"/>
              <a:t>; </a:t>
            </a:r>
            <a:r>
              <a:rPr lang="ru-RU" u="sng" dirty="0">
                <a:hlinkClick r:id="rId9"/>
              </a:rPr>
              <a:t>https://fcprc.ru/wp-content/uploads/2019/06/Vilshanskaya-A.D.Sostavlenie-individualnyh-uchebnyh-planov.pdf</a:t>
            </a:r>
            <a:r>
              <a:rPr lang="ru-RU" dirty="0"/>
              <a:t>;</a:t>
            </a:r>
          </a:p>
          <a:p>
            <a:r>
              <a:rPr lang="ru-RU" u="sng" dirty="0">
                <a:hlinkClick r:id="rId10"/>
              </a:rPr>
              <a:t>https://soros.kg/srs/wp-content/uploads/2019/08/Individualnyj-uchebnyj-plan.pdf</a:t>
            </a:r>
            <a:r>
              <a:rPr lang="ru-RU" dirty="0"/>
              <a:t>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7399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4973</TotalTime>
  <Words>971</Words>
  <Application>Microsoft Office PowerPoint</Application>
  <PresentationFormat>Широкоэкранный</PresentationFormat>
  <Paragraphs>83</Paragraphs>
  <Slides>25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6" baseType="lpstr">
      <vt:lpstr>Arial</vt:lpstr>
      <vt:lpstr>Calibri</vt:lpstr>
      <vt:lpstr>Calibri Light</vt:lpstr>
      <vt:lpstr>Comic Sans MS</vt:lpstr>
      <vt:lpstr>Montserrat</vt:lpstr>
      <vt:lpstr>PT Astra Serif</vt:lpstr>
      <vt:lpstr>Segoe UI Black</vt:lpstr>
      <vt:lpstr>Segoe UI Light</vt:lpstr>
      <vt:lpstr>Symbol</vt:lpstr>
      <vt:lpstr>Times New Roman</vt:lpstr>
      <vt:lpstr>Тема Office</vt:lpstr>
      <vt:lpstr>Презентация PowerPoint</vt:lpstr>
      <vt:lpstr>Внедрение в общеобразовательной организации модели индивидуализации образовательной деятельности на основе технологии ИОТ позволяет: </vt:lpstr>
      <vt:lpstr>Презентация PowerPoint</vt:lpstr>
      <vt:lpstr>Индивидуальная образовательная траектория включает в себя </vt:lpstr>
      <vt:lpstr>Нормативные документы</vt:lpstr>
      <vt:lpstr>Процесс реализации модели ИОТ в образовательной организации, в соответствии со ст. 28 ФЗ-273 оформляется локальными нормативными актами общеобразовательной организации (далее – ЛНА).  </vt:lpstr>
      <vt:lpstr>Алгоритм проектирования индивидуальной образовательной траектории</vt:lpstr>
      <vt:lpstr>Этап 2. Создание избыточной среды для обучающегося (организационно-педагогический и содержательный компоненты) </vt:lpstr>
      <vt:lpstr>Этап 3. Проектирование ИОТ (технологический компонент)</vt:lpstr>
      <vt:lpstr>Этап 4. Оценка уровня достижения выбранных ориентиров траектории (диагностический компонент) </vt:lpstr>
      <vt:lpstr>Этап 6. Изменение проекта ИОТ (технологический компонент)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Картирование</vt:lpstr>
      <vt:lpstr>Презентация PowerPoint</vt:lpstr>
      <vt:lpstr>Этапы работы с картой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Тырышкина Ксения Викторовна</dc:creator>
  <cp:lastModifiedBy>Баталова Евгения Анатольевна</cp:lastModifiedBy>
  <cp:revision>44</cp:revision>
  <cp:lastPrinted>2023-10-31T01:41:04Z</cp:lastPrinted>
  <dcterms:created xsi:type="dcterms:W3CDTF">2022-10-07T08:17:12Z</dcterms:created>
  <dcterms:modified xsi:type="dcterms:W3CDTF">2024-01-12T07:29:20Z</dcterms:modified>
</cp:coreProperties>
</file>