
<file path=[Content_Types].xml><?xml version="1.0" encoding="utf-8"?>
<Types xmlns="http://schemas.openxmlformats.org/package/2006/content-types">
  <Default Extension="png" ContentType="image/png"/>
  <Default Extension="webm" ContentType="video/webm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7" r:id="rId2"/>
    <p:sldId id="281" r:id="rId3"/>
    <p:sldId id="282" r:id="rId4"/>
    <p:sldId id="283" r:id="rId5"/>
    <p:sldId id="296" r:id="rId6"/>
    <p:sldId id="284" r:id="rId7"/>
    <p:sldId id="286" r:id="rId8"/>
    <p:sldId id="297" r:id="rId9"/>
    <p:sldId id="298" r:id="rId10"/>
    <p:sldId id="299" r:id="rId11"/>
    <p:sldId id="300" r:id="rId12"/>
    <p:sldId id="301" r:id="rId13"/>
    <p:sldId id="302" r:id="rId14"/>
    <p:sldId id="304" r:id="rId15"/>
    <p:sldId id="303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596" autoAdjust="0"/>
    <p:restoredTop sz="94660"/>
  </p:normalViewPr>
  <p:slideViewPr>
    <p:cSldViewPr snapToGrid="0">
      <p:cViewPr varScale="1">
        <p:scale>
          <a:sx n="73" d="100"/>
          <a:sy n="73" d="100"/>
        </p:scale>
        <p:origin x="312" y="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3277C0-F495-4644-9D03-B7D165438055}" type="datetimeFigureOut">
              <a:rPr lang="ru-RU" smtClean="0"/>
              <a:t>12.01.2024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27A2DC-E671-40E5-B77A-57FC9B6441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7405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2E878-505E-459F-8612-0E31FEC846EF}" type="datetimeFigureOut">
              <a:rPr lang="ru-RU" smtClean="0"/>
              <a:t>12.01.2024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5E1EB-61FC-40C0-BC2C-E83059CB36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5206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2E878-505E-459F-8612-0E31FEC846EF}" type="datetimeFigureOut">
              <a:rPr lang="ru-RU" smtClean="0"/>
              <a:t>12.01.2024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5E1EB-61FC-40C0-BC2C-E83059CB36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631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2E878-505E-459F-8612-0E31FEC846EF}" type="datetimeFigureOut">
              <a:rPr lang="ru-RU" smtClean="0"/>
              <a:t>12.01.2024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5E1EB-61FC-40C0-BC2C-E83059CB36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08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2E878-505E-459F-8612-0E31FEC846EF}" type="datetimeFigureOut">
              <a:rPr lang="ru-RU" smtClean="0"/>
              <a:t>12.01.2024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5E1EB-61FC-40C0-BC2C-E83059CB36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6331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2E878-505E-459F-8612-0E31FEC846EF}" type="datetimeFigureOut">
              <a:rPr lang="ru-RU" smtClean="0"/>
              <a:t>12.01.2024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5E1EB-61FC-40C0-BC2C-E83059CB36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4033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2E878-505E-459F-8612-0E31FEC846EF}" type="datetimeFigureOut">
              <a:rPr lang="ru-RU" smtClean="0"/>
              <a:t>12.01.2024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5E1EB-61FC-40C0-BC2C-E83059CB36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086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2E878-505E-459F-8612-0E31FEC846EF}" type="datetimeFigureOut">
              <a:rPr lang="ru-RU" smtClean="0"/>
              <a:t>12.01.2024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5E1EB-61FC-40C0-BC2C-E83059CB36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22167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2E878-505E-459F-8612-0E31FEC846EF}" type="datetimeFigureOut">
              <a:rPr lang="ru-RU" smtClean="0"/>
              <a:t>12.01.2024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5E1EB-61FC-40C0-BC2C-E83059CB36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3747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2E878-505E-459F-8612-0E31FEC846EF}" type="datetimeFigureOut">
              <a:rPr lang="ru-RU" smtClean="0"/>
              <a:t>12.01.2024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5E1EB-61FC-40C0-BC2C-E83059CB36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3653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2E878-505E-459F-8612-0E31FEC846EF}" type="datetimeFigureOut">
              <a:rPr lang="ru-RU" smtClean="0"/>
              <a:t>12.01.2024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5E1EB-61FC-40C0-BC2C-E83059CB36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3689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2E878-505E-459F-8612-0E31FEC846EF}" type="datetimeFigureOut">
              <a:rPr lang="ru-RU" smtClean="0"/>
              <a:t>12.01.2024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5E1EB-61FC-40C0-BC2C-E83059CB36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2706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3000">
              <a:schemeClr val="accent1">
                <a:lumMod val="5000"/>
                <a:lumOff val="95000"/>
              </a:schemeClr>
            </a:gs>
            <a:gs pos="48000">
              <a:schemeClr val="accent1">
                <a:lumMod val="45000"/>
                <a:lumOff val="55000"/>
              </a:schemeClr>
            </a:gs>
            <a:gs pos="1000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12E878-505E-459F-8612-0E31FEC846EF}" type="datetimeFigureOut">
              <a:rPr lang="ru-RU" smtClean="0"/>
              <a:t>12.01.2024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25E1EB-61FC-40C0-BC2C-E83059CB36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2276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amt.edu.au/amc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matematickaolympiada.cz/en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imomath.com/index.cgi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www.zaba.ru/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ebm"/><Relationship Id="rId1" Type="http://schemas.microsoft.com/office/2007/relationships/media" Target="../media/media1.webm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olimpiada.ru/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school-collection.edu.ru/catalog/rubr/1040fa23-ac04-b94b-4a41-bd93fbf0d55a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sun9-60.userapi.com/impg/7JOZlBhSw92HLOTBiUXfberbDW44yEGT-zoLeQ/8ECgR_3QGfA.jpg?size=1600x1101&amp;quality=96&amp;sign=8c1e4f07a31ecbf355837f2a1e0ac02b&amp;type=alb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" t="662" b="133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90700" y="133350"/>
            <a:ext cx="5762625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51037" y="2090172"/>
            <a:ext cx="493936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ea typeface="Calibri" panose="020F0502020204030204" pitchFamily="34" charset="0"/>
              </a:rPr>
              <a:t>«Индивидуальный образовательный маршрут учащегося как инструмент для повышения качества математического образования»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5540" y="4872100"/>
            <a:ext cx="493936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Тырышкина Ксения Викторовна,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учитель математики, Чубаров Даниил Леонидович, учитель математики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978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 smtClean="0">
                <a:hlinkClick r:id="rId2"/>
              </a:rPr>
              <a:t>https://www.amt.edu.au/amc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29295"/>
            <a:ext cx="11290432" cy="52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023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931" y="0"/>
            <a:ext cx="10515600" cy="1325563"/>
          </a:xfrm>
        </p:spPr>
        <p:txBody>
          <a:bodyPr/>
          <a:lstStyle/>
          <a:p>
            <a:r>
              <a:rPr lang="en-US" dirty="0" smtClean="0">
                <a:hlinkClick r:id="rId2"/>
              </a:rPr>
              <a:t>https://www.matematickaolympiada.cz/en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27906"/>
            <a:ext cx="10336067" cy="583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959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 smtClean="0">
                <a:hlinkClick r:id="rId2"/>
              </a:rPr>
              <a:t>https://imomath.com/index.cgi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26811"/>
            <a:ext cx="10944873" cy="51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487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 smtClean="0">
                <a:hlinkClick r:id="rId2"/>
              </a:rPr>
              <a:t>http://www.zaba.ru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30778"/>
            <a:ext cx="8718592" cy="582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021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565477"/>
          </a:xfrm>
        </p:spPr>
      </p:pic>
    </p:spTree>
    <p:extLst>
      <p:ext uri="{BB962C8B-B14F-4D97-AF65-F5344CB8AC3E}">
        <p14:creationId xmlns:p14="http://schemas.microsoft.com/office/powerpoint/2010/main" val="2327000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" y="18372"/>
            <a:ext cx="11463251" cy="1325563"/>
          </a:xfrm>
        </p:spPr>
        <p:txBody>
          <a:bodyPr/>
          <a:lstStyle/>
          <a:p>
            <a:r>
              <a:rPr lang="ru-RU" dirty="0" smtClean="0"/>
              <a:t>ИОМ-ы на основании результатов пробных экзаменов</a:t>
            </a:r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8450"/>
            <a:ext cx="9543011" cy="559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846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398" y="135516"/>
            <a:ext cx="1162050" cy="13144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82253" y="792741"/>
            <a:ext cx="7708343" cy="156966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Индивидуальные образовательные маршруты могут различаться по следующим признакам</a:t>
            </a:r>
          </a:p>
        </p:txBody>
      </p:sp>
      <p:cxnSp>
        <p:nvCxnSpPr>
          <p:cNvPr id="12" name="Прямая со стрелкой 11"/>
          <p:cNvCxnSpPr/>
          <p:nvPr/>
        </p:nvCxnSpPr>
        <p:spPr>
          <a:xfrm flipH="1">
            <a:off x="2582253" y="2238745"/>
            <a:ext cx="1048660" cy="764770"/>
          </a:xfrm>
          <a:prstGeom prst="straightConnector1">
            <a:avLst/>
          </a:prstGeom>
          <a:ln w="635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8614766" y="2184137"/>
            <a:ext cx="1028008" cy="764770"/>
          </a:xfrm>
          <a:prstGeom prst="straightConnector1">
            <a:avLst/>
          </a:prstGeom>
          <a:ln w="635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H="1">
            <a:off x="4017049" y="2660320"/>
            <a:ext cx="491769" cy="953192"/>
          </a:xfrm>
          <a:prstGeom prst="straightConnector1">
            <a:avLst/>
          </a:prstGeom>
          <a:ln w="635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1999392" y="3803193"/>
            <a:ext cx="31354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</a:rPr>
              <a:t>объём содержания</a:t>
            </a:r>
            <a:endParaRPr lang="ru-RU" b="1" dirty="0"/>
          </a:p>
        </p:txBody>
      </p:sp>
      <p:sp>
        <p:nvSpPr>
          <p:cNvPr id="21" name="Блок-схема: альтернативный процесс 20"/>
          <p:cNvSpPr/>
          <p:nvPr/>
        </p:nvSpPr>
        <p:spPr>
          <a:xfrm>
            <a:off x="2523155" y="3724978"/>
            <a:ext cx="2168435" cy="548294"/>
          </a:xfrm>
          <a:prstGeom prst="flowChartAlternateProcess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171286" y="3256824"/>
            <a:ext cx="219689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</a:rPr>
              <a:t>степень сложности, выраженная в широте и глубине раскрытия конкретной темы, проблемы, понятийным аппаратом</a:t>
            </a:r>
            <a:endParaRPr lang="ru-RU" b="1" dirty="0"/>
          </a:p>
        </p:txBody>
      </p:sp>
      <p:sp>
        <p:nvSpPr>
          <p:cNvPr id="23" name="Блок-схема: альтернативный процесс 22"/>
          <p:cNvSpPr/>
          <p:nvPr/>
        </p:nvSpPr>
        <p:spPr>
          <a:xfrm>
            <a:off x="171286" y="3177498"/>
            <a:ext cx="2196898" cy="2500491"/>
          </a:xfrm>
          <a:prstGeom prst="flowChartAlternateProcess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Глобальные компетенци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4516" y="5185455"/>
            <a:ext cx="2291043" cy="1404960"/>
          </a:xfrm>
          <a:prstGeom prst="rect">
            <a:avLst/>
          </a:prstGeom>
          <a:noFill/>
          <a:effectLst>
            <a:glow rad="127000">
              <a:schemeClr val="bg1"/>
            </a:glo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9128770" y="3031110"/>
            <a:ext cx="29870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</a:rPr>
              <a:t>методы, приемы и способы организации образовательного процесса</a:t>
            </a:r>
            <a:endParaRPr lang="ru-RU" b="1" dirty="0"/>
          </a:p>
        </p:txBody>
      </p:sp>
      <p:sp>
        <p:nvSpPr>
          <p:cNvPr id="17" name="Блок-схема: альтернативный процесс 16"/>
          <p:cNvSpPr/>
          <p:nvPr/>
        </p:nvSpPr>
        <p:spPr>
          <a:xfrm>
            <a:off x="9128770" y="3031109"/>
            <a:ext cx="2987038" cy="1333711"/>
          </a:xfrm>
          <a:prstGeom prst="flowChartAlternateProcess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8" name="Прямая со стрелкой 17"/>
          <p:cNvCxnSpPr/>
          <p:nvPr/>
        </p:nvCxnSpPr>
        <p:spPr>
          <a:xfrm>
            <a:off x="7104207" y="2566522"/>
            <a:ext cx="695472" cy="937727"/>
          </a:xfrm>
          <a:prstGeom prst="straightConnector1">
            <a:avLst/>
          </a:prstGeom>
          <a:ln w="635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 25"/>
          <p:cNvSpPr/>
          <p:nvPr/>
        </p:nvSpPr>
        <p:spPr>
          <a:xfrm>
            <a:off x="4567558" y="3995488"/>
            <a:ext cx="24392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</a:rPr>
              <a:t>темп освоения</a:t>
            </a:r>
            <a:endParaRPr lang="ru-RU" b="1" dirty="0"/>
          </a:p>
        </p:txBody>
      </p:sp>
      <p:sp>
        <p:nvSpPr>
          <p:cNvPr id="27" name="Блок-схема: альтернативный процесс 26"/>
          <p:cNvSpPr/>
          <p:nvPr/>
        </p:nvSpPr>
        <p:spPr>
          <a:xfrm>
            <a:off x="4846562" y="3884022"/>
            <a:ext cx="1872343" cy="611858"/>
          </a:xfrm>
          <a:prstGeom prst="flowChartAlternateProcess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4" name="Прямая со стрелкой 23"/>
          <p:cNvCxnSpPr/>
          <p:nvPr/>
        </p:nvCxnSpPr>
        <p:spPr>
          <a:xfrm>
            <a:off x="5877781" y="2701288"/>
            <a:ext cx="30913" cy="994064"/>
          </a:xfrm>
          <a:prstGeom prst="straightConnector1">
            <a:avLst/>
          </a:prstGeom>
          <a:ln w="635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рямоугольник 24"/>
          <p:cNvSpPr/>
          <p:nvPr/>
        </p:nvSpPr>
        <p:spPr>
          <a:xfrm>
            <a:off x="6772301" y="3663778"/>
            <a:ext cx="21513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</a:rPr>
              <a:t>логика преподавания</a:t>
            </a:r>
            <a:endParaRPr lang="ru-RU" b="1" dirty="0"/>
          </a:p>
        </p:txBody>
      </p:sp>
      <p:sp>
        <p:nvSpPr>
          <p:cNvPr id="28" name="Блок-схема: альтернативный процесс 27"/>
          <p:cNvSpPr/>
          <p:nvPr/>
        </p:nvSpPr>
        <p:spPr>
          <a:xfrm>
            <a:off x="6923859" y="3708370"/>
            <a:ext cx="1872343" cy="611858"/>
          </a:xfrm>
          <a:prstGeom prst="flowChartAlternateProcess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7456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Рисунок 8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214" y="216355"/>
            <a:ext cx="1091279" cy="14875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0332" y="2366191"/>
            <a:ext cx="4229431" cy="2246769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проектировании индивидуального образовательного маршрута необходимо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учитывать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 flipV="1">
            <a:off x="4917904" y="1215300"/>
            <a:ext cx="996238" cy="675779"/>
          </a:xfrm>
          <a:prstGeom prst="straightConnector1">
            <a:avLst/>
          </a:prstGeom>
          <a:ln w="635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6575968" y="439347"/>
            <a:ext cx="401266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</a:rPr>
              <a:t>степень усвоения обучающимся предшествующего </a:t>
            </a:r>
            <a:r>
              <a:rPr lang="ru-RU" sz="2000" b="1" dirty="0" smtClean="0">
                <a:latin typeface="Times New Roman" panose="02020603050405020304" pitchFamily="18" charset="0"/>
              </a:rPr>
              <a:t>материала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11" name="Блок-схема: альтернативный процесс 10"/>
          <p:cNvSpPr/>
          <p:nvPr/>
        </p:nvSpPr>
        <p:spPr>
          <a:xfrm>
            <a:off x="6466830" y="280176"/>
            <a:ext cx="4230947" cy="1026229"/>
          </a:xfrm>
          <a:prstGeom prst="flowChartAlternateProcess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2" name="Прямая со стрелкой 11"/>
          <p:cNvCxnSpPr/>
          <p:nvPr/>
        </p:nvCxnSpPr>
        <p:spPr>
          <a:xfrm>
            <a:off x="4917904" y="4734670"/>
            <a:ext cx="900787" cy="653027"/>
          </a:xfrm>
          <a:prstGeom prst="straightConnector1">
            <a:avLst/>
          </a:prstGeom>
          <a:ln w="635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6537626" y="5176940"/>
            <a:ext cx="419554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</a:rPr>
              <a:t>индивидуальные особенности учащихся (темперамент, характер, особенности эмоционально-волевой сферы и др.)</a:t>
            </a:r>
            <a:endParaRPr lang="ru-RU" sz="2000" b="1" dirty="0"/>
          </a:p>
        </p:txBody>
      </p:sp>
      <p:sp>
        <p:nvSpPr>
          <p:cNvPr id="14" name="Блок-схема: альтернативный процесс 13"/>
          <p:cNvSpPr/>
          <p:nvPr/>
        </p:nvSpPr>
        <p:spPr>
          <a:xfrm>
            <a:off x="6611368" y="5145195"/>
            <a:ext cx="4230947" cy="1499786"/>
          </a:xfrm>
          <a:prstGeom prst="flowChartAlternateProcess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273" y="5061183"/>
            <a:ext cx="2057270" cy="1583798"/>
          </a:xfrm>
          <a:prstGeom prst="rect">
            <a:avLst/>
          </a:prstGeom>
          <a:effectLst>
            <a:softEdge rad="101600"/>
          </a:effectLst>
        </p:spPr>
      </p:pic>
      <p:sp>
        <p:nvSpPr>
          <p:cNvPr id="16" name="Прямоугольник 15"/>
          <p:cNvSpPr/>
          <p:nvPr/>
        </p:nvSpPr>
        <p:spPr>
          <a:xfrm>
            <a:off x="6649708" y="1595502"/>
            <a:ext cx="404806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</a:rPr>
              <a:t>индивидуальный темп продвижения учащихся в обучении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17" name="Блок-схема: альтернативный процесс 16"/>
          <p:cNvSpPr/>
          <p:nvPr/>
        </p:nvSpPr>
        <p:spPr>
          <a:xfrm>
            <a:off x="6540570" y="1553190"/>
            <a:ext cx="4230947" cy="1026229"/>
          </a:xfrm>
          <a:prstGeom prst="flowChartAlternateProcess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6649708" y="2847142"/>
            <a:ext cx="404806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</a:rPr>
              <a:t>степень </a:t>
            </a:r>
            <a:r>
              <a:rPr lang="ru-RU" sz="2000" b="1" dirty="0" err="1">
                <a:latin typeface="Times New Roman" panose="02020603050405020304" pitchFamily="18" charset="0"/>
              </a:rPr>
              <a:t>сформированности</a:t>
            </a:r>
            <a:r>
              <a:rPr lang="ru-RU" sz="2000" b="1" dirty="0">
                <a:latin typeface="Times New Roman" panose="02020603050405020304" pitchFamily="18" charset="0"/>
              </a:rPr>
              <a:t> социальных и познавательных </a:t>
            </a:r>
            <a:r>
              <a:rPr lang="ru-RU" sz="2000" b="1" dirty="0" smtClean="0">
                <a:latin typeface="Times New Roman" panose="02020603050405020304" pitchFamily="18" charset="0"/>
              </a:rPr>
              <a:t>мотивов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19" name="Блок-схема: альтернативный процесс 18"/>
          <p:cNvSpPr/>
          <p:nvPr/>
        </p:nvSpPr>
        <p:spPr>
          <a:xfrm>
            <a:off x="6540570" y="2804830"/>
            <a:ext cx="4230947" cy="1026229"/>
          </a:xfrm>
          <a:prstGeom prst="flowChartAlternateProcess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6685106" y="4081588"/>
            <a:ext cx="404806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</a:rPr>
              <a:t>степень </a:t>
            </a:r>
            <a:r>
              <a:rPr lang="ru-RU" sz="2000" b="1" dirty="0" err="1">
                <a:latin typeface="Times New Roman" panose="02020603050405020304" pitchFamily="18" charset="0"/>
              </a:rPr>
              <a:t>сформированности</a:t>
            </a:r>
            <a:r>
              <a:rPr lang="ru-RU" sz="2000" b="1" dirty="0">
                <a:latin typeface="Times New Roman" panose="02020603050405020304" pitchFamily="18" charset="0"/>
              </a:rPr>
              <a:t> уровня учебной деятельности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21" name="Блок-схема: альтернативный процесс 20"/>
          <p:cNvSpPr/>
          <p:nvPr/>
        </p:nvSpPr>
        <p:spPr>
          <a:xfrm>
            <a:off x="6575968" y="4039276"/>
            <a:ext cx="4230947" cy="820107"/>
          </a:xfrm>
          <a:prstGeom prst="flowChartAlternateProcess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2" name="Прямая со стрелкой 21"/>
          <p:cNvCxnSpPr/>
          <p:nvPr/>
        </p:nvCxnSpPr>
        <p:spPr>
          <a:xfrm flipV="1">
            <a:off x="5026769" y="2103333"/>
            <a:ext cx="1192173" cy="595136"/>
          </a:xfrm>
          <a:prstGeom prst="straightConnector1">
            <a:avLst/>
          </a:prstGeom>
          <a:ln w="635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V="1">
            <a:off x="4991644" y="3354973"/>
            <a:ext cx="1227298" cy="1519"/>
          </a:xfrm>
          <a:prstGeom prst="straightConnector1">
            <a:avLst/>
          </a:prstGeom>
          <a:ln w="635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4934613" y="3993724"/>
            <a:ext cx="1284329" cy="282185"/>
          </a:xfrm>
          <a:prstGeom prst="straightConnector1">
            <a:avLst/>
          </a:prstGeom>
          <a:ln w="635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0349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88" y="199730"/>
            <a:ext cx="1091279" cy="148755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45390" y="199730"/>
            <a:ext cx="9554005" cy="1200329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Примерный алгоритм введения </a:t>
            </a: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ИОМ по предмету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07244" y="1400059"/>
            <a:ext cx="7708343" cy="584775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этап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741346" y="2160951"/>
            <a:ext cx="716421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i="1" dirty="0">
                <a:latin typeface="Times New Roman" panose="02020603050405020304" pitchFamily="18" charset="0"/>
              </a:rPr>
              <a:t>Информационный </a:t>
            </a:r>
            <a:r>
              <a:rPr lang="ru-RU" b="1" i="1" dirty="0" smtClean="0">
                <a:latin typeface="Times New Roman" panose="02020603050405020304" pitchFamily="18" charset="0"/>
              </a:rPr>
              <a:t>этап</a:t>
            </a:r>
            <a:endParaRPr lang="ru-RU" b="1" i="1" dirty="0">
              <a:latin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</a:rPr>
              <a:t>Учитель организует беседу с детьми и родителями, в ходе которой объясняет суть, цели и возможности индивидуальных маршрутов. </a:t>
            </a:r>
          </a:p>
          <a:p>
            <a:pPr algn="ctr"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</a:rPr>
              <a:t>На данном этапе ученик фиксирует, что он должен знать и уметь к концу прохождения маршрута.</a:t>
            </a:r>
          </a:p>
        </p:txBody>
      </p:sp>
      <p:sp>
        <p:nvSpPr>
          <p:cNvPr id="9" name="Блок-схема: альтернативный процесс 8"/>
          <p:cNvSpPr/>
          <p:nvPr/>
        </p:nvSpPr>
        <p:spPr>
          <a:xfrm>
            <a:off x="2451625" y="2016917"/>
            <a:ext cx="7708342" cy="1765393"/>
          </a:xfrm>
          <a:prstGeom prst="flowChartAlternateProcess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451624" y="3782312"/>
            <a:ext cx="7708343" cy="584775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этап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501617" y="4472346"/>
            <a:ext cx="777675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i="1" dirty="0">
                <a:latin typeface="Times New Roman" panose="02020603050405020304" pitchFamily="18" charset="0"/>
              </a:rPr>
              <a:t>Диагностика и выбор методов</a:t>
            </a:r>
          </a:p>
          <a:p>
            <a:pPr algn="ctr"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</a:rPr>
              <a:t>Учитель (совместно с психологом и классным руководителем или </a:t>
            </a:r>
            <a:r>
              <a:rPr lang="ru-RU" b="1" dirty="0" err="1">
                <a:latin typeface="Times New Roman" panose="02020603050405020304" pitchFamily="18" charset="0"/>
              </a:rPr>
              <a:t>тьютором</a:t>
            </a:r>
            <a:r>
              <a:rPr lang="ru-RU" b="1" dirty="0">
                <a:latin typeface="Times New Roman" panose="02020603050405020304" pitchFamily="18" charset="0"/>
              </a:rPr>
              <a:t>) проводит ряд тестов с целью определить личностные качества каждого ученика. </a:t>
            </a:r>
          </a:p>
          <a:p>
            <a:pPr algn="ctr"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</a:rPr>
              <a:t>То есть, на данном этапе фиксируется, что ученик может и хочет узнать в рамках данного предмета и что ему может помочь/помешать в этом. </a:t>
            </a:r>
          </a:p>
        </p:txBody>
      </p:sp>
      <p:sp>
        <p:nvSpPr>
          <p:cNvPr id="15" name="Блок-схема: альтернативный процесс 14"/>
          <p:cNvSpPr/>
          <p:nvPr/>
        </p:nvSpPr>
        <p:spPr>
          <a:xfrm>
            <a:off x="2451624" y="4399172"/>
            <a:ext cx="7876742" cy="2114839"/>
          </a:xfrm>
          <a:prstGeom prst="flowChartAlternateProcess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0293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88" y="199730"/>
            <a:ext cx="1091279" cy="148755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27973" y="260637"/>
            <a:ext cx="9554005" cy="1200329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Примерный алгоритм введения </a:t>
            </a: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ИОМ по предмету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89530" y="2079328"/>
            <a:ext cx="7708343" cy="584775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этап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23632" y="2840220"/>
            <a:ext cx="71642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i="1" dirty="0">
                <a:latin typeface="Times New Roman" panose="02020603050405020304" pitchFamily="18" charset="0"/>
              </a:rPr>
              <a:t>Определение целей ИОМ</a:t>
            </a:r>
            <a:endParaRPr lang="ru-RU" b="1" dirty="0">
              <a:latin typeface="Times New Roman" panose="02020603050405020304" pitchFamily="18" charset="0"/>
            </a:endParaRPr>
          </a:p>
        </p:txBody>
      </p:sp>
      <p:sp>
        <p:nvSpPr>
          <p:cNvPr id="9" name="Блок-схема: альтернативный процесс 8"/>
          <p:cNvSpPr/>
          <p:nvPr/>
        </p:nvSpPr>
        <p:spPr>
          <a:xfrm>
            <a:off x="3875315" y="2696186"/>
            <a:ext cx="4362994" cy="700157"/>
          </a:xfrm>
          <a:prstGeom prst="flowChartAlternateProcess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089529" y="3469517"/>
            <a:ext cx="7708343" cy="584775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этап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523632" y="4161930"/>
            <a:ext cx="71642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i="1" dirty="0" smtClean="0">
                <a:latin typeface="Times New Roman" panose="02020603050405020304" pitchFamily="18" charset="0"/>
              </a:rPr>
              <a:t>Составление ИОМ</a:t>
            </a:r>
            <a:endParaRPr lang="ru-RU" b="1" dirty="0">
              <a:latin typeface="Times New Roman" panose="02020603050405020304" pitchFamily="18" charset="0"/>
            </a:endParaRPr>
          </a:p>
        </p:txBody>
      </p:sp>
      <p:sp>
        <p:nvSpPr>
          <p:cNvPr id="17" name="Блок-схема: альтернативный процесс 16"/>
          <p:cNvSpPr/>
          <p:nvPr/>
        </p:nvSpPr>
        <p:spPr>
          <a:xfrm>
            <a:off x="3875315" y="4017896"/>
            <a:ext cx="4362994" cy="700157"/>
          </a:xfrm>
          <a:prstGeom prst="flowChartAlternateProcess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2089529" y="4896102"/>
            <a:ext cx="7708343" cy="584775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этап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765630" y="5480877"/>
            <a:ext cx="43561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i="1" dirty="0">
                <a:latin typeface="Times New Roman" panose="02020603050405020304" pitchFamily="18" charset="0"/>
              </a:rPr>
              <a:t>Итоговый </a:t>
            </a:r>
            <a:r>
              <a:rPr lang="ru-RU" b="1" i="1" dirty="0" smtClean="0">
                <a:latin typeface="Times New Roman" panose="02020603050405020304" pitchFamily="18" charset="0"/>
              </a:rPr>
              <a:t>этап </a:t>
            </a:r>
            <a:r>
              <a:rPr lang="ru-RU" b="1" i="1" dirty="0">
                <a:latin typeface="Times New Roman" panose="02020603050405020304" pitchFamily="18" charset="0"/>
              </a:rPr>
              <a:t>(</a:t>
            </a:r>
            <a:r>
              <a:rPr lang="ru-RU" b="1" i="1" dirty="0" smtClean="0">
                <a:latin typeface="Times New Roman" panose="02020603050405020304" pitchFamily="18" charset="0"/>
              </a:rPr>
              <a:t>ГИА, промежуточная аттестация, контрольные точки).</a:t>
            </a:r>
            <a:endParaRPr lang="ru-RU" b="1" dirty="0">
              <a:latin typeface="Times New Roman" panose="02020603050405020304" pitchFamily="18" charset="0"/>
            </a:endParaRPr>
          </a:p>
        </p:txBody>
      </p:sp>
      <p:sp>
        <p:nvSpPr>
          <p:cNvPr id="20" name="Блок-схема: альтернативный процесс 19"/>
          <p:cNvSpPr/>
          <p:nvPr/>
        </p:nvSpPr>
        <p:spPr>
          <a:xfrm>
            <a:off x="3875315" y="5444481"/>
            <a:ext cx="4362994" cy="700157"/>
          </a:xfrm>
          <a:prstGeom prst="flowChartAlternateProcess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4158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88" y="199730"/>
            <a:ext cx="1091279" cy="148755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9" t="3106" r="7810" b="6252"/>
          <a:stretch/>
        </p:blipFill>
        <p:spPr>
          <a:xfrm rot="5400000">
            <a:off x="3205271" y="-1132633"/>
            <a:ext cx="6068840" cy="9292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810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88" y="199730"/>
            <a:ext cx="1091279" cy="148755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79740" y="490881"/>
            <a:ext cx="9760041" cy="107721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Составить индивидуальный образовательный маршрут по математике 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06678" y="1995582"/>
            <a:ext cx="482717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i="1" dirty="0" smtClean="0">
                <a:latin typeface="Times New Roman" panose="02020603050405020304" pitchFamily="18" charset="0"/>
              </a:rPr>
              <a:t>1 группа </a:t>
            </a:r>
          </a:p>
          <a:p>
            <a:pPr algn="ctr">
              <a:spcAft>
                <a:spcPts val="0"/>
              </a:spcAft>
            </a:pPr>
            <a:endParaRPr lang="ru-RU" b="1" dirty="0" smtClean="0">
              <a:latin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b="1" dirty="0" smtClean="0">
                <a:latin typeface="Times New Roman" panose="02020603050405020304" pitchFamily="18" charset="0"/>
              </a:rPr>
              <a:t>Учащийся </a:t>
            </a:r>
            <a:r>
              <a:rPr lang="ru-RU" b="1" dirty="0">
                <a:latin typeface="Times New Roman" panose="02020603050405020304" pitchFamily="18" charset="0"/>
              </a:rPr>
              <a:t>8 класса начал обучение в Гуманитарном лицее, до этого находился год на семейном обучении по математике. Имеет сложности в изучении данного предмета, сдал промежуточную аттестацию за курс 7 класса со второго раза. Любит читать, в том числе интересуется историей математики. Самым сложным и непонятным материалом в курсе 7 класса считает уравнения.</a:t>
            </a:r>
            <a:endParaRPr lang="ru-RU" b="1" dirty="0"/>
          </a:p>
        </p:txBody>
      </p:sp>
      <p:sp>
        <p:nvSpPr>
          <p:cNvPr id="12" name="Блок-схема: альтернативный процесс 11"/>
          <p:cNvSpPr/>
          <p:nvPr/>
        </p:nvSpPr>
        <p:spPr>
          <a:xfrm>
            <a:off x="327688" y="1978433"/>
            <a:ext cx="4984542" cy="3542801"/>
          </a:xfrm>
          <a:prstGeom prst="flowChartAlternateProcess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9674" y="5521234"/>
            <a:ext cx="1288122" cy="1288122"/>
          </a:xfrm>
          <a:prstGeom prst="rect">
            <a:avLst/>
          </a:prstGeom>
          <a:effectLst>
            <a:softEdge rad="114300"/>
          </a:effectLst>
        </p:spPr>
      </p:pic>
      <p:sp>
        <p:nvSpPr>
          <p:cNvPr id="23" name="Прямоугольник 22"/>
          <p:cNvSpPr/>
          <p:nvPr/>
        </p:nvSpPr>
        <p:spPr>
          <a:xfrm>
            <a:off x="6134229" y="2012731"/>
            <a:ext cx="482717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i="1" dirty="0" smtClean="0">
                <a:latin typeface="Times New Roman" panose="02020603050405020304" pitchFamily="18" charset="0"/>
              </a:rPr>
              <a:t>2 группа </a:t>
            </a:r>
          </a:p>
          <a:p>
            <a:pPr algn="ctr">
              <a:spcAft>
                <a:spcPts val="0"/>
              </a:spcAft>
            </a:pPr>
            <a:endParaRPr lang="ru-RU" b="1" dirty="0" smtClean="0">
              <a:latin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</a:rPr>
              <a:t>Учащийся 9 класса имеет высокую мотивацию к изучению математики. Быстро разбирается в предметном материале, но часто делает вычислительные ошибки. Нестандартно мыслит и успешно решает олимпиадные задания. Любит помогать одноклассникам с разбором предметных заданий. Наиболее сложные задания, по мнению ребенка – текстовые задачи (на движение, на работу, на смеси и сплавы). </a:t>
            </a:r>
            <a:endParaRPr lang="ru-RU" b="1" dirty="0"/>
          </a:p>
        </p:txBody>
      </p:sp>
      <p:sp>
        <p:nvSpPr>
          <p:cNvPr id="24" name="Блок-схема: альтернативный процесс 23"/>
          <p:cNvSpPr/>
          <p:nvPr/>
        </p:nvSpPr>
        <p:spPr>
          <a:xfrm>
            <a:off x="6055239" y="1995582"/>
            <a:ext cx="4984542" cy="3542801"/>
          </a:xfrm>
          <a:prstGeom prst="flowChartAlternateProcess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749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027906"/>
          </a:xfrm>
        </p:spPr>
        <p:txBody>
          <a:bodyPr/>
          <a:lstStyle/>
          <a:p>
            <a:r>
              <a:rPr lang="en-US" dirty="0" smtClean="0">
                <a:hlinkClick r:id="rId2"/>
              </a:rPr>
              <a:t>https://olimpiada.ru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27906"/>
            <a:ext cx="9660467" cy="5794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474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0"/>
            <a:ext cx="11787446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hlinkClick r:id="rId2"/>
              </a:rPr>
              <a:t>http://school-collection.edu.ru/catalog/rubr/1040fa23-ac04-b94b-4a41-bd93fbf0d55a</a:t>
            </a:r>
            <a:r>
              <a:rPr lang="en-US" dirty="0" smtClean="0">
                <a:hlinkClick r:id="rId2"/>
              </a:rPr>
              <a:t>/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253066"/>
            <a:ext cx="9883508" cy="560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773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2741</TotalTime>
  <Words>390</Words>
  <Application>Microsoft Office PowerPoint</Application>
  <PresentationFormat>Широкоэкранный</PresentationFormat>
  <Paragraphs>45</Paragraphs>
  <Slides>15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https://olimpiada.ru </vt:lpstr>
      <vt:lpstr>http://school-collection.edu.ru/catalog/rubr/1040fa23-ac04-b94b-4a41-bd93fbf0d55a/ </vt:lpstr>
      <vt:lpstr>https://www.amt.edu.au/amc </vt:lpstr>
      <vt:lpstr>https://www.matematickaolympiada.cz/en </vt:lpstr>
      <vt:lpstr>https://imomath.com/index.cgi </vt:lpstr>
      <vt:lpstr>http://www.zaba.ru </vt:lpstr>
      <vt:lpstr>Презентация PowerPoint</vt:lpstr>
      <vt:lpstr>ИОМ-ы на основании результатов пробных экзаменов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Тырышкина Ксения Викторовна</dc:creator>
  <cp:lastModifiedBy>Чубаров Даниил Леонидович</cp:lastModifiedBy>
  <cp:revision>88</cp:revision>
  <dcterms:created xsi:type="dcterms:W3CDTF">2022-10-07T08:17:12Z</dcterms:created>
  <dcterms:modified xsi:type="dcterms:W3CDTF">2024-01-13T00:55:15Z</dcterms:modified>
</cp:coreProperties>
</file>