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7" r:id="rId5"/>
    <p:sldId id="278" r:id="rId6"/>
    <p:sldId id="275" r:id="rId7"/>
    <p:sldId id="276" r:id="rId8"/>
    <p:sldId id="259" r:id="rId9"/>
    <p:sldId id="274" r:id="rId10"/>
    <p:sldId id="267" r:id="rId11"/>
    <p:sldId id="269" r:id="rId12"/>
    <p:sldId id="270" r:id="rId13"/>
    <p:sldId id="271" r:id="rId14"/>
    <p:sldId id="272" r:id="rId15"/>
    <p:sldId id="273" r:id="rId16"/>
    <p:sldId id="260" r:id="rId17"/>
    <p:sldId id="286" r:id="rId18"/>
    <p:sldId id="288" r:id="rId19"/>
    <p:sldId id="287" r:id="rId20"/>
    <p:sldId id="261" r:id="rId21"/>
    <p:sldId id="262" r:id="rId22"/>
    <p:sldId id="263" r:id="rId23"/>
    <p:sldId id="264" r:id="rId24"/>
    <p:sldId id="28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82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6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78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1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69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5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44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4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8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1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993D0-9885-4B00-A19D-A4B340233E8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993D0-9885-4B00-A19D-A4B340233E8B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426A9-569B-4290-A070-5E4F7EF61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4159" y="1391031"/>
            <a:ext cx="907004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/>
              <a:t>Решение экономических задач</a:t>
            </a:r>
          </a:p>
          <a:p>
            <a:pPr algn="ctr">
              <a:lnSpc>
                <a:spcPct val="150000"/>
              </a:lnSpc>
            </a:pPr>
            <a:r>
              <a:rPr lang="ru-RU" sz="4400" b="1" dirty="0"/>
              <a:t> </a:t>
            </a:r>
            <a:r>
              <a:rPr lang="ru-RU" sz="4400" b="1" dirty="0" smtClean="0"/>
              <a:t>с помощью квадратных уравнений</a:t>
            </a:r>
          </a:p>
          <a:p>
            <a:pPr algn="r">
              <a:lnSpc>
                <a:spcPct val="150000"/>
              </a:lnSpc>
            </a:pPr>
            <a:endParaRPr lang="ru-RU" sz="2800" dirty="0" smtClean="0"/>
          </a:p>
          <a:p>
            <a:pPr algn="r">
              <a:lnSpc>
                <a:spcPct val="150000"/>
              </a:lnSpc>
            </a:pPr>
            <a:r>
              <a:rPr lang="ru-RU" sz="2800" dirty="0" smtClean="0"/>
              <a:t>Шаповалова М.Н.</a:t>
            </a:r>
          </a:p>
          <a:p>
            <a:pPr algn="r">
              <a:lnSpc>
                <a:spcPct val="150000"/>
              </a:lnSpc>
            </a:pPr>
            <a:r>
              <a:rPr lang="ru-RU" sz="2800" dirty="0" smtClean="0"/>
              <a:t>учитель математики</a:t>
            </a:r>
          </a:p>
          <a:p>
            <a:pPr algn="r">
              <a:lnSpc>
                <a:spcPct val="150000"/>
              </a:lnSpc>
            </a:pPr>
            <a:r>
              <a:rPr lang="ru-RU" sz="2800" dirty="0" smtClean="0"/>
              <a:t>МАОУ РКГ №2 г. Томска</a:t>
            </a:r>
            <a:endParaRPr lang="ru-RU" sz="3600" dirty="0" smtClean="0"/>
          </a:p>
          <a:p>
            <a:pPr algn="ctr">
              <a:lnSpc>
                <a:spcPct val="150000"/>
              </a:lnSpc>
            </a:pP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63255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3982A-B10E-E14A-912A-28D53EB7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10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897B91-E633-5E0F-4A43-80A3BA9C065C}"/>
              </a:ext>
            </a:extLst>
          </p:cNvPr>
          <p:cNvSpPr txBox="1"/>
          <p:nvPr/>
        </p:nvSpPr>
        <p:spPr>
          <a:xfrm>
            <a:off x="286109" y="847020"/>
            <a:ext cx="5968042" cy="4146648"/>
          </a:xfrm>
          <a:prstGeom prst="rect">
            <a:avLst/>
          </a:prstGeom>
          <a:solidFill>
            <a:srgbClr val="F5F2F2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Фирма «Крот» роет колодцы глубиной до 20 метров.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зависимости от глубины затраты на рытьё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одного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метра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колодца составляет 2 500 рублей за первый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метр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увеличиваются со второго метра на 140 рублей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 каждый метр.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Собственник фирмы «Крот» установил следующие цены за рытье колодца в зависимости от глубины: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66FA57B-6E55-DB82-FD9E-1D0916755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734698"/>
              </p:ext>
            </p:extLst>
          </p:nvPr>
        </p:nvGraphicFramePr>
        <p:xfrm>
          <a:off x="6461185" y="929086"/>
          <a:ext cx="5451894" cy="32443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71326">
                  <a:extLst>
                    <a:ext uri="{9D8B030D-6E8A-4147-A177-3AD203B41FA5}">
                      <a16:colId xmlns:a16="http://schemas.microsoft.com/office/drawing/2014/main" val="26476144"/>
                    </a:ext>
                  </a:extLst>
                </a:gridCol>
                <a:gridCol w="3580568">
                  <a:extLst>
                    <a:ext uri="{9D8B030D-6E8A-4147-A177-3AD203B41FA5}">
                      <a16:colId xmlns:a16="http://schemas.microsoft.com/office/drawing/2014/main" val="435578404"/>
                    </a:ext>
                  </a:extLst>
                </a:gridCol>
              </a:tblGrid>
              <a:tr h="630994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Глубина колодца, м</a:t>
                      </a:r>
                      <a:endParaRPr lang="ru-RU" sz="28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0" marR="85780" marT="42890" marB="4289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49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</a:rPr>
                        <a:t>Цена за рытье колодца, руб.</a:t>
                      </a:r>
                      <a:endParaRPr lang="ru-RU" sz="28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0" marR="85780" marT="42890" marB="4289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156205"/>
                  </a:ext>
                </a:extLst>
              </a:tr>
              <a:tr h="372495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/>
                        <a:t>1-7</a:t>
                      </a:r>
                      <a:endParaRPr lang="ru-RU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0" marR="85780" marT="42890" marB="4289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/>
                        <a:t>3 000 за метр</a:t>
                      </a:r>
                      <a:endParaRPr lang="ru-RU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0" marR="85780" marT="42890" marB="4289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175003"/>
                  </a:ext>
                </a:extLst>
              </a:tr>
              <a:tr h="89679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/>
                        <a:t>8-20</a:t>
                      </a:r>
                      <a:endParaRPr lang="ru-RU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0" marR="85780" marT="42890" marB="4289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/>
                        <a:t>21 000 плюс 4 000 </a:t>
                      </a:r>
                      <a:br>
                        <a:rPr lang="ru-RU" sz="2800" b="0" dirty="0"/>
                      </a:br>
                      <a:r>
                        <a:rPr lang="ru-RU" sz="2800" b="0" dirty="0"/>
                        <a:t>за каждый метр </a:t>
                      </a:r>
                    </a:p>
                    <a:p>
                      <a:pPr algn="ctr"/>
                      <a:r>
                        <a:rPr lang="ru-RU" sz="2800" b="0" dirty="0"/>
                        <a:t>превышающий 7 метров </a:t>
                      </a:r>
                      <a:endParaRPr lang="ru-RU" sz="2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0" marR="85780" marT="42890" marB="4289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358948"/>
                  </a:ext>
                </a:extLst>
              </a:tr>
            </a:tbl>
          </a:graphicData>
        </a:graphic>
      </p:graphicFrame>
      <p:sp>
        <p:nvSpPr>
          <p:cNvPr id="25" name="Title 1">
            <a:extLst>
              <a:ext uri="{FF2B5EF4-FFF2-40B4-BE49-F238E27FC236}">
                <a16:creationId xmlns:a16="http://schemas.microsoft.com/office/drawing/2014/main" id="{61C3C61B-3221-2CB2-B6AD-D86E88B2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83" y="111694"/>
            <a:ext cx="8680297" cy="689727"/>
          </a:xfrm>
        </p:spPr>
        <p:txBody>
          <a:bodyPr anchor="t" anchorCtr="0">
            <a:normAutofit fontScale="90000"/>
          </a:bodyPr>
          <a:lstStyle/>
          <a:p>
            <a:r>
              <a:rPr lang="ru-RU" altLang="ru-RU" dirty="0">
                <a:latin typeface="+mj-lt"/>
                <a:ea typeface="Tahoma" pitchFamily="34" charset="0"/>
                <a:cs typeface="Tahoma" pitchFamily="34" charset="0"/>
              </a:rPr>
              <a:t>Роем колодцы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221186-7D9D-630C-5D95-46D36C143891}"/>
              </a:ext>
            </a:extLst>
          </p:cNvPr>
          <p:cNvSpPr txBox="1"/>
          <p:nvPr/>
        </p:nvSpPr>
        <p:spPr>
          <a:xfrm>
            <a:off x="263592" y="5015479"/>
            <a:ext cx="10541398" cy="1614801"/>
          </a:xfrm>
          <a:prstGeom prst="rect">
            <a:avLst/>
          </a:prstGeom>
          <a:solidFill>
            <a:srgbClr val="F5F2F2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этом глубина колодца всегда округляется до целого количества метров.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Существуют ли цены на рытье колодца, которые меньше затрат?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какой глубине колодца прибыль фирмы «А» (разница между ценой и затратами) наибольшая?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Ведро и лопата со сплошной заливкой">
            <a:extLst>
              <a:ext uri="{FF2B5EF4-FFF2-40B4-BE49-F238E27FC236}">
                <a16:creationId xmlns:a16="http://schemas.microsoft.com/office/drawing/2014/main" id="{59780622-B82B-52C2-0DEC-196D8B51E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4895" y="4363970"/>
            <a:ext cx="860190" cy="8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4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3982A-B10E-E14A-912A-28D53EB7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11</a:t>
            </a:fld>
            <a:endParaRPr lang="ru-R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1C3C61B-3221-2CB2-B6AD-D86E88B2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25" y="454295"/>
            <a:ext cx="8680297" cy="796535"/>
          </a:xfrm>
        </p:spPr>
        <p:txBody>
          <a:bodyPr anchor="t" anchorCtr="0">
            <a:normAutofit/>
          </a:bodyPr>
          <a:lstStyle/>
          <a:p>
            <a:r>
              <a:rPr lang="ru-RU" altLang="ru-RU" dirty="0">
                <a:latin typeface="+mj-lt"/>
                <a:ea typeface="Tahoma" pitchFamily="34" charset="0"/>
                <a:cs typeface="Tahoma" pitchFamily="34" charset="0"/>
              </a:rPr>
              <a:t>Роем </a:t>
            </a:r>
            <a:r>
              <a:rPr lang="ru-RU" altLang="ru-RU" dirty="0" smtClean="0">
                <a:latin typeface="+mj-lt"/>
                <a:ea typeface="Tahoma" pitchFamily="34" charset="0"/>
                <a:cs typeface="Tahoma" pitchFamily="34" charset="0"/>
              </a:rPr>
              <a:t>колодцы</a:t>
            </a:r>
            <a:endParaRPr lang="ru-RU" altLang="ru-RU" dirty="0">
              <a:solidFill>
                <a:schemeClr val="bg2">
                  <a:lumMod val="9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34F5858-BA6E-0FCD-4B54-25BA43F3BD07}"/>
                  </a:ext>
                </a:extLst>
              </p:cNvPr>
              <p:cNvSpPr/>
              <p:nvPr/>
            </p:nvSpPr>
            <p:spPr>
              <a:xfrm>
                <a:off x="850025" y="1680878"/>
                <a:ext cx="10215471" cy="4541756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 marL="322566" indent="-322566">
                  <a:buFont typeface="+mj-lt"/>
                  <a:buAutoNum type="arabicPeriod"/>
                  <a:tabLst>
                    <a:tab pos="504832" algn="l"/>
                  </a:tabLst>
                </a:pPr>
                <a:r>
                  <a:rPr lang="ru-RU" sz="1689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Определяем зависимость величины затрат от глубины колодца (1–7 м)</a:t>
                </a:r>
                <a:br>
                  <a:rPr lang="ru-RU" sz="1689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Затраты на рытье </a:t>
                </a:r>
                <a:r>
                  <a:rPr lang="en-US" sz="1689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метра колодца является членом арифметической прогрессии</a:t>
                </a:r>
              </a:p>
              <a:p>
                <a:pPr marL="337500">
                  <a:tabLst>
                    <a:tab pos="504832" algn="l"/>
                  </a:tabLst>
                </a:pPr>
                <a: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89">
                        <a:latin typeface="Cambria Math" panose="02040503050406030204" pitchFamily="18" charset="0"/>
                      </a:rPr>
                      <m:t>2500+140(</m:t>
                    </m:r>
                    <m:r>
                      <a:rPr lang="en-US" sz="1689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sz="1689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, следовательно, затраты на рытье колодца на глубину </a:t>
                </a:r>
                <a:r>
                  <a:rPr lang="en-US" sz="1689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метров можно выразить как сумму членов арифметической прогрессии </a:t>
                </a:r>
                <a:endParaRPr lang="en-US" sz="1689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8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81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1881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8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8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81">
                              <a:latin typeface="Cambria Math" panose="02040503050406030204" pitchFamily="18" charset="0"/>
                            </a:rPr>
                            <m:t>2500</m:t>
                          </m:r>
                          <m:r>
                            <a:rPr lang="ru-RU" sz="188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  <m:r>
                            <a:rPr lang="ru-RU" sz="1881">
                              <a:latin typeface="Cambria Math" panose="02040503050406030204" pitchFamily="18" charset="0"/>
                            </a:rPr>
                            <m:t>+140</m:t>
                          </m:r>
                          <m:r>
                            <a:rPr lang="ru-RU" sz="188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188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81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1881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ru-RU" sz="188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88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81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ru-RU" sz="188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22566" indent="-322566" algn="ctr">
                  <a:buFont typeface="+mj-lt"/>
                  <a:buAutoNum type="arabicPeriod"/>
                </a:pPr>
                <a:endParaRPr lang="en-US" sz="1689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22566" indent="-322566">
                  <a:buFont typeface="+mj-lt"/>
                  <a:buAutoNum type="arabicPeriod" startAt="2"/>
                  <a:tabLst>
                    <a:tab pos="504832" algn="l"/>
                  </a:tabLst>
                </a:pPr>
                <a:r>
                  <a:rPr lang="ru-RU" sz="1689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Определяем зависимость цены (выручки) от глубины колодца (1–7 м)</a:t>
                </a:r>
                <a:br>
                  <a:rPr lang="ru-RU" sz="1689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Цена при рытье колодца на глубину от 1 до 7 метров исчисляется как </a:t>
                </a:r>
                <a14:m>
                  <m:oMath xmlns:m="http://schemas.openxmlformats.org/officeDocument/2006/math">
                    <m:r>
                      <a:rPr lang="ru-RU" sz="1689">
                        <a:latin typeface="Cambria Math" panose="02040503050406030204" pitchFamily="18" charset="0"/>
                      </a:rPr>
                      <m:t>3000</m:t>
                    </m:r>
                    <m:r>
                      <a:rPr lang="ru-RU" sz="1689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689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sz="1689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1689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22566" indent="-322566">
                  <a:buFont typeface="+mj-lt"/>
                  <a:buAutoNum type="arabicPeriod" startAt="2"/>
                </a:pPr>
                <a:endParaRPr lang="ru-RU" sz="1689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22566" indent="-322566">
                  <a:buFont typeface="+mj-lt"/>
                  <a:buAutoNum type="arabicPeriod" startAt="2"/>
                  <a:tabLst>
                    <a:tab pos="504832" algn="l"/>
                  </a:tabLst>
                </a:pPr>
                <a:r>
                  <a:rPr lang="ru-RU" sz="1689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Определяем зависимость прибыли от глубины колодца (1–7 м)</a:t>
                </a:r>
                <a:br>
                  <a:rPr lang="ru-RU" sz="1689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Таким образом, функция прибыли рытья колодца на глубину от 1 до 7 метров имеет вид:</a:t>
                </a:r>
              </a:p>
              <a:p>
                <a:pPr marL="33899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81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8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81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8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881">
                          <a:latin typeface="Cambria Math" panose="02040503050406030204" pitchFamily="18" charset="0"/>
                        </a:rPr>
                        <m:t>3000∙</m:t>
                      </m:r>
                      <m:r>
                        <a:rPr lang="en-US" sz="1881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188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188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81">
                              <a:latin typeface="Cambria Math" panose="02040503050406030204" pitchFamily="18" charset="0"/>
                            </a:rPr>
                            <m:t>2500∙2+140</m:t>
                          </m:r>
                          <m:r>
                            <a:rPr lang="ru-RU" sz="188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188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81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188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ru-RU" sz="188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88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ru-RU" sz="1881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188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881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188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188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81">
                              <a:latin typeface="Cambria Math" panose="02040503050406030204" pitchFamily="18" charset="0"/>
                            </a:rPr>
                            <m:t>3000−</m:t>
                          </m:r>
                          <m:f>
                            <m:fPr>
                              <m:ctrlPr>
                                <a:rPr lang="ru-RU" sz="188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81">
                                  <a:latin typeface="Cambria Math" panose="02040503050406030204" pitchFamily="18" charset="0"/>
                                </a:rPr>
                                <m:t>2500∙2+140</m:t>
                              </m:r>
                              <m:r>
                                <a:rPr lang="ru-RU" sz="188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ru-RU" sz="188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81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sz="188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ru-RU" sz="188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ru-RU" sz="1881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188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3899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81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188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188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8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81">
                                  <a:latin typeface="Cambria Math" panose="02040503050406030204" pitchFamily="18" charset="0"/>
                                </a:rPr>
                                <m:t>1000−140</m:t>
                              </m:r>
                              <m:r>
                                <a:rPr lang="ru-RU" sz="188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ru-RU" sz="188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81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sz="188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ru-RU" sz="188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ru-RU" sz="1881">
                          <a:latin typeface="Cambria Math" panose="02040503050406030204" pitchFamily="18" charset="0"/>
                        </a:rPr>
                        <m:t>= −70</m:t>
                      </m:r>
                      <m:sSup>
                        <m:sSupPr>
                          <m:ctrlPr>
                            <a:rPr lang="ru-RU" sz="188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81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ru-RU" sz="188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881">
                          <a:latin typeface="Cambria Math" panose="02040503050406030204" pitchFamily="18" charset="0"/>
                        </a:rPr>
                        <m:t>+640</m:t>
                      </m:r>
                      <m:r>
                        <a:rPr lang="ru-RU" sz="1881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ru-RU" sz="1881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34F5858-BA6E-0FCD-4B54-25BA43F3B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25" y="1680878"/>
                <a:ext cx="10215471" cy="4541756"/>
              </a:xfrm>
              <a:prstGeom prst="rect">
                <a:avLst/>
              </a:prstGeom>
              <a:blipFill>
                <a:blip r:embed="rId2"/>
                <a:stretch>
                  <a:fillRect l="-1193" t="-5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25D46F-CE84-16D1-3344-1BE400ABE243}"/>
                  </a:ext>
                </a:extLst>
              </p:cNvPr>
              <p:cNvSpPr txBox="1"/>
              <p:nvPr/>
            </p:nvSpPr>
            <p:spPr>
              <a:xfrm>
                <a:off x="7168530" y="5605614"/>
                <a:ext cx="2910696" cy="388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81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1881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81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1881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881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1881" b="1">
                          <a:latin typeface="Cambria Math" panose="02040503050406030204" pitchFamily="18" charset="0"/>
                        </a:rPr>
                        <m:t>𝟕𝟎</m:t>
                      </m:r>
                      <m:sSup>
                        <m:sSupPr>
                          <m:ctrlPr>
                            <a:rPr lang="ru-RU" sz="1881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81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ru-RU" sz="1881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1881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881" b="1">
                          <a:latin typeface="Cambria Math" panose="02040503050406030204" pitchFamily="18" charset="0"/>
                        </a:rPr>
                        <m:t>𝟔𝟒𝟎</m:t>
                      </m:r>
                      <m:r>
                        <a:rPr lang="ru-RU" sz="1881" b="1" i="1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ru-RU" sz="1881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25D46F-CE84-16D1-3344-1BE400ABE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530" y="5605614"/>
                <a:ext cx="2910696" cy="388248"/>
              </a:xfrm>
              <a:prstGeom prst="rect">
                <a:avLst/>
              </a:prstGeom>
              <a:blipFill>
                <a:blip r:embed="rId3"/>
                <a:stretch>
                  <a:fillRect l="-629" b="-126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26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3982A-B10E-E14A-912A-28D53EB7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12</a:t>
            </a:fld>
            <a:endParaRPr lang="ru-R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1C3C61B-3221-2CB2-B6AD-D86E88B2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10" y="575959"/>
            <a:ext cx="8680297" cy="691476"/>
          </a:xfrm>
        </p:spPr>
        <p:txBody>
          <a:bodyPr anchor="t" anchorCtr="0">
            <a:normAutofit fontScale="90000"/>
          </a:bodyPr>
          <a:lstStyle/>
          <a:p>
            <a:r>
              <a:rPr lang="ru-RU" altLang="ru-RU" dirty="0">
                <a:latin typeface="+mj-lt"/>
                <a:ea typeface="Tahoma" pitchFamily="34" charset="0"/>
                <a:cs typeface="Tahoma" pitchFamily="34" charset="0"/>
              </a:rPr>
              <a:t>Роем </a:t>
            </a:r>
            <a:r>
              <a:rPr lang="ru-RU" altLang="ru-RU" dirty="0" smtClean="0">
                <a:latin typeface="+mj-lt"/>
                <a:ea typeface="Tahoma" pitchFamily="34" charset="0"/>
                <a:cs typeface="Tahoma" pitchFamily="34" charset="0"/>
              </a:rPr>
              <a:t>колодцы</a:t>
            </a:r>
            <a:endParaRPr lang="ru-RU" altLang="ru-RU" dirty="0">
              <a:solidFill>
                <a:schemeClr val="bg2">
                  <a:lumMod val="9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FB24F6-255F-6132-F49D-78DE3F20EF68}"/>
              </a:ext>
            </a:extLst>
          </p:cNvPr>
          <p:cNvSpPr/>
          <p:nvPr/>
        </p:nvSpPr>
        <p:spPr>
          <a:xfrm>
            <a:off x="743310" y="1315392"/>
            <a:ext cx="10818827" cy="11546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рытья колодца от 1 до 7 метров существуют ли цены, которые меньше затрат?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какой глубине колодца (от 1 до 7 м) прибыль фирмы «А» (разница между ценой и затратами) наибольшая?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3E806FF3-6B5C-C7FF-DE27-AC6A12D6025B}"/>
                  </a:ext>
                </a:extLst>
              </p:cNvPr>
              <p:cNvSpPr/>
              <p:nvPr/>
            </p:nvSpPr>
            <p:spPr>
              <a:xfrm>
                <a:off x="1184845" y="3124841"/>
                <a:ext cx="10530437" cy="3028008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Функция</a:t>
                </a:r>
                <a:r>
                  <a:rPr lang="ru-RU" sz="1689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81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8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81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8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881" i="1">
                        <a:latin typeface="Cambria Math" panose="02040503050406030204" pitchFamily="18" charset="0"/>
                      </a:rPr>
                      <m:t>−70</m:t>
                    </m:r>
                    <m:sSup>
                      <m:sSupPr>
                        <m:ctrlPr>
                          <a:rPr lang="ru-RU" sz="188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81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ru-RU" sz="1881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1881" i="1">
                        <a:latin typeface="Cambria Math" panose="02040503050406030204" pitchFamily="18" charset="0"/>
                      </a:rPr>
                      <m:t>+640</m:t>
                    </m:r>
                    <m:r>
                      <a:rPr lang="ru-RU" sz="1881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ru-RU" sz="188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– парабола, обращенная ветвями вниз, нулевые значения принимает </a:t>
                </a:r>
                <a:b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8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81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8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81">
                        <a:latin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en-US" sz="188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81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8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8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8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81">
                            <a:latin typeface="Cambria Math" panose="02040503050406030204" pitchFamily="18" charset="0"/>
                          </a:rPr>
                          <m:t>64</m:t>
                        </m:r>
                      </m:num>
                      <m:den>
                        <m:r>
                          <a:rPr lang="en-US" sz="188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188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≈9,14</m:t>
                    </m:r>
                  </m:oMath>
                </a14:m>
                <a: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, но поскольку мы рассматриваем интервал от 1 до 7 метров, значение функции везде положительное (т.е. нет цен, которые меньше затрат).</a:t>
                </a:r>
              </a:p>
              <a:p>
                <a: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Максимум прибыли достигается в вершине параболы, которую можно вычислить по формуле:</a:t>
                </a:r>
                <a:endParaRPr lang="en-US" sz="1689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8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81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81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n-US" sz="188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8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81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8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8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81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1881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81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188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8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81">
                            <a:latin typeface="Cambria Math" panose="02040503050406030204" pitchFamily="18" charset="0"/>
                          </a:rPr>
                          <m:t>640</m:t>
                        </m:r>
                      </m:num>
                      <m:den>
                        <m:r>
                          <a:rPr lang="en-US" sz="1881">
                            <a:latin typeface="Cambria Math" panose="02040503050406030204" pitchFamily="18" charset="0"/>
                          </a:rPr>
                          <m:t>−140</m:t>
                        </m:r>
                      </m:den>
                    </m:f>
                    <m:r>
                      <a:rPr lang="en-US" sz="188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≈4,57</m:t>
                    </m:r>
                  </m:oMath>
                </a14:m>
                <a: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, максимальная прибыль достигается на глубине колодца между 4 и 5 метрами. Но колодец по условию задачи состоит из целого числа метров. Проверим прибыль </a:t>
                </a:r>
                <a:b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 4 и 5 метрах.</a:t>
                </a:r>
              </a:p>
              <a:p>
                <a14:m>
                  <m:oMath xmlns:m="http://schemas.openxmlformats.org/officeDocument/2006/math">
                    <m:r>
                      <a:rPr lang="en-US" sz="1693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9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93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1693">
                        <a:latin typeface="Cambria Math" panose="02040503050406030204" pitchFamily="18" charset="0"/>
                      </a:rPr>
                      <m:t>=1440</m:t>
                    </m:r>
                    <m:r>
                      <a:rPr lang="ru-RU" sz="1693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1693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9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93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1693">
                        <a:latin typeface="Cambria Math" panose="02040503050406030204" pitchFamily="18" charset="0"/>
                      </a:rPr>
                      <m:t>=1450</m:t>
                    </m:r>
                    <m:r>
                      <a:rPr lang="ru-RU" sz="1693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 Следовательно, прибыль наибольшая при глубине колодца 5 м.</a:t>
                </a:r>
              </a:p>
              <a:p>
                <a:endParaRPr lang="ru-RU" sz="1689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Но нам нужно еще рассмотреть прибыль при глубине колодца от 8 до 20 метров.</a:t>
                </a: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3E806FF3-6B5C-C7FF-DE27-AC6A12D60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845" y="3124841"/>
                <a:ext cx="10530437" cy="3028008"/>
              </a:xfrm>
              <a:prstGeom prst="rect">
                <a:avLst/>
              </a:prstGeom>
              <a:blipFill>
                <a:blip r:embed="rId2"/>
                <a:stretch>
                  <a:fillRect l="-1215" b="-2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71FE37C-6773-AF75-41CB-E2DABC82A5C2}"/>
              </a:ext>
            </a:extLst>
          </p:cNvPr>
          <p:cNvSpPr/>
          <p:nvPr/>
        </p:nvSpPr>
        <p:spPr>
          <a:xfrm>
            <a:off x="856885" y="2663638"/>
            <a:ext cx="9657592" cy="35227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322566" indent="-322566">
              <a:buFont typeface="+mj-lt"/>
              <a:buAutoNum type="arabicPeriod" startAt="4"/>
              <a:tabLst>
                <a:tab pos="504832" algn="l"/>
              </a:tabLst>
            </a:pPr>
            <a:r>
              <a:rPr lang="ru-RU" altLang="ru-RU" sz="1689" b="1" dirty="0">
                <a:latin typeface="Arial" panose="020B0604020202020204" pitchFamily="34" charset="0"/>
                <a:cs typeface="Arial" panose="020B0604020202020204" pitchFamily="34" charset="0"/>
              </a:rPr>
              <a:t>Определяем максимум прибыли и интервал, где цена ниже себестоимости (1</a:t>
            </a:r>
            <a:r>
              <a:rPr lang="ru-RU" sz="1689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altLang="ru-RU" sz="1689" b="1" dirty="0">
                <a:latin typeface="Arial" panose="020B0604020202020204" pitchFamily="34" charset="0"/>
                <a:cs typeface="Arial" panose="020B0604020202020204" pitchFamily="34" charset="0"/>
              </a:rPr>
              <a:t>7 м)</a:t>
            </a:r>
            <a:endParaRPr lang="ru-RU" sz="168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3982A-B10E-E14A-912A-28D53EB7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13</a:t>
            </a:fld>
            <a:endParaRPr lang="ru-R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1C3C61B-3221-2CB2-B6AD-D86E88B2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899"/>
            <a:ext cx="8680297" cy="710271"/>
          </a:xfrm>
        </p:spPr>
        <p:txBody>
          <a:bodyPr anchor="t" anchorCtr="0">
            <a:normAutofit/>
          </a:bodyPr>
          <a:lstStyle/>
          <a:p>
            <a:r>
              <a:rPr lang="ru-RU" altLang="ru-RU" dirty="0">
                <a:latin typeface="+mj-lt"/>
                <a:ea typeface="Tahoma" pitchFamily="34" charset="0"/>
                <a:cs typeface="Tahoma" pitchFamily="34" charset="0"/>
              </a:rPr>
              <a:t>Роем </a:t>
            </a:r>
            <a:r>
              <a:rPr lang="ru-RU" altLang="ru-RU" dirty="0" smtClean="0">
                <a:latin typeface="+mj-lt"/>
                <a:ea typeface="Tahoma" pitchFamily="34" charset="0"/>
                <a:cs typeface="Tahoma" pitchFamily="34" charset="0"/>
              </a:rPr>
              <a:t>колодцы</a:t>
            </a:r>
            <a:endParaRPr lang="ru-RU" altLang="ru-RU" dirty="0">
              <a:solidFill>
                <a:schemeClr val="bg2">
                  <a:lumMod val="9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480DDB5-87A6-F61D-8DB7-9862C8D24522}"/>
                  </a:ext>
                </a:extLst>
              </p:cNvPr>
              <p:cNvSpPr/>
              <p:nvPr/>
            </p:nvSpPr>
            <p:spPr>
              <a:xfrm>
                <a:off x="838200" y="1707451"/>
                <a:ext cx="10424997" cy="4510017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 marL="322566" indent="-322566">
                  <a:buFont typeface="+mj-lt"/>
                  <a:buAutoNum type="arabicPeriod" startAt="5"/>
                  <a:tabLst>
                    <a:tab pos="504832" algn="l"/>
                  </a:tabLst>
                </a:pPr>
                <a:r>
                  <a:rPr lang="ru-RU" sz="1689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Определяем зависимость себестоимости от глубины колодца (8–20 м)</a:t>
                </a:r>
              </a:p>
              <a:p>
                <a:pPr marL="338993"/>
                <a: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Затраты на рытье </a:t>
                </a:r>
                <a:r>
                  <a:rPr lang="en-US" sz="1689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метра колодца по-прежнему можно выразить как сумму членов арифметической прогрессии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8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81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en-US" sz="1881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88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8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81">
                              <a:latin typeface="Cambria Math" panose="02040503050406030204" pitchFamily="18" charset="0"/>
                            </a:rPr>
                            <m:t>2500</m:t>
                          </m:r>
                          <m:r>
                            <a:rPr lang="ru-RU" sz="188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  <m:r>
                            <a:rPr lang="ru-RU" sz="1881">
                              <a:latin typeface="Cambria Math" panose="02040503050406030204" pitchFamily="18" charset="0"/>
                            </a:rPr>
                            <m:t>+140</m:t>
                          </m:r>
                          <m:r>
                            <a:rPr lang="ru-RU" sz="188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188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81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1881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ru-RU" sz="188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88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81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ru-RU" sz="1693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1689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22566" indent="-322566">
                  <a:buFont typeface="+mj-lt"/>
                  <a:buAutoNum type="arabicPeriod" startAt="6"/>
                  <a:tabLst>
                    <a:tab pos="504832" algn="l"/>
                  </a:tabLst>
                </a:pPr>
                <a:r>
                  <a:rPr lang="ru-RU" sz="1689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Определяем зависимость цены (выручки) от глубины колодца (8–20 м)</a:t>
                </a:r>
              </a:p>
              <a:p>
                <a:pPr marL="338993"/>
                <a: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Цена при рытье колодца на глубину от 8 до 20 метров исчисляется, как </a:t>
                </a:r>
                <a14:m>
                  <m:oMath xmlns:m="http://schemas.openxmlformats.org/officeDocument/2006/math">
                    <m:r>
                      <a:rPr lang="ru-RU" sz="1881">
                        <a:latin typeface="Cambria Math" panose="02040503050406030204" pitchFamily="18" charset="0"/>
                      </a:rPr>
                      <m:t>4000</m:t>
                    </m:r>
                    <m:r>
                      <a:rPr lang="ru-RU" sz="188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ru-RU" sz="188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81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1881"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  <m:r>
                      <a:rPr lang="ru-RU" sz="1881">
                        <a:latin typeface="Cambria Math" panose="02040503050406030204" pitchFamily="18" charset="0"/>
                      </a:rPr>
                      <m:t>+21000</m:t>
                    </m:r>
                  </m:oMath>
                </a14:m>
                <a:endParaRPr lang="ru-RU" sz="188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689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22566" indent="-322566">
                  <a:buFont typeface="+mj-lt"/>
                  <a:buAutoNum type="arabicPeriod" startAt="7"/>
                  <a:tabLst>
                    <a:tab pos="504832" algn="l"/>
                  </a:tabLst>
                </a:pPr>
                <a:r>
                  <a:rPr lang="ru-RU" sz="1689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Определяем зависимость прибыли от глубины колодца (8–20 м)</a:t>
                </a:r>
              </a:p>
              <a:p>
                <a:pPr marL="338993"/>
                <a:r>
                  <a:rPr lang="ru-RU" sz="1689" dirty="0">
                    <a:latin typeface="Arial" panose="020B0604020202020204" pitchFamily="34" charset="0"/>
                    <a:cs typeface="Arial" panose="020B0604020202020204" pitchFamily="34" charset="0"/>
                  </a:rPr>
                  <a:t>Таким образом, функция прибыли рытья колодца на глубину от 1 до 7 метров имеет вид:</a:t>
                </a:r>
              </a:p>
              <a:p>
                <a:pPr marL="33899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81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8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81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8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881">
                          <a:latin typeface="Cambria Math" panose="02040503050406030204" pitchFamily="18" charset="0"/>
                        </a:rPr>
                        <m:t>4000∙</m:t>
                      </m:r>
                      <m:d>
                        <m:dPr>
                          <m:ctrlPr>
                            <a:rPr lang="ru-RU" sz="188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81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1881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ru-RU" sz="1881">
                          <a:latin typeface="Cambria Math" panose="02040503050406030204" pitchFamily="18" charset="0"/>
                        </a:rPr>
                        <m:t>+21000−</m:t>
                      </m:r>
                      <m:f>
                        <m:fPr>
                          <m:ctrlPr>
                            <a:rPr lang="ru-RU" sz="188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81">
                              <a:latin typeface="Cambria Math" panose="02040503050406030204" pitchFamily="18" charset="0"/>
                            </a:rPr>
                            <m:t>2500∙2+140</m:t>
                          </m:r>
                          <m:r>
                            <a:rPr lang="ru-RU" sz="188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ru-RU" sz="188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81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sz="188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ru-RU" sz="188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88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ru-RU" sz="1881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188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881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188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188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81">
                              <a:latin typeface="Cambria Math" panose="02040503050406030204" pitchFamily="18" charset="0"/>
                            </a:rPr>
                            <m:t>4000−</m:t>
                          </m:r>
                          <m:f>
                            <m:fPr>
                              <m:ctrlPr>
                                <a:rPr lang="ru-RU" sz="188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81">
                                  <a:latin typeface="Cambria Math" panose="02040503050406030204" pitchFamily="18" charset="0"/>
                                </a:rPr>
                                <m:t>2500∙2+140</m:t>
                              </m:r>
                              <m:r>
                                <a:rPr lang="ru-RU" sz="188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ru-RU" sz="188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81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ru-RU" sz="188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ru-RU" sz="188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ru-RU" sz="1881">
                          <a:latin typeface="Cambria Math" panose="02040503050406030204" pitchFamily="18" charset="0"/>
                        </a:rPr>
                        <m:t>−7000= </m:t>
                      </m:r>
                      <m:r>
                        <a:rPr lang="ru-RU" sz="1881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sz="188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188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1881">
                              <a:latin typeface="Cambria Math" panose="02040503050406030204" pitchFamily="18" charset="0"/>
                            </a:rPr>
                            <m:t>1570−70</m:t>
                          </m:r>
                          <m:r>
                            <a:rPr lang="ru-RU" sz="188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8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81">
                          <a:latin typeface="Cambria Math" panose="02040503050406030204" pitchFamily="18" charset="0"/>
                        </a:rPr>
                        <m:t>−7000</m:t>
                      </m:r>
                      <m:r>
                        <a:rPr lang="ru-RU" sz="1881">
                          <a:latin typeface="Cambria Math" panose="02040503050406030204" pitchFamily="18" charset="0"/>
                        </a:rPr>
                        <m:t>= −70</m:t>
                      </m:r>
                      <m:sSup>
                        <m:sSupPr>
                          <m:ctrlPr>
                            <a:rPr lang="ru-RU" sz="188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81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ru-RU" sz="188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188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81">
                          <a:latin typeface="Cambria Math" panose="02040503050406030204" pitchFamily="18" charset="0"/>
                        </a:rPr>
                        <m:t>157</m:t>
                      </m:r>
                      <m:r>
                        <a:rPr lang="ru-RU" sz="188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sz="1881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81">
                          <a:latin typeface="Cambria Math" panose="02040503050406030204" pitchFamily="18" charset="0"/>
                        </a:rPr>
                        <m:t>−7000</m:t>
                      </m:r>
                    </m:oMath>
                  </m:oMathPara>
                </a14:m>
                <a:endParaRPr lang="en-US" sz="188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480DDB5-87A6-F61D-8DB7-9862C8D24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07451"/>
                <a:ext cx="10424997" cy="4510017"/>
              </a:xfrm>
              <a:prstGeom prst="rect">
                <a:avLst/>
              </a:prstGeom>
              <a:blipFill>
                <a:blip r:embed="rId2"/>
                <a:stretch>
                  <a:fillRect l="-1170" t="-4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39CB02-277B-09C8-9863-9673E3EBE9A2}"/>
                  </a:ext>
                </a:extLst>
              </p:cNvPr>
              <p:cNvSpPr txBox="1"/>
              <p:nvPr/>
            </p:nvSpPr>
            <p:spPr>
              <a:xfrm>
                <a:off x="5693340" y="5773174"/>
                <a:ext cx="3603246" cy="388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81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1881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81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1881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1881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1881" b="1" i="1">
                          <a:latin typeface="Cambria Math" panose="02040503050406030204" pitchFamily="18" charset="0"/>
                        </a:rPr>
                        <m:t>𝟕𝟎</m:t>
                      </m:r>
                      <m:sSup>
                        <m:sSupPr>
                          <m:ctrlPr>
                            <a:rPr lang="ru-RU" sz="1881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1881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1881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1881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1881" b="1" i="1">
                          <a:latin typeface="Cambria Math" panose="02040503050406030204" pitchFamily="18" charset="0"/>
                        </a:rPr>
                        <m:t>𝟏𝟓𝟕𝟎</m:t>
                      </m:r>
                      <m:r>
                        <a:rPr lang="ru-RU" sz="1881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ru-RU" sz="1881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1881" b="1" i="1">
                          <a:latin typeface="Cambria Math" panose="02040503050406030204" pitchFamily="18" charset="0"/>
                        </a:rPr>
                        <m:t>𝟕𝟎𝟎𝟎</m:t>
                      </m:r>
                    </m:oMath>
                  </m:oMathPara>
                </a14:m>
                <a:endParaRPr lang="ru-RU" sz="1881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39CB02-277B-09C8-9863-9673E3EBE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340" y="5773174"/>
                <a:ext cx="3603246" cy="388248"/>
              </a:xfrm>
              <a:prstGeom prst="rect">
                <a:avLst/>
              </a:prstGeom>
              <a:blipFill>
                <a:blip r:embed="rId3"/>
                <a:stretch>
                  <a:fillRect l="-508" b="-14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48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3982A-B10E-E14A-912A-28D53EB7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14</a:t>
            </a:fld>
            <a:endParaRPr lang="ru-R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1C3C61B-3221-2CB2-B6AD-D86E88B2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26" y="307646"/>
            <a:ext cx="8680297" cy="639314"/>
          </a:xfrm>
        </p:spPr>
        <p:txBody>
          <a:bodyPr anchor="t" anchorCtr="0">
            <a:normAutofit fontScale="90000"/>
          </a:bodyPr>
          <a:lstStyle/>
          <a:p>
            <a:r>
              <a:rPr lang="ru-RU" altLang="ru-RU" dirty="0">
                <a:latin typeface="+mj-lt"/>
                <a:ea typeface="Tahoma" pitchFamily="34" charset="0"/>
                <a:cs typeface="Tahoma" pitchFamily="34" charset="0"/>
              </a:rPr>
              <a:t>Роем </a:t>
            </a:r>
            <a:r>
              <a:rPr lang="ru-RU" altLang="ru-RU" dirty="0" smtClean="0">
                <a:latin typeface="+mj-lt"/>
                <a:ea typeface="Tahoma" pitchFamily="34" charset="0"/>
                <a:cs typeface="Tahoma" pitchFamily="34" charset="0"/>
              </a:rPr>
              <a:t>колодцы</a:t>
            </a:r>
            <a:endParaRPr lang="ru-RU" altLang="ru-RU" dirty="0">
              <a:solidFill>
                <a:schemeClr val="bg2">
                  <a:lumMod val="9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9759C2-D288-209C-6A7D-52E4914688F8}"/>
              </a:ext>
            </a:extLst>
          </p:cNvPr>
          <p:cNvSpPr/>
          <p:nvPr/>
        </p:nvSpPr>
        <p:spPr>
          <a:xfrm>
            <a:off x="850026" y="798629"/>
            <a:ext cx="10967541" cy="11546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рытья колодца от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метров существуют ли цены, которые меньше затрат?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какой глубине колодца (от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м) прибыль фирмы «А» (разница между ценой и затратами) наибольшая?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C7371E4-C85C-6AAD-A237-39CC9208B8F3}"/>
                  </a:ext>
                </a:extLst>
              </p:cNvPr>
              <p:cNvSpPr/>
              <p:nvPr/>
            </p:nvSpPr>
            <p:spPr>
              <a:xfrm>
                <a:off x="850026" y="2567950"/>
                <a:ext cx="10951672" cy="3173754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 marL="338993"/>
                <a:r>
                  <a:rPr lang="ru-RU" sz="1505" dirty="0">
                    <a:latin typeface="Arial" panose="020B0604020202020204" pitchFamily="34" charset="0"/>
                    <a:cs typeface="Arial" panose="020B0604020202020204" pitchFamily="34" charset="0"/>
                  </a:rPr>
                  <a:t>Функция</a:t>
                </a:r>
                <a:r>
                  <a:rPr lang="ru-RU" sz="1505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93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9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93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9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693" i="1">
                        <a:latin typeface="Cambria Math" panose="02040503050406030204" pitchFamily="18" charset="0"/>
                      </a:rPr>
                      <m:t>−70</m:t>
                    </m:r>
                    <m:sSup>
                      <m:sSupPr>
                        <m:ctrlPr>
                          <a:rPr lang="ru-RU" sz="169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93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ru-RU" sz="169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169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93" i="1">
                        <a:latin typeface="Cambria Math" panose="02040503050406030204" pitchFamily="18" charset="0"/>
                      </a:rPr>
                      <m:t>157</m:t>
                    </m:r>
                    <m:r>
                      <a:rPr lang="ru-RU" sz="1693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1693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93" i="1">
                        <a:latin typeface="Cambria Math" panose="02040503050406030204" pitchFamily="18" charset="0"/>
                      </a:rPr>
                      <m:t>−7000</m:t>
                    </m:r>
                  </m:oMath>
                </a14:m>
                <a:r>
                  <a:rPr lang="en-US" sz="1693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505" dirty="0">
                    <a:latin typeface="Arial" panose="020B0604020202020204" pitchFamily="34" charset="0"/>
                    <a:cs typeface="Arial" panose="020B0604020202020204" pitchFamily="34" charset="0"/>
                  </a:rPr>
                  <a:t>– парабола обращенная ветвями вниз, чтобы найти нулевые значения функции решим уравнение: </a:t>
                </a:r>
                <a14:m>
                  <m:oMath xmlns:m="http://schemas.openxmlformats.org/officeDocument/2006/math">
                    <m:r>
                      <a:rPr lang="ru-RU" sz="1693" i="1">
                        <a:latin typeface="Cambria Math" panose="02040503050406030204" pitchFamily="18" charset="0"/>
                      </a:rPr>
                      <m:t>−70</m:t>
                    </m:r>
                    <m:sSup>
                      <m:sSupPr>
                        <m:ctrlPr>
                          <a:rPr lang="ru-RU" sz="169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93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ru-RU" sz="169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1693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93" i="1">
                        <a:latin typeface="Cambria Math" panose="02040503050406030204" pitchFamily="18" charset="0"/>
                      </a:rPr>
                      <m:t>157</m:t>
                    </m:r>
                    <m:r>
                      <a:rPr lang="ru-RU" sz="1693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ru-RU" sz="1693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93" i="1">
                        <a:latin typeface="Cambria Math" panose="02040503050406030204" pitchFamily="18" charset="0"/>
                      </a:rPr>
                      <m:t>−7000</m:t>
                    </m:r>
                    <m:r>
                      <a:rPr lang="ru-RU" sz="1693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sz="1505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38993"/>
                <a14:m>
                  <m:oMath xmlns:m="http://schemas.openxmlformats.org/officeDocument/2006/math">
                    <m:sSub>
                      <m:sSubPr>
                        <m:ctrlPr>
                          <a:rPr lang="en-US" sz="150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5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505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505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ru-RU" sz="1505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6,14</m:t>
                    </m:r>
                    <m:r>
                      <a:rPr lang="en-US" sz="1505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50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5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505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505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ru-RU" sz="1505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</m:t>
                    </m:r>
                    <m:r>
                      <a:rPr lang="en-US" sz="1505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505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29</m:t>
                    </m:r>
                  </m:oMath>
                </a14:m>
                <a:r>
                  <a:rPr lang="ru-RU" sz="1505" dirty="0">
                    <a:latin typeface="Arial" panose="020B0604020202020204" pitchFamily="34" charset="0"/>
                    <a:cs typeface="Arial" panose="020B0604020202020204" pitchFamily="34" charset="0"/>
                  </a:rPr>
                  <a:t>, но поскольку мы рассматриваем интервал от 8 до 20 метров, значение функции на интервале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1505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505">
                            <a:latin typeface="Cambria Math" panose="02040503050406030204" pitchFamily="18" charset="0"/>
                          </a:rPr>
                          <m:t>8;16</m:t>
                        </m:r>
                      </m:e>
                    </m:d>
                  </m:oMath>
                </a14:m>
                <a:r>
                  <a:rPr lang="ru-RU" sz="1505" dirty="0">
                    <a:latin typeface="Arial" panose="020B0604020202020204" pitchFamily="34" charset="0"/>
                    <a:cs typeface="Arial" panose="020B0604020202020204" pitchFamily="34" charset="0"/>
                  </a:rPr>
                  <a:t> - положительное, а на интервале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1505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505">
                            <a:latin typeface="Cambria Math" panose="02040503050406030204" pitchFamily="18" charset="0"/>
                          </a:rPr>
                          <m:t>17;20</m:t>
                        </m:r>
                      </m:e>
                    </m:d>
                  </m:oMath>
                </a14:m>
                <a:r>
                  <a:rPr lang="ru-RU" sz="1505" dirty="0">
                    <a:latin typeface="Arial" panose="020B0604020202020204" pitchFamily="34" charset="0"/>
                    <a:cs typeface="Arial" panose="020B0604020202020204" pitchFamily="34" charset="0"/>
                  </a:rPr>
                  <a:t>- отрицательное (т.е. цена колодца меньше затрат, прибыль отрицательная).</a:t>
                </a:r>
              </a:p>
              <a:p>
                <a:pPr marL="338993"/>
                <a:r>
                  <a:rPr lang="ru-RU" sz="1505" dirty="0">
                    <a:latin typeface="Arial" panose="020B0604020202020204" pitchFamily="34" charset="0"/>
                    <a:cs typeface="Arial" panose="020B0604020202020204" pitchFamily="34" charset="0"/>
                  </a:rPr>
                  <a:t>Максимум прибыли достигается в вершине параболы, которую можно вычислить по формуле:</a:t>
                </a:r>
                <a:endParaRPr lang="en-US" sz="150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38993"/>
                <a14:m>
                  <m:oMath xmlns:m="http://schemas.openxmlformats.org/officeDocument/2006/math">
                    <m:sSub>
                      <m:sSubPr>
                        <m:ctrlPr>
                          <a:rPr lang="en-US" sz="169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93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93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693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69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93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93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9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93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1693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93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1693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9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693" i="1">
                            <a:latin typeface="Cambria Math" panose="02040503050406030204" pitchFamily="18" charset="0"/>
                          </a:rPr>
                          <m:t>1570</m:t>
                        </m:r>
                      </m:num>
                      <m:den>
                        <m:r>
                          <a:rPr lang="en-US" sz="1693" i="1">
                            <a:latin typeface="Cambria Math" panose="02040503050406030204" pitchFamily="18" charset="0"/>
                          </a:rPr>
                          <m:t>−140</m:t>
                        </m:r>
                      </m:den>
                    </m:f>
                    <m:r>
                      <a:rPr lang="en-US" sz="169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ru-RU" sz="169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sz="169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sz="1693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ru-RU" sz="1505" dirty="0">
                    <a:latin typeface="Arial" panose="020B0604020202020204" pitchFamily="34" charset="0"/>
                    <a:cs typeface="Arial" panose="020B0604020202020204" pitchFamily="34" charset="0"/>
                  </a:rPr>
                  <a:t>, максимальная прибыль достигается на глубине колодца между 11 и 12 метрами. </a:t>
                </a:r>
                <a:br>
                  <a:rPr lang="ru-RU" sz="1505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505" dirty="0">
                    <a:latin typeface="Arial" panose="020B0604020202020204" pitchFamily="34" charset="0"/>
                    <a:cs typeface="Arial" panose="020B0604020202020204" pitchFamily="34" charset="0"/>
                  </a:rPr>
                  <a:t>Но колодец по условию задачи состоит из целого числа метров. Проверим прибыль при 11 и 12 метрах.</a:t>
                </a:r>
                <a:endParaRPr lang="ru-RU" sz="1505" dirty="0">
                  <a:latin typeface="Cambria Math" panose="02040503050406030204" pitchFamily="18" charset="0"/>
                </a:endParaRPr>
              </a:p>
              <a:p>
                <a:pPr marL="338993"/>
                <a14:m>
                  <m:oMath xmlns:m="http://schemas.openxmlformats.org/officeDocument/2006/math">
                    <m:r>
                      <a:rPr lang="en-US" sz="1693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9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93" i="1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d>
                    <m:r>
                      <a:rPr lang="en-US" sz="1693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ru-RU" sz="1693" i="1">
                        <a:latin typeface="Cambria Math" panose="02040503050406030204" pitchFamily="18" charset="0"/>
                      </a:rPr>
                      <m:t>800</m:t>
                    </m:r>
                    <m:r>
                      <a:rPr lang="en-US" sz="1693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93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9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1693" i="1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sz="1693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ru-RU" sz="1693" i="1">
                        <a:latin typeface="Cambria Math" panose="02040503050406030204" pitchFamily="18" charset="0"/>
                      </a:rPr>
                      <m:t>760.</m:t>
                    </m:r>
                  </m:oMath>
                </a14:m>
                <a:r>
                  <a:rPr lang="ru-RU" sz="1505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22566" indent="-322566">
                  <a:spcBef>
                    <a:spcPts val="564"/>
                  </a:spcBef>
                  <a:buFont typeface="+mj-lt"/>
                  <a:buAutoNum type="arabicPeriod" startAt="9"/>
                  <a:tabLst>
                    <a:tab pos="504832" algn="l"/>
                  </a:tabLst>
                </a:pPr>
                <a:r>
                  <a:rPr lang="ru-RU" altLang="ru-RU" sz="1505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Сравниваем максимумы прибыли, определяем наибольшее значение</a:t>
                </a:r>
                <a:endParaRPr lang="ru-RU" sz="1505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38993"/>
                <a:r>
                  <a:rPr lang="ru-RU" sz="1505" dirty="0">
                    <a:latin typeface="Arial" panose="020B0604020202020204" pitchFamily="34" charset="0"/>
                    <a:cs typeface="Arial" panose="020B0604020202020204" pitchFamily="34" charset="0"/>
                  </a:rPr>
                  <a:t>Следовательно, прибыль наибольшая при глубине колодца 11 метров (1800 рублей) это больше, чем прибыль </a:t>
                </a:r>
                <a:br>
                  <a:rPr lang="ru-RU" sz="1505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505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 глубине колодца 5 метров (1450 рублей).</a:t>
                </a: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C7371E4-C85C-6AAD-A237-39CC9208B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26" y="2567950"/>
                <a:ext cx="10951672" cy="3173754"/>
              </a:xfrm>
              <a:prstGeom prst="rect">
                <a:avLst/>
              </a:prstGeom>
              <a:blipFill>
                <a:blip r:embed="rId2"/>
                <a:stretch>
                  <a:fillRect l="-1002" b="-1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03249EE-144C-2DA0-C115-A85F91793979}"/>
              </a:ext>
            </a:extLst>
          </p:cNvPr>
          <p:cNvSpPr/>
          <p:nvPr/>
        </p:nvSpPr>
        <p:spPr>
          <a:xfrm>
            <a:off x="850026" y="5869244"/>
            <a:ext cx="8332399" cy="32393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ru-RU" sz="1505" b="1" dirty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  <a:r>
              <a:rPr lang="ru-RU" sz="1505" dirty="0">
                <a:latin typeface="Arial" panose="020B0604020202020204" pitchFamily="34" charset="0"/>
                <a:cs typeface="Arial" panose="020B0604020202020204" pitchFamily="34" charset="0"/>
              </a:rPr>
              <a:t>	1) да, при глубине 17 метров и более. 2) 11 метров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CB5E8AF-DF57-EFA3-87CC-D0DBF5C2774D}"/>
              </a:ext>
            </a:extLst>
          </p:cNvPr>
          <p:cNvSpPr/>
          <p:nvPr/>
        </p:nvSpPr>
        <p:spPr>
          <a:xfrm>
            <a:off x="850026" y="2180590"/>
            <a:ext cx="10009666" cy="32393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322566" indent="-322566">
              <a:buFont typeface="+mj-lt"/>
              <a:buAutoNum type="arabicPeriod" startAt="8"/>
              <a:tabLst>
                <a:tab pos="504832" algn="l"/>
              </a:tabLst>
            </a:pPr>
            <a:r>
              <a:rPr lang="ru-RU" altLang="ru-RU" sz="1505" b="1" dirty="0">
                <a:latin typeface="Arial" panose="020B0604020202020204" pitchFamily="34" charset="0"/>
                <a:cs typeface="Arial" panose="020B0604020202020204" pitchFamily="34" charset="0"/>
              </a:rPr>
              <a:t>Определяем максимум прибыли и интервал, где цена ниже себестоимости (8</a:t>
            </a:r>
            <a:r>
              <a:rPr lang="ru-RU" sz="1505" b="1" dirty="0">
                <a:latin typeface="Arial" panose="020B0604020202020204" pitchFamily="34" charset="0"/>
                <a:cs typeface="Arial" panose="020B0604020202020204" pitchFamily="34" charset="0"/>
              </a:rPr>
              <a:t>–20</a:t>
            </a:r>
            <a:r>
              <a:rPr lang="ru-RU" altLang="ru-RU" sz="1505" b="1" dirty="0">
                <a:latin typeface="Arial" panose="020B0604020202020204" pitchFamily="34" charset="0"/>
                <a:cs typeface="Arial" panose="020B0604020202020204" pitchFamily="34" charset="0"/>
              </a:rPr>
              <a:t> м)</a:t>
            </a:r>
            <a:endParaRPr lang="ru-RU" sz="150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5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3982A-B10E-E14A-912A-28D53EB7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15</a:t>
            </a:fld>
            <a:endParaRPr lang="ru-R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1C3C61B-3221-2CB2-B6AD-D86E88B2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55"/>
            <a:ext cx="8680297" cy="606754"/>
          </a:xfrm>
        </p:spPr>
        <p:txBody>
          <a:bodyPr anchor="t" anchorCtr="0">
            <a:normAutofit fontScale="90000"/>
          </a:bodyPr>
          <a:lstStyle/>
          <a:p>
            <a:r>
              <a:rPr lang="ru-RU" altLang="ru-RU" dirty="0">
                <a:latin typeface="+mj-lt"/>
                <a:ea typeface="Tahoma" pitchFamily="34" charset="0"/>
                <a:cs typeface="Tahoma" pitchFamily="34" charset="0"/>
              </a:rPr>
              <a:t>Роем колодцы. График функции</a:t>
            </a:r>
            <a:endParaRPr lang="ru-RU" altLang="ru-RU" dirty="0">
              <a:solidFill>
                <a:schemeClr val="bg2">
                  <a:lumMod val="9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9DEB31A-E886-6EFA-4560-9F3520D63AC4}"/>
                  </a:ext>
                </a:extLst>
              </p:cNvPr>
              <p:cNvSpPr/>
              <p:nvPr/>
            </p:nvSpPr>
            <p:spPr>
              <a:xfrm>
                <a:off x="439947" y="1486885"/>
                <a:ext cx="3640697" cy="4247317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Для иллюстрации построим график функции прибыли </a:t>
                </a:r>
                <a:br>
                  <a:rPr lang="ru-RU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интервале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ru-RU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</m:d>
                  </m:oMath>
                </a14:m>
                <a:r>
                  <a:rPr lang="ru-RU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метров.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Мы соединили точки непрерывной линией, но, конечно, функция определена только в целых значениях, поскольку колодец содержить целое количество бетонных колец.</a:t>
                </a: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9DEB31A-E886-6EFA-4560-9F3520D63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47" y="1486885"/>
                <a:ext cx="3640697" cy="4247317"/>
              </a:xfrm>
              <a:prstGeom prst="rect">
                <a:avLst/>
              </a:prstGeom>
              <a:blipFill>
                <a:blip r:embed="rId2"/>
                <a:stretch>
                  <a:fillRect l="-3853" r="-1005" b="-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635B00-3844-9CF6-F144-A57921339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972" y="1678629"/>
            <a:ext cx="7770784" cy="456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A5D3-2F90-EC47-BC4C-21ACE5F99350}"/>
              </a:ext>
            </a:extLst>
          </p:cNvPr>
          <p:cNvSpPr txBox="1">
            <a:spLocks/>
          </p:cNvSpPr>
          <p:nvPr/>
        </p:nvSpPr>
        <p:spPr>
          <a:xfrm>
            <a:off x="727645" y="91987"/>
            <a:ext cx="9056925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Два таксиста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095473-FEB1-34CB-35BD-2123B73FC8BA}"/>
              </a:ext>
            </a:extLst>
          </p:cNvPr>
          <p:cNvSpPr txBox="1"/>
          <p:nvPr/>
        </p:nvSpPr>
        <p:spPr>
          <a:xfrm>
            <a:off x="2782452" y="1078988"/>
            <a:ext cx="9070242" cy="2492348"/>
          </a:xfrm>
          <a:prstGeom prst="rect">
            <a:avLst/>
          </a:prstGeom>
          <a:solidFill>
            <a:srgbClr val="F5F2F2"/>
          </a:solidFill>
        </p:spPr>
        <p:txBody>
          <a:bodyPr wrap="square" anchor="ctr">
            <a:no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городе Н водители Ларионов и </a:t>
            </a:r>
            <a:r>
              <a:rPr lang="ru-RU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Кутько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арендуют такси у автопарка и возят пассажиров </a:t>
            </a:r>
            <a:r>
              <a:rPr lang="ru-RU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маршруту «город – аэропорт» туда и обратно. Расходы на поездку в одну сторону (стоимость бензина) составляют 60 рублей. Кроме того, водители платят автопарку арендную плату – 1 000 рублей за рабочую смену (независимо от количества поездок). Экспериментально установлено, что спрос на поездки линейно зависит от цены. В таблице приведены два значения этой зависимости (см. таблицу).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887B3C2-E5DA-CE32-517A-C55CCB006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240702"/>
              </p:ext>
            </p:extLst>
          </p:nvPr>
        </p:nvGraphicFramePr>
        <p:xfrm>
          <a:off x="727645" y="3796581"/>
          <a:ext cx="10907779" cy="17250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97689">
                  <a:extLst>
                    <a:ext uri="{9D8B030D-6E8A-4147-A177-3AD203B41FA5}">
                      <a16:colId xmlns:a16="http://schemas.microsoft.com/office/drawing/2014/main" val="26476144"/>
                    </a:ext>
                  </a:extLst>
                </a:gridCol>
                <a:gridCol w="7410090">
                  <a:extLst>
                    <a:ext uri="{9D8B030D-6E8A-4147-A177-3AD203B41FA5}">
                      <a16:colId xmlns:a16="http://schemas.microsoft.com/office/drawing/2014/main" val="435578404"/>
                    </a:ext>
                  </a:extLst>
                </a:gridCol>
              </a:tblGrid>
              <a:tr h="299506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ysClr val="windowText" lastClr="000000"/>
                          </a:solidFill>
                        </a:rPr>
                        <a:t>Цена поездки (руб.)</a:t>
                      </a:r>
                      <a:endParaRPr lang="ru-RU" sz="2800" b="0" i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0" marR="85780" marT="42890" marB="4289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ysClr val="windowText" lastClr="000000"/>
                          </a:solidFill>
                        </a:rPr>
                        <a:t>Количество</a:t>
                      </a:r>
                      <a:r>
                        <a:rPr lang="ru-RU" sz="2800" b="0" baseline="0" dirty="0">
                          <a:solidFill>
                            <a:sysClr val="windowText" lastClr="000000"/>
                          </a:solidFill>
                        </a:rPr>
                        <a:t> поездок за смену (в одну сторону)</a:t>
                      </a:r>
                      <a:endParaRPr lang="ru-RU" sz="2800" b="0" i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0" marR="85780" marT="42890" marB="4289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156205"/>
                  </a:ext>
                </a:extLst>
              </a:tr>
              <a:tr h="315164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/>
                        <a:t>230</a:t>
                      </a:r>
                      <a:endParaRPr lang="ru-RU" sz="3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0" marR="85780" marT="42890" marB="4289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/>
                        <a:t>16</a:t>
                      </a:r>
                      <a:endParaRPr lang="ru-RU" sz="3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0" marR="85780" marT="42890" marB="4289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175003"/>
                  </a:ext>
                </a:extLst>
              </a:tr>
              <a:tr h="639065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/>
                        <a:t>830</a:t>
                      </a:r>
                      <a:endParaRPr lang="ru-RU" sz="3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0" marR="85780" marT="42890" marB="4289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/>
                        <a:t>4</a:t>
                      </a:r>
                      <a:endParaRPr lang="ru-RU" sz="3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780" marR="85780" marT="42890" marB="42890" anchor="ctr">
                    <a:lnL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5B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3589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AD30118-DCDF-5ECF-BDA8-5B03D2B1B1FF}"/>
              </a:ext>
            </a:extLst>
          </p:cNvPr>
          <p:cNvSpPr txBox="1"/>
          <p:nvPr/>
        </p:nvSpPr>
        <p:spPr>
          <a:xfrm>
            <a:off x="727645" y="5574331"/>
            <a:ext cx="10529572" cy="1111141"/>
          </a:xfrm>
          <a:prstGeom prst="rect">
            <a:avLst/>
          </a:prstGeom>
          <a:solidFill>
            <a:srgbClr val="F5F2F2"/>
          </a:solidFill>
        </p:spPr>
        <p:txBody>
          <a:bodyPr wrap="square" anchor="ctr">
            <a:no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</a:lstStyle>
          <a:p>
            <a:pPr>
              <a:spcAft>
                <a:spcPts val="563"/>
              </a:spcAft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Какую цену поездки следует установить водителям, чтобы заработок был максимальным (с учётом оплаты бензина и арендной платы)? Каким при этом будет среднее количество поездок за смену? Водители всегда начинают и заканчивают смену в городе.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71CC26-9A5D-7CBA-1738-9CEBC5E4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46" y="1015318"/>
            <a:ext cx="2449362" cy="243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91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733049"/>
            <a:ext cx="11917438" cy="539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41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7" y="509180"/>
            <a:ext cx="11326806" cy="58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96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60" y="761628"/>
            <a:ext cx="10955279" cy="53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1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иалоги о параболе&quot;. Применение свойств графика квадратичной функ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45" y="3116062"/>
            <a:ext cx="27908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арабола в архитектуре - математика, презентаци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1" b="25995"/>
          <a:stretch/>
        </p:blipFill>
        <p:spPr bwMode="auto">
          <a:xfrm>
            <a:off x="209045" y="375707"/>
            <a:ext cx="2790825" cy="205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3675" b="68859"/>
          <a:stretch/>
        </p:blipFill>
        <p:spPr>
          <a:xfrm>
            <a:off x="9956926" y="3825695"/>
            <a:ext cx="2010625" cy="12730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3739" y="5196286"/>
            <a:ext cx="1421082" cy="1310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0430" t="64244" r="6189"/>
          <a:stretch/>
        </p:blipFill>
        <p:spPr>
          <a:xfrm>
            <a:off x="10070358" y="4990050"/>
            <a:ext cx="1749323" cy="17228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236811">
            <a:off x="8230437" y="4791837"/>
            <a:ext cx="3228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СКИДКИ!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ОГЭ. Задачи на растворы, смеси, сплавы, сушку, среднюю скорость, движение  протяженных тел. - Пройти онлайн тест | Online Test P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25" y="4812718"/>
            <a:ext cx="3445637" cy="172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ешение задач на движение в противоположных направлениях - YouTub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t="45785" r="15499" b="20299"/>
          <a:stretch/>
        </p:blipFill>
        <p:spPr bwMode="auto">
          <a:xfrm>
            <a:off x="3138592" y="3023360"/>
            <a:ext cx="5818462" cy="160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63302" y="-223694"/>
            <a:ext cx="136768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900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34" name="Picture 10" descr="Калькулятор расстояния между двумя точками • Математика • Онлайн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16" y="180397"/>
            <a:ext cx="2673135" cy="356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981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1" y="457201"/>
            <a:ext cx="11727877" cy="48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56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5" y="747292"/>
            <a:ext cx="11854311" cy="530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75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2C166-1568-300A-D6E0-7686A59E43F7}"/>
              </a:ext>
            </a:extLst>
          </p:cNvPr>
          <p:cNvSpPr txBox="1">
            <a:spLocks/>
          </p:cNvSpPr>
          <p:nvPr/>
        </p:nvSpPr>
        <p:spPr>
          <a:xfrm>
            <a:off x="917451" y="261645"/>
            <a:ext cx="9576679" cy="7143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Кредит с капитализацией процентов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C29F53-A2CF-C3F3-7C5D-23A81F463A93}"/>
              </a:ext>
            </a:extLst>
          </p:cNvPr>
          <p:cNvSpPr txBox="1"/>
          <p:nvPr/>
        </p:nvSpPr>
        <p:spPr>
          <a:xfrm>
            <a:off x="917451" y="1669618"/>
            <a:ext cx="10779968" cy="3313664"/>
          </a:xfrm>
          <a:prstGeom prst="rect">
            <a:avLst/>
          </a:prstGeom>
          <a:solidFill>
            <a:srgbClr val="F5F2F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Взяли кредит в банке на сумму 200 000 рублей под </a:t>
            </a: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r%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процентов годовых и выплатили за 2 года платежами 130 000 рублей в первый год и 150 000 рублей — во второй. Найдите r.</a:t>
            </a:r>
          </a:p>
        </p:txBody>
      </p:sp>
    </p:spTree>
    <p:extLst>
      <p:ext uri="{BB962C8B-B14F-4D97-AF65-F5344CB8AC3E}">
        <p14:creationId xmlns:p14="http://schemas.microsoft.com/office/powerpoint/2010/main" val="2698056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7C66D-5E96-389E-8370-F414554F000E}"/>
              </a:ext>
            </a:extLst>
          </p:cNvPr>
          <p:cNvSpPr txBox="1">
            <a:spLocks/>
          </p:cNvSpPr>
          <p:nvPr/>
        </p:nvSpPr>
        <p:spPr>
          <a:xfrm>
            <a:off x="1072179" y="97743"/>
            <a:ext cx="9576679" cy="7143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Кредит с капитализацией процентов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2724E-88CA-0CFE-B701-196DDA8ED1F8}"/>
              </a:ext>
            </a:extLst>
          </p:cNvPr>
          <p:cNvSpPr txBox="1"/>
          <p:nvPr/>
        </p:nvSpPr>
        <p:spPr>
          <a:xfrm>
            <a:off x="388190" y="986887"/>
            <a:ext cx="11708560" cy="923330"/>
          </a:xfrm>
          <a:prstGeom prst="rect">
            <a:avLst/>
          </a:prstGeom>
          <a:solidFill>
            <a:srgbClr val="F5F2F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Взяли кредит в банке на сумму 200 000 рублей под r% процентов годовых и выплатили за 2 года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платежами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000 рублей в первый год и 150 000 рублей — во второй. Найдите 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D7D7E47-F14E-9C4B-886D-73E642EB361D}"/>
                  </a:ext>
                </a:extLst>
              </p:cNvPr>
              <p:cNvSpPr/>
              <p:nvPr/>
            </p:nvSpPr>
            <p:spPr>
              <a:xfrm>
                <a:off x="819584" y="2438192"/>
                <a:ext cx="11277166" cy="3610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F5B35"/>
                  </a:buClr>
                  <a:buFont typeface="+mj-lt"/>
                  <a:buAutoNum type="arabicPeriod"/>
                </a:pP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Каждый год долг увеличивается на </a:t>
                </a:r>
                <a:r>
                  <a:rPr lang="ru-RU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r%</a:t>
                </a: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или в </a:t>
                </a:r>
                <a14:m>
                  <m:oMath xmlns:m="http://schemas.openxmlformats.org/officeDocument/2006/math">
                    <m:r>
                      <a:rPr lang="ru-RU" sz="1600" b="0" i="1" dirty="0">
                        <a:latin typeface="Cambria Math" panose="02040503050406030204" pitchFamily="18" charset="0"/>
                      </a:rPr>
                      <m:t>(1 + </m:t>
                    </m:r>
                    <m:r>
                      <a:rPr lang="ru-RU" sz="1600" b="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ru-RU" sz="1600" b="0" i="1" dirty="0">
                        <a:latin typeface="Cambria Math" panose="02040503050406030204" pitchFamily="18" charset="0"/>
                      </a:rPr>
                      <m:t>/100 ) 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раз и уменьшается на величину ежегодного платежа. </a:t>
                </a:r>
                <a:b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Обозначим 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>
                        <a:latin typeface="Cambria Math" panose="02040503050406030204" pitchFamily="18" charset="0"/>
                      </a:rPr>
                      <m:t> = (1 + </m:t>
                    </m:r>
                    <m:r>
                      <a:rPr lang="ru-RU" b="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ru-RU" b="0" i="1" dirty="0">
                        <a:latin typeface="Cambria Math" panose="02040503050406030204" pitchFamily="18" charset="0"/>
                      </a:rPr>
                      <m:t>/100 )</m:t>
                    </m:r>
                  </m:oMath>
                </a14:m>
                <a:r>
                  <a:rPr lang="ru-RU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73025">
                  <a:buClr>
                    <a:srgbClr val="FF5B35"/>
                  </a:buClr>
                </a:pP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Тогда</a:t>
                </a:r>
              </a:p>
              <a:p>
                <a:pPr marL="676275" indent="-276225">
                  <a:buClr>
                    <a:srgbClr val="FF5B35"/>
                  </a:buClr>
                  <a:buFont typeface="Arial" panose="020B0604020202020204" pitchFamily="34" charset="0"/>
                  <a:buChar char="•"/>
                </a:pP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в первый год долг составит: </a:t>
                </a:r>
                <a14:m>
                  <m:oMath xmlns:m="http://schemas.openxmlformats.org/officeDocument/2006/math">
                    <m:r>
                      <a:rPr lang="ru-RU" b="0" i="1" dirty="0">
                        <a:latin typeface="Cambria Math" panose="02040503050406030204" pitchFamily="18" charset="0"/>
                      </a:rPr>
                      <m:t>200 000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и остаток на конец года будет равен: </a:t>
                </a:r>
                <a14:m>
                  <m:oMath xmlns:m="http://schemas.openxmlformats.org/officeDocument/2006/math">
                    <m:r>
                      <a:rPr lang="ru-RU" b="0" i="1" dirty="0">
                        <a:latin typeface="Cambria Math" panose="02040503050406030204" pitchFamily="18" charset="0"/>
                      </a:rPr>
                      <m:t>200 000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>
                        <a:latin typeface="Cambria Math" panose="02040503050406030204" pitchFamily="18" charset="0"/>
                      </a:rPr>
                      <m:t> – 130 000 </m:t>
                    </m:r>
                  </m:oMath>
                </a14:m>
                <a:endParaRPr lang="ru-RU" sz="1600" b="0" i="1" dirty="0">
                  <a:latin typeface="Arial" panose="020B0604020202020204" pitchFamily="34" charset="0"/>
                </a:endParaRPr>
              </a:p>
              <a:p>
                <a:pPr marL="676275" indent="-276225">
                  <a:buClr>
                    <a:srgbClr val="FF5B35"/>
                  </a:buClr>
                  <a:buFont typeface="Arial" panose="020B0604020202020204" pitchFamily="34" charset="0"/>
                  <a:buChar char="•"/>
                </a:pP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после второго года остаток по кредиту составит: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0" i="0" dirty="0">
                            <a:latin typeface="Cambria Math" panose="02040503050406030204" pitchFamily="18" charset="0"/>
                          </a:rPr>
                          <m:t>200 000</m:t>
                        </m:r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ru-RU" b="0" i="0" dirty="0">
                            <a:latin typeface="Cambria Math" panose="02040503050406030204" pitchFamily="18" charset="0"/>
                          </a:rPr>
                          <m:t> – 130 000</m:t>
                        </m:r>
                      </m:e>
                    </m:d>
                    <m:r>
                      <m:rPr>
                        <m:sty m:val="p"/>
                      </m:rPr>
                      <a:rPr lang="en-US" b="0" i="0" dirty="0">
                        <a:latin typeface="Cambria Math" panose="02040503050406030204" pitchFamily="18" charset="0"/>
                      </a:rPr>
                      <m:t>x</m:t>
                    </m:r>
                    <m:r>
                      <a:rPr lang="ru-RU" b="0" i="0" dirty="0">
                        <a:latin typeface="Cambria Math" panose="02040503050406030204" pitchFamily="18" charset="0"/>
                      </a:rPr>
                      <m:t> – 150 000</m:t>
                    </m:r>
                  </m:oMath>
                </a14:m>
                <a:endParaRPr lang="ru-RU" b="0" dirty="0">
                  <a:latin typeface="Arial" panose="020B0604020202020204" pitchFamily="34" charset="0"/>
                </a:endParaRPr>
              </a:p>
              <a:p>
                <a:pPr marL="285750" indent="-285750">
                  <a:buClr>
                    <a:srgbClr val="FF5B35"/>
                  </a:buClr>
                  <a:buFont typeface="Arial" panose="020B0604020202020204" pitchFamily="34" charset="0"/>
                  <a:buChar char="•"/>
                </a:pP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FF5B35"/>
                  </a:buClr>
                  <a:buFont typeface="+mj-lt"/>
                  <a:buAutoNum type="arabicPeriod" startAt="2"/>
                </a:pP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условию кредит был погашен за 2 года, т.е.:</a:t>
                </a:r>
              </a:p>
              <a:p>
                <a:pPr>
                  <a:buClr>
                    <a:srgbClr val="FF5B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dirty="0">
                          <a:latin typeface="Cambria Math" panose="02040503050406030204" pitchFamily="18" charset="0"/>
                        </a:rPr>
                        <m:t>(200 000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b="0" i="1" dirty="0">
                          <a:latin typeface="Cambria Math" panose="02040503050406030204" pitchFamily="18" charset="0"/>
                        </a:rPr>
                        <m:t> – 130 000)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b="0" i="1" dirty="0">
                          <a:latin typeface="Cambria Math" panose="02040503050406030204" pitchFamily="18" charset="0"/>
                        </a:rPr>
                        <m:t> – 150 000  =  0</m:t>
                      </m:r>
                    </m:oMath>
                  </m:oMathPara>
                </a14:m>
                <a:endParaRPr lang="en-US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buClr>
                    <a:srgbClr val="FF5B35"/>
                  </a:buClr>
                </a:pP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или</a:t>
                </a:r>
              </a:p>
              <a:p>
                <a:pPr>
                  <a:buClr>
                    <a:srgbClr val="FF5B35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u="sng" dirty="0">
                          <a:latin typeface="Cambria Math" panose="02040503050406030204" pitchFamily="18" charset="0"/>
                        </a:rPr>
                        <m:t>200 000</m:t>
                      </m:r>
                      <m:r>
                        <a:rPr lang="en-US" b="0" i="1" u="sng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b="0" i="1" u="sng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b="0" i="1" u="sng" dirty="0">
                          <a:latin typeface="Cambria Math" panose="02040503050406030204" pitchFamily="18" charset="0"/>
                        </a:rPr>
                        <m:t>  – 130 000</m:t>
                      </m:r>
                      <m:r>
                        <a:rPr lang="en-US" b="0" i="1" u="sng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b="0" i="1" u="sng" dirty="0">
                          <a:latin typeface="Cambria Math" panose="02040503050406030204" pitchFamily="18" charset="0"/>
                        </a:rPr>
                        <m:t> – 150 000 = </m:t>
                      </m:r>
                      <m:r>
                        <a:rPr lang="ru-RU" b="1" i="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b="1" i="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ru-RU" b="1" i="0" u="sng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b="1" i="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– </m:t>
                      </m:r>
                      <m:r>
                        <a:rPr lang="ru-RU" b="1" i="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𝟏𝟑𝐱</m:t>
                      </m:r>
                      <m:r>
                        <a:rPr lang="ru-RU" b="1" i="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ru-RU" b="1" i="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b="1" i="0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u="sng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u="sng" dirty="0"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ru-RU" i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spcBef>
                    <a:spcPts val="598"/>
                  </a:spcBef>
                  <a:buClr>
                    <a:srgbClr val="FF5B35"/>
                  </a:buClr>
                  <a:buFont typeface="+mj-lt"/>
                  <a:buAutoNum type="arabicPeriod" startAt="3"/>
                </a:pP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Решаем квадратное уравнение:					</a:t>
                </a:r>
                <a:r>
                  <a:rPr lang="ru-RU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b="0" i="1" dirty="0">
                        <a:latin typeface="Cambria Math" panose="02040503050406030204" pitchFamily="18" charset="0"/>
                      </a:rPr>
                      <m:t> = 1,25</m:t>
                    </m:r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;     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ru-RU" b="0" i="1" dirty="0">
                        <a:latin typeface="Cambria Math" panose="02040503050406030204" pitchFamily="18" charset="0"/>
                      </a:rPr>
                      <m:t> = − 0,6</m:t>
                    </m:r>
                  </m:oMath>
                </a14:m>
                <a:endParaRPr lang="ru-RU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58775">
                  <a:buClr>
                    <a:srgbClr val="FF5B35"/>
                  </a:buClr>
                </a:pP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не может быть отрицательным числом, иначе долг расти не будет, значит,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b="0" i="1" dirty="0">
                        <a:latin typeface="Cambria Math" panose="02040503050406030204" pitchFamily="18" charset="0"/>
                      </a:rPr>
                      <m:t> = 1,25</m:t>
                    </m:r>
                    <m:r>
                      <a:rPr lang="ru-RU" b="0" i="0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откуда следует</a:t>
                </a: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b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что  </a:t>
                </a:r>
                <a14:m>
                  <m:oMath xmlns:m="http://schemas.openxmlformats.org/officeDocument/2006/math">
                    <m:r>
                      <a:rPr lang="ru-RU" b="0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ru-RU" b="0" i="1" dirty="0">
                        <a:latin typeface="Cambria Math" panose="02040503050406030204" pitchFamily="18" charset="0"/>
                      </a:rPr>
                      <m:t> = 0,25 </m:t>
                    </m:r>
                    <m:r>
                      <a:rPr lang="ru-RU" b="0" i="0" dirty="0">
                        <a:latin typeface="Cambria Math" panose="02040503050406030204" pitchFamily="18" charset="0"/>
                      </a:rPr>
                      <m:t>или 25%</m:t>
                    </m:r>
                  </m:oMath>
                </a14:m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D7D7E47-F14E-9C4B-886D-73E642EB3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84" y="2438192"/>
                <a:ext cx="11277166" cy="3610027"/>
              </a:xfrm>
              <a:prstGeom prst="rect">
                <a:avLst/>
              </a:prstGeom>
              <a:blipFill>
                <a:blip r:embed="rId2"/>
                <a:stretch>
                  <a:fillRect l="-216" t="-507" b="-1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A2901B-775E-133B-FFA8-15715E1568F6}"/>
              </a:ext>
            </a:extLst>
          </p:cNvPr>
          <p:cNvSpPr/>
          <p:nvPr/>
        </p:nvSpPr>
        <p:spPr>
          <a:xfrm>
            <a:off x="816983" y="2092320"/>
            <a:ext cx="3715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5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3974F1F0-105D-14D7-DF90-04FC72FB0930}"/>
                  </a:ext>
                </a:extLst>
              </p:cNvPr>
              <p:cNvSpPr/>
              <p:nvPr/>
            </p:nvSpPr>
            <p:spPr>
              <a:xfrm>
                <a:off x="816983" y="6066268"/>
                <a:ext cx="14344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>
                    <a:solidFill>
                      <a:srgbClr val="FF5B3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:r>
                  <a:rPr lang="en-US" sz="1600" b="1" dirty="0">
                    <a:solidFill>
                      <a:srgbClr val="FF5B3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0" dirty="0">
                        <a:latin typeface="Cambria Math" panose="02040503050406030204" pitchFamily="18" charset="0"/>
                      </a:rPr>
                      <m:t>25%</m:t>
                    </m:r>
                  </m:oMath>
                </a14:m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3974F1F0-105D-14D7-DF90-04FC72FB0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83" y="6066268"/>
                <a:ext cx="1434432" cy="338554"/>
              </a:xfrm>
              <a:prstGeom prst="rect">
                <a:avLst/>
              </a:prstGeom>
              <a:blipFill>
                <a:blip r:embed="rId3"/>
                <a:stretch>
                  <a:fillRect l="-2128" t="-5357" r="-1702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51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6360" y="638996"/>
            <a:ext cx="10780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Список литературы:</a:t>
            </a:r>
          </a:p>
          <a:p>
            <a:endParaRPr lang="ru-RU" dirty="0" smtClean="0"/>
          </a:p>
          <a:p>
            <a:r>
              <a:rPr lang="ru-RU" sz="2000" dirty="0" smtClean="0"/>
              <a:t>Дополнительная </a:t>
            </a:r>
            <a:r>
              <a:rPr lang="ru-RU" sz="2000" dirty="0"/>
              <a:t>профессиональная программа повышения квалификации «Формирование финансовой грамотности у обучающихся 5-11 </a:t>
            </a:r>
            <a:r>
              <a:rPr lang="ru-RU" sz="2000" dirty="0" smtClean="0"/>
              <a:t>классов на </a:t>
            </a:r>
            <a:r>
              <a:rPr lang="ru-RU" sz="2000" dirty="0"/>
              <a:t>уроках математики», </a:t>
            </a:r>
            <a:r>
              <a:rPr lang="ru-RU" sz="2000" dirty="0" err="1"/>
              <a:t>РАНХиГС</a:t>
            </a:r>
            <a:r>
              <a:rPr lang="ru-RU" sz="2000" dirty="0"/>
              <a:t>, 2023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7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xpose-server.gpntbsib.ru/api/images/books/full_%D0%942020-1174%D1%83%D0%BF%D1%80-274368368_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5" y="113791"/>
            <a:ext cx="4145872" cy="652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58539" y="0"/>
            <a:ext cx="6096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0" i="0" dirty="0" smtClean="0">
                <a:solidFill>
                  <a:srgbClr val="000000"/>
                </a:solidFill>
                <a:effectLst/>
                <a:latin typeface="PT Sans"/>
              </a:rPr>
              <a:t>Учебное пособие:</a:t>
            </a:r>
          </a:p>
          <a:p>
            <a:pPr>
              <a:lnSpc>
                <a:spcPct val="150000"/>
              </a:lnSpc>
            </a:pPr>
            <a:r>
              <a:rPr lang="ru-RU" sz="3200" b="0" i="0" dirty="0" smtClean="0">
                <a:solidFill>
                  <a:srgbClr val="000000"/>
                </a:solidFill>
                <a:effectLst/>
                <a:latin typeface="PT Sans"/>
              </a:rPr>
              <a:t> Э.Г. </a:t>
            </a:r>
            <a:r>
              <a:rPr lang="ru-RU" sz="3200" b="0" i="0" dirty="0" err="1" smtClean="0">
                <a:solidFill>
                  <a:srgbClr val="000000"/>
                </a:solidFill>
                <a:effectLst/>
                <a:latin typeface="PT Sans"/>
              </a:rPr>
              <a:t>Гельфман</a:t>
            </a:r>
            <a:endParaRPr lang="ru-RU" sz="3200" dirty="0">
              <a:solidFill>
                <a:srgbClr val="000000"/>
              </a:solidFill>
              <a:latin typeface="PT Sans"/>
            </a:endParaRPr>
          </a:p>
          <a:p>
            <a:pPr>
              <a:lnSpc>
                <a:spcPct val="150000"/>
              </a:lnSpc>
            </a:pPr>
            <a:r>
              <a:rPr lang="ru-RU" sz="3200" b="0" i="0" dirty="0" smtClean="0">
                <a:solidFill>
                  <a:srgbClr val="000000"/>
                </a:solidFill>
                <a:effectLst/>
                <a:latin typeface="PT Sans"/>
              </a:rPr>
              <a:t>Л.Н. Демидова,</a:t>
            </a:r>
          </a:p>
          <a:p>
            <a:pPr>
              <a:lnSpc>
                <a:spcPct val="150000"/>
              </a:lnSpc>
            </a:pPr>
            <a:r>
              <a:rPr lang="ru-RU" sz="3200" b="0" i="0" dirty="0" smtClean="0">
                <a:solidFill>
                  <a:srgbClr val="000000"/>
                </a:solidFill>
                <a:effectLst/>
                <a:latin typeface="PT Sans"/>
              </a:rPr>
              <a:t>А.И. Терре</a:t>
            </a:r>
          </a:p>
          <a:p>
            <a:pPr>
              <a:lnSpc>
                <a:spcPct val="150000"/>
              </a:lnSpc>
            </a:pPr>
            <a:r>
              <a:rPr lang="ru-RU" sz="3600" u="sng" dirty="0" smtClean="0">
                <a:solidFill>
                  <a:srgbClr val="0070C0"/>
                </a:solidFill>
                <a:latin typeface="PT Sans"/>
              </a:rPr>
              <a:t>С. 190</a:t>
            </a:r>
          </a:p>
          <a:p>
            <a:pPr>
              <a:lnSpc>
                <a:spcPct val="150000"/>
              </a:lnSpc>
            </a:pPr>
            <a:r>
              <a:rPr lang="ru-RU" sz="3600" u="sng" dirty="0" smtClean="0">
                <a:solidFill>
                  <a:srgbClr val="0070C0"/>
                </a:solidFill>
                <a:latin typeface="PT Sans"/>
              </a:rPr>
              <a:t>«Решаем задачи из разных областей предметных знаний»</a:t>
            </a:r>
            <a:endParaRPr lang="ru-RU" sz="36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3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095473-FEB1-34CB-35BD-2123B73FC8BA}"/>
              </a:ext>
            </a:extLst>
          </p:cNvPr>
          <p:cNvSpPr txBox="1"/>
          <p:nvPr/>
        </p:nvSpPr>
        <p:spPr>
          <a:xfrm>
            <a:off x="3571337" y="349938"/>
            <a:ext cx="8427965" cy="5909310"/>
          </a:xfrm>
          <a:prstGeom prst="rect">
            <a:avLst/>
          </a:prstGeom>
          <a:solidFill>
            <a:srgbClr val="F5F2F2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Покупая подешевевший творог, Мария Ивановна узнала, что за 5 дней до окончания срока годности магазин уценивает непроданный творог на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 еще через три дня еще раз проводит уценку на 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%.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цена творога снижается со 120 рублей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86 рублей 40 копеек за пачку. На сколько процентов творог уценивают первый раз? Ответ дайте в процентах с округлением до целых значений.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0DE262-7A9A-C004-0A2F-8C3579BA7F89}"/>
              </a:ext>
            </a:extLst>
          </p:cNvPr>
          <p:cNvSpPr txBox="1">
            <a:spLocks/>
          </p:cNvSpPr>
          <p:nvPr/>
        </p:nvSpPr>
        <p:spPr>
          <a:xfrm>
            <a:off x="165341" y="1360068"/>
            <a:ext cx="3259346" cy="4473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600" b="1" dirty="0" smtClean="0">
                <a:ea typeface="Tahoma" pitchFamily="34" charset="0"/>
                <a:cs typeface="Tahoma" pitchFamily="34" charset="0"/>
              </a:rPr>
              <a:t>Уценка творога </a:t>
            </a:r>
            <a:endParaRPr lang="ru-RU" altLang="ru-RU" sz="3600" b="1" dirty="0">
              <a:solidFill>
                <a:schemeClr val="bg2">
                  <a:lumMod val="9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C5D568-CC27-6A74-72B2-A9252FFE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74" y="2655309"/>
            <a:ext cx="2335031" cy="190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71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72B6B99-6266-CA4D-8267-27D522AE3C53}"/>
              </a:ext>
            </a:extLst>
          </p:cNvPr>
          <p:cNvSpPr txBox="1">
            <a:spLocks/>
          </p:cNvSpPr>
          <p:nvPr/>
        </p:nvSpPr>
        <p:spPr>
          <a:xfrm>
            <a:off x="891024" y="224287"/>
            <a:ext cx="9227337" cy="7889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400" b="1" u="sng" dirty="0" smtClean="0">
                <a:solidFill>
                  <a:srgbClr val="0070C0"/>
                </a:solidFill>
                <a:ea typeface="Tahoma" pitchFamily="34" charset="0"/>
                <a:cs typeface="Tahoma" pitchFamily="34" charset="0"/>
              </a:rPr>
              <a:t>Изменение  показателей в процентах</a:t>
            </a:r>
            <a:endParaRPr lang="ru-RU" altLang="ru-RU" sz="4400" b="1" u="sng" dirty="0">
              <a:solidFill>
                <a:srgbClr val="0070C0"/>
              </a:solidFill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D310A1-803B-EF1B-BA16-B769AD99AF81}"/>
                  </a:ext>
                </a:extLst>
              </p:cNvPr>
              <p:cNvSpPr txBox="1"/>
              <p:nvPr/>
            </p:nvSpPr>
            <p:spPr>
              <a:xfrm>
                <a:off x="480422" y="1013244"/>
                <a:ext cx="11205726" cy="47107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598"/>
                  </a:spcAft>
                </a:pP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Увеличение показателя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 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3200" b="0" i="0" dirty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∙(1+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2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32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598"/>
                  </a:spcAft>
                </a:pP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Уменьшение 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показателя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3200" b="0" i="0" dirty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ru-RU" sz="32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US" sz="32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598"/>
                  </a:spcAft>
                </a:pP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Если 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показатель </a:t>
                </a:r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598"/>
                  </a:spcAft>
                </a:pP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увеличивается 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dirty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598"/>
                  </a:spcAft>
                </a:pPr>
                <a:r>
                  <a:rPr lang="ru-RU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 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уменьшается на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0" dirty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DD310A1-803B-EF1B-BA16-B769AD99A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22" y="1013244"/>
                <a:ext cx="11205726" cy="4710713"/>
              </a:xfrm>
              <a:prstGeom prst="rect">
                <a:avLst/>
              </a:prstGeom>
              <a:blipFill>
                <a:blip r:embed="rId2"/>
                <a:stretch>
                  <a:fillRect l="-2231" b="-1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860215" y="3429689"/>
                <a:ext cx="4764189" cy="1829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598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a:rPr lang="en-US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3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num>
                            <m:den>
                              <m:r>
                                <a:rPr lang="en-US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215" y="3429689"/>
                <a:ext cx="4764189" cy="1829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0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84" y="2344724"/>
            <a:ext cx="11541187" cy="4401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6640" y="148609"/>
            <a:ext cx="10731449" cy="207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ЦЕНКА ТВОРОГА</a:t>
            </a:r>
            <a:endParaRPr lang="ru-RU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Покупая подешевевший творог, Мария Ивановна узнала, что за 5 дней до окончания срока годности магазин уценивает непроданный творог на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еще через три дня еще раз проводит уценку на 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%.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цена творога снижается со 120 рублей до 86 рублей 40 копеек за пачку. На сколько процентов творог уценивают первый раз? Ответ дайте в процентах с округлением до целых значений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Составим таблицу по условию задачи.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36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" y="-20876"/>
            <a:ext cx="12168870" cy="666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26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80DE262-7A9A-C004-0A2F-8C3579BA7F89}"/>
              </a:ext>
            </a:extLst>
          </p:cNvPr>
          <p:cNvSpPr txBox="1">
            <a:spLocks/>
          </p:cNvSpPr>
          <p:nvPr/>
        </p:nvSpPr>
        <p:spPr>
          <a:xfrm>
            <a:off x="387283" y="1937117"/>
            <a:ext cx="3259346" cy="4473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600" b="1" dirty="0" smtClean="0">
                <a:ea typeface="Tahoma" pitchFamily="34" charset="0"/>
                <a:cs typeface="Tahoma" pitchFamily="34" charset="0"/>
              </a:rPr>
              <a:t>Уценка творога </a:t>
            </a:r>
            <a:endParaRPr lang="ru-RU" altLang="ru-RU" sz="3600" b="1" dirty="0">
              <a:solidFill>
                <a:schemeClr val="bg2">
                  <a:lumMod val="9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C5D568-CC27-6A74-72B2-A9252FFE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74" y="2655309"/>
            <a:ext cx="2335031" cy="190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1749" y="466067"/>
            <a:ext cx="7212286" cy="187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Зная, что в результате уценки творог стоит 86 р.40 коп., составим уравнение: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233707" y="2756063"/>
                <a:ext cx="7520328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altLang="ru-RU" sz="4000" dirty="0" smtClean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120</m:t>
                      </m:r>
                      <m:r>
                        <a:rPr lang="ru-RU" altLang="ru-RU" sz="4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altLang="ru-RU" sz="4000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altLang="ru-RU" sz="4000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 –</m:t>
                          </m:r>
                          <m:r>
                            <a:rPr lang="en-US" altLang="ru-RU" sz="4000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altLang="ru-RU" sz="400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altLang="ru-RU" sz="4000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altLang="ru-RU" sz="4000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 – 2</m:t>
                          </m:r>
                          <m:r>
                            <a:rPr lang="en-US" altLang="ru-RU" sz="4000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altLang="ru-RU" sz="4000" dirty="0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 86,4</m:t>
                      </m:r>
                    </m:oMath>
                  </m:oMathPara>
                </a14:m>
                <a:endParaRPr lang="ru-RU" altLang="ru-RU" sz="4000" dirty="0" smtClean="0">
                  <a:latin typeface="Arial" panose="020B060402020202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ru-RU" altLang="ru-RU" sz="4000" dirty="0" smtClean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707" y="2756063"/>
                <a:ext cx="7520328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41749" y="4079502"/>
                <a:ext cx="6934564" cy="1478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57768">
                  <a:lnSpc>
                    <a:spcPct val="150000"/>
                  </a:lnSpc>
                </a:pPr>
                <a:r>
                  <a:rPr lang="ru-RU" altLang="ru-RU" sz="3200" dirty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altLang="ru-RU" sz="3200" i="1" dirty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altLang="ru-RU" sz="3200" dirty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– размер уценки в виде десятичной дроби.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749" y="4079502"/>
                <a:ext cx="6934564" cy="1478418"/>
              </a:xfrm>
              <a:prstGeom prst="rect">
                <a:avLst/>
              </a:prstGeom>
              <a:blipFill>
                <a:blip r:embed="rId4"/>
                <a:stretch>
                  <a:fillRect l="-2197" b="-123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51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ECCDFBA8-B3B9-DF64-313D-4ED6491AA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762" y="2396974"/>
                <a:ext cx="7163459" cy="25488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42890" rIns="85780" bIns="4289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857768"/>
                <a:endParaRPr lang="ru-RU" alt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857768"/>
                <a:r>
                  <a:rPr lang="ru-RU" altLang="ru-RU" sz="3200" dirty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Очевидно, что скидка не может быть больше 100%, поэтому корень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3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altLang="ru-RU" sz="3200" dirty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не подходит. Единственный корень, меньший единицы, это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3200">
                        <a:latin typeface="Cambria Math" panose="02040503050406030204" pitchFamily="18" charset="0"/>
                      </a:rPr>
                      <m:t>=10%</m:t>
                    </m:r>
                  </m:oMath>
                </a14:m>
                <a:r>
                  <a:rPr lang="ru-RU" altLang="ru-RU" sz="3200" dirty="0"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ECCDFBA8-B3B9-DF64-313D-4ED6491AA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0762" y="2396974"/>
                <a:ext cx="7163459" cy="2548830"/>
              </a:xfrm>
              <a:prstGeom prst="rect">
                <a:avLst/>
              </a:prstGeom>
              <a:blipFill>
                <a:blip r:embed="rId2"/>
                <a:stretch>
                  <a:fillRect l="-3404" r="-2383" b="-76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3BD7D3-BA6D-0DFD-4517-BD3B9EF0A808}"/>
                  </a:ext>
                </a:extLst>
              </p:cNvPr>
              <p:cNvSpPr txBox="1"/>
              <p:nvPr/>
            </p:nvSpPr>
            <p:spPr>
              <a:xfrm>
                <a:off x="4414280" y="1677540"/>
                <a:ext cx="5077222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=0,1</m:t>
                    </m:r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или 10%</a:t>
                </a:r>
                <a:endParaRPr lang="ru-RU" sz="3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3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2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320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или 140%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3BD7D3-BA6D-0DFD-4517-BD3B9EF0A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280" y="1677540"/>
                <a:ext cx="5077222" cy="984885"/>
              </a:xfrm>
              <a:prstGeom prst="rect">
                <a:avLst/>
              </a:prstGeom>
              <a:blipFill>
                <a:blip r:embed="rId3"/>
                <a:stretch>
                  <a:fillRect t="-12346" b="-240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DFBEDD4-E81A-066E-4C84-10465D554332}"/>
              </a:ext>
            </a:extLst>
          </p:cNvPr>
          <p:cNvSpPr txBox="1"/>
          <p:nvPr/>
        </p:nvSpPr>
        <p:spPr>
          <a:xfrm>
            <a:off x="4310762" y="685203"/>
            <a:ext cx="2994346" cy="584775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Находим корни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F39D29-1958-7EFD-ACE7-F1994A12D7FA}"/>
              </a:ext>
            </a:extLst>
          </p:cNvPr>
          <p:cNvSpPr/>
          <p:nvPr/>
        </p:nvSpPr>
        <p:spPr>
          <a:xfrm>
            <a:off x="6297283" y="5597897"/>
            <a:ext cx="3203313" cy="769441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defTabSz="857768"/>
            <a:r>
              <a:rPr lang="ru-RU" altLang="ru-RU" sz="4400" b="1" dirty="0">
                <a:solidFill>
                  <a:srgbClr val="FF5B35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Ответ: </a:t>
            </a:r>
            <a:r>
              <a:rPr lang="ru-RU" altLang="ru-RU" sz="44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10%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6A057AD-500B-72A7-EE65-D5E6CD946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9" y="2188576"/>
            <a:ext cx="2913296" cy="216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0DE262-7A9A-C004-0A2F-8C3579BA7F89}"/>
              </a:ext>
            </a:extLst>
          </p:cNvPr>
          <p:cNvSpPr txBox="1">
            <a:spLocks/>
          </p:cNvSpPr>
          <p:nvPr/>
        </p:nvSpPr>
        <p:spPr>
          <a:xfrm>
            <a:off x="614909" y="1515343"/>
            <a:ext cx="3259346" cy="4473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3600" b="1" dirty="0" smtClean="0">
                <a:ea typeface="Tahoma" pitchFamily="34" charset="0"/>
                <a:cs typeface="Tahoma" pitchFamily="34" charset="0"/>
              </a:rPr>
              <a:t>Уценка творога </a:t>
            </a:r>
            <a:endParaRPr lang="ru-RU" altLang="ru-RU" sz="3600" b="1" dirty="0">
              <a:solidFill>
                <a:schemeClr val="bg2">
                  <a:lumMod val="90000"/>
                </a:schemeClr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813</Words>
  <Application>Microsoft Office PowerPoint</Application>
  <PresentationFormat>Широкоэкранный</PresentationFormat>
  <Paragraphs>134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SimSun</vt:lpstr>
      <vt:lpstr>Arial</vt:lpstr>
      <vt:lpstr>Calibri</vt:lpstr>
      <vt:lpstr>Calibri Light</vt:lpstr>
      <vt:lpstr>Cambria Math</vt:lpstr>
      <vt:lpstr>PT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Роем колодцы</vt:lpstr>
      <vt:lpstr>Роем колодцы</vt:lpstr>
      <vt:lpstr>Роем колодцы</vt:lpstr>
      <vt:lpstr>Роем колодцы</vt:lpstr>
      <vt:lpstr>Роем колодцы</vt:lpstr>
      <vt:lpstr>Роем колодцы. График функции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Family</dc:creator>
  <cp:lastModifiedBy>Family</cp:lastModifiedBy>
  <cp:revision>25</cp:revision>
  <dcterms:created xsi:type="dcterms:W3CDTF">2024-01-18T17:05:10Z</dcterms:created>
  <dcterms:modified xsi:type="dcterms:W3CDTF">2024-01-22T15:24:59Z</dcterms:modified>
</cp:coreProperties>
</file>