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6" r:id="rId2"/>
    <p:sldId id="297" r:id="rId3"/>
    <p:sldId id="298" r:id="rId4"/>
    <p:sldId id="299" r:id="rId5"/>
    <p:sldId id="301" r:id="rId6"/>
    <p:sldId id="300" r:id="rId7"/>
    <p:sldId id="303" r:id="rId8"/>
    <p:sldId id="302" r:id="rId9"/>
    <p:sldId id="304" r:id="rId10"/>
    <p:sldId id="308" r:id="rId11"/>
    <p:sldId id="307" r:id="rId12"/>
    <p:sldId id="306" r:id="rId13"/>
    <p:sldId id="30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67" r:id="rId3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7BC082-944E-4A3B-B703-1433282FFD31}">
          <p14:sldIdLst>
            <p14:sldId id="296"/>
            <p14:sldId id="297"/>
            <p14:sldId id="298"/>
            <p14:sldId id="299"/>
            <p14:sldId id="301"/>
            <p14:sldId id="300"/>
            <p14:sldId id="303"/>
            <p14:sldId id="302"/>
            <p14:sldId id="304"/>
            <p14:sldId id="308"/>
            <p14:sldId id="307"/>
            <p14:sldId id="306"/>
            <p14:sldId id="30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2D"/>
    <a:srgbClr val="854746"/>
    <a:srgbClr val="BD9B85"/>
    <a:srgbClr val="BFA25E"/>
    <a:srgbClr val="006538"/>
    <a:srgbClr val="069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6" y="61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13</c:v>
                </c:pt>
                <c:pt idx="1">
                  <c:v>38</c:v>
                </c:pt>
                <c:pt idx="2">
                  <c:v>43</c:v>
                </c:pt>
                <c:pt idx="3">
                  <c:v>69</c:v>
                </c:pt>
                <c:pt idx="4">
                  <c:v>70</c:v>
                </c:pt>
                <c:pt idx="5">
                  <c:v>83</c:v>
                </c:pt>
                <c:pt idx="6">
                  <c:v>81</c:v>
                </c:pt>
                <c:pt idx="7">
                  <c:v>87</c:v>
                </c:pt>
                <c:pt idx="8">
                  <c:v>515</c:v>
                </c:pt>
                <c:pt idx="9">
                  <c:v>616</c:v>
                </c:pt>
                <c:pt idx="10">
                  <c:v>780</c:v>
                </c:pt>
                <c:pt idx="11">
                  <c:v>831</c:v>
                </c:pt>
                <c:pt idx="12">
                  <c:v>809</c:v>
                </c:pt>
                <c:pt idx="13">
                  <c:v>862</c:v>
                </c:pt>
                <c:pt idx="14">
                  <c:v>713</c:v>
                </c:pt>
                <c:pt idx="15">
                  <c:v>701</c:v>
                </c:pt>
                <c:pt idx="16">
                  <c:v>617</c:v>
                </c:pt>
                <c:pt idx="17">
                  <c:v>496</c:v>
                </c:pt>
                <c:pt idx="18">
                  <c:v>381</c:v>
                </c:pt>
                <c:pt idx="19">
                  <c:v>306</c:v>
                </c:pt>
                <c:pt idx="20">
                  <c:v>202</c:v>
                </c:pt>
                <c:pt idx="21">
                  <c:v>180</c:v>
                </c:pt>
                <c:pt idx="22">
                  <c:v>145</c:v>
                </c:pt>
                <c:pt idx="23">
                  <c:v>108</c:v>
                </c:pt>
                <c:pt idx="24">
                  <c:v>98</c:v>
                </c:pt>
                <c:pt idx="25">
                  <c:v>81</c:v>
                </c:pt>
                <c:pt idx="26">
                  <c:v>57</c:v>
                </c:pt>
                <c:pt idx="27">
                  <c:v>43</c:v>
                </c:pt>
                <c:pt idx="28">
                  <c:v>19</c:v>
                </c:pt>
                <c:pt idx="29">
                  <c:v>25</c:v>
                </c:pt>
                <c:pt idx="30">
                  <c:v>5</c:v>
                </c:pt>
                <c:pt idx="3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3-40BF-8137-66A4024F8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626576"/>
        <c:axId val="1115630736"/>
      </c:barChart>
      <c:catAx>
        <c:axId val="111562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15630736"/>
        <c:crosses val="autoZero"/>
        <c:auto val="1"/>
        <c:lblAlgn val="ctr"/>
        <c:lblOffset val="100"/>
        <c:noMultiLvlLbl val="0"/>
      </c:catAx>
      <c:valAx>
        <c:axId val="111563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1562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8.6599999999999996E-2</c:v>
                </c:pt>
                <c:pt idx="1">
                  <c:v>0.23280000000000001</c:v>
                </c:pt>
                <c:pt idx="2">
                  <c:v>0.71040000000000003</c:v>
                </c:pt>
                <c:pt idx="3">
                  <c:v>0.89439999999999997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5-4182-9F36-86E3FE0658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7.3200000000000001E-2</c:v>
                </c:pt>
                <c:pt idx="1">
                  <c:v>0.2049</c:v>
                </c:pt>
                <c:pt idx="2">
                  <c:v>0.76029999999999998</c:v>
                </c:pt>
                <c:pt idx="3">
                  <c:v>0.94550000000000001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0-4F10-9D0D-A5F2407790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4.41E-2</c:v>
                </c:pt>
                <c:pt idx="1">
                  <c:v>0.13150000000000001</c:v>
                </c:pt>
                <c:pt idx="2">
                  <c:v>0.34960000000000002</c:v>
                </c:pt>
                <c:pt idx="3">
                  <c:v>0.57069999999999999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A-4FB7-AEA5-AD746F90DF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0.62660000000000005</c:v>
                </c:pt>
                <c:pt idx="1">
                  <c:v>0.87129999999999996</c:v>
                </c:pt>
                <c:pt idx="2">
                  <c:v>0.97019999999999995</c:v>
                </c:pt>
                <c:pt idx="3">
                  <c:v>0.99660000000000004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B-48D1-A700-2FE8D6A3D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0.58209999999999995</c:v>
                </c:pt>
                <c:pt idx="1">
                  <c:v>0.87270000000000003</c:v>
                </c:pt>
                <c:pt idx="2">
                  <c:v>0.96879999999999999</c:v>
                </c:pt>
                <c:pt idx="3">
                  <c:v>0.98980000000000001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3-4E0D-BF9C-4E5AF77644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0.20910000000000001</c:v>
                </c:pt>
                <c:pt idx="1">
                  <c:v>0.59750000000000003</c:v>
                </c:pt>
                <c:pt idx="2">
                  <c:v>0.92789999999999995</c:v>
                </c:pt>
                <c:pt idx="3">
                  <c:v>0.98129999999999995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0-4443-8EAC-E21D38FB9B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0.22489999999999999</c:v>
                </c:pt>
                <c:pt idx="1">
                  <c:v>0.63370000000000004</c:v>
                </c:pt>
                <c:pt idx="2">
                  <c:v>0.90049999999999997</c:v>
                </c:pt>
                <c:pt idx="3">
                  <c:v>0.97440000000000004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D-4CC0-A8F8-AE511DCC6A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0.40899999999999997</c:v>
                </c:pt>
                <c:pt idx="1">
                  <c:v>0.8014</c:v>
                </c:pt>
                <c:pt idx="2">
                  <c:v>0.9556</c:v>
                </c:pt>
                <c:pt idx="3">
                  <c:v>0.98809999999999998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3-4F11-BE2F-A5DC8BB42D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0.35759999999999997</c:v>
                </c:pt>
                <c:pt idx="1">
                  <c:v>0.61950000000000005</c:v>
                </c:pt>
                <c:pt idx="2">
                  <c:v>0.91159999999999997</c:v>
                </c:pt>
                <c:pt idx="3">
                  <c:v>0.99660000000000004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4-4F00-9A4D-C1F78B958A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0.4672</c:v>
                </c:pt>
                <c:pt idx="1">
                  <c:v>0.80100000000000005</c:v>
                </c:pt>
                <c:pt idx="2">
                  <c:v>0.94420000000000004</c:v>
                </c:pt>
                <c:pt idx="3">
                  <c:v>0.98980000000000001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CF3-933E-549A7F2BD8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pPr>
            <a:r>
              <a:rPr lang="ru-RU" sz="24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Результаты ОГЭ по региону</a:t>
            </a:r>
          </a:p>
        </c:rich>
      </c:tx>
      <c:layout>
        <c:manualLayout>
          <c:xMode val="edge"/>
          <c:yMode val="edge"/>
          <c:x val="0.36532374938160228"/>
          <c:y val="4.731685489708956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Лист2!$A$2:$A$23</c:f>
              <c:strCache>
                <c:ptCount val="22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НОУ</c:v>
                </c:pt>
                <c:pt idx="15">
                  <c:v>ОГОУ</c:v>
                </c:pt>
                <c:pt idx="16">
                  <c:v>Парабельский район</c:v>
                </c:pt>
                <c:pt idx="17">
                  <c:v>Первомайский район</c:v>
                </c:pt>
                <c:pt idx="18">
                  <c:v>Тегульдетский район</c:v>
                </c:pt>
                <c:pt idx="19">
                  <c:v>Томский район</c:v>
                </c:pt>
                <c:pt idx="20">
                  <c:v>Чаинский район</c:v>
                </c:pt>
                <c:pt idx="21">
                  <c:v>Шегарский район</c:v>
                </c:pt>
              </c:strCache>
            </c:strRef>
          </c:cat>
          <c:val>
            <c:numRef>
              <c:f>Лист2!$B$2:$B$23</c:f>
              <c:numCache>
                <c:formatCode>General</c:formatCode>
                <c:ptCount val="22"/>
                <c:pt idx="0">
                  <c:v>6.17</c:v>
                </c:pt>
                <c:pt idx="1">
                  <c:v>8.59</c:v>
                </c:pt>
                <c:pt idx="2">
                  <c:v>2.75</c:v>
                </c:pt>
                <c:pt idx="3">
                  <c:v>6.49</c:v>
                </c:pt>
                <c:pt idx="4">
                  <c:v>5.71</c:v>
                </c:pt>
                <c:pt idx="5">
                  <c:v>2.33</c:v>
                </c:pt>
                <c:pt idx="6">
                  <c:v>6.5</c:v>
                </c:pt>
                <c:pt idx="7">
                  <c:v>5.48</c:v>
                </c:pt>
                <c:pt idx="8">
                  <c:v>15.52</c:v>
                </c:pt>
                <c:pt idx="9">
                  <c:v>3.55</c:v>
                </c:pt>
                <c:pt idx="10">
                  <c:v>8.6999999999999993</c:v>
                </c:pt>
                <c:pt idx="11">
                  <c:v>12.41</c:v>
                </c:pt>
                <c:pt idx="12">
                  <c:v>8.33</c:v>
                </c:pt>
                <c:pt idx="13">
                  <c:v>4.46</c:v>
                </c:pt>
                <c:pt idx="14">
                  <c:v>0</c:v>
                </c:pt>
                <c:pt idx="15">
                  <c:v>4</c:v>
                </c:pt>
                <c:pt idx="16">
                  <c:v>3.39</c:v>
                </c:pt>
                <c:pt idx="17">
                  <c:v>6.25</c:v>
                </c:pt>
                <c:pt idx="18">
                  <c:v>15.71</c:v>
                </c:pt>
                <c:pt idx="19">
                  <c:v>8.27</c:v>
                </c:pt>
                <c:pt idx="20">
                  <c:v>11.82</c:v>
                </c:pt>
                <c:pt idx="21">
                  <c:v>7.74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F-4A26-9F4D-40D2C079AFF1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Лист2!$A$2:$A$23</c:f>
              <c:strCache>
                <c:ptCount val="22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НОУ</c:v>
                </c:pt>
                <c:pt idx="15">
                  <c:v>ОГОУ</c:v>
                </c:pt>
                <c:pt idx="16">
                  <c:v>Парабельский район</c:v>
                </c:pt>
                <c:pt idx="17">
                  <c:v>Первомайский район</c:v>
                </c:pt>
                <c:pt idx="18">
                  <c:v>Тегульдетский район</c:v>
                </c:pt>
                <c:pt idx="19">
                  <c:v>Томский район</c:v>
                </c:pt>
                <c:pt idx="20">
                  <c:v>Чаинский район</c:v>
                </c:pt>
                <c:pt idx="21">
                  <c:v>Шегарский район</c:v>
                </c:pt>
              </c:strCache>
            </c:strRef>
          </c:cat>
          <c:val>
            <c:numRef>
              <c:f>Лист2!$C$2:$C$23</c:f>
              <c:numCache>
                <c:formatCode>General</c:formatCode>
                <c:ptCount val="22"/>
                <c:pt idx="0">
                  <c:v>59.26</c:v>
                </c:pt>
                <c:pt idx="1">
                  <c:v>65.099999999999994</c:v>
                </c:pt>
                <c:pt idx="2">
                  <c:v>59.63</c:v>
                </c:pt>
                <c:pt idx="3">
                  <c:v>61.04</c:v>
                </c:pt>
                <c:pt idx="4">
                  <c:v>82.86</c:v>
                </c:pt>
                <c:pt idx="5">
                  <c:v>50.43</c:v>
                </c:pt>
                <c:pt idx="6">
                  <c:v>63.75</c:v>
                </c:pt>
                <c:pt idx="7">
                  <c:v>51.47</c:v>
                </c:pt>
                <c:pt idx="8">
                  <c:v>59.48</c:v>
                </c:pt>
                <c:pt idx="9">
                  <c:v>53.81</c:v>
                </c:pt>
                <c:pt idx="10">
                  <c:v>68.94</c:v>
                </c:pt>
                <c:pt idx="11">
                  <c:v>58.23</c:v>
                </c:pt>
                <c:pt idx="12">
                  <c:v>61.46</c:v>
                </c:pt>
                <c:pt idx="13">
                  <c:v>71.430000000000007</c:v>
                </c:pt>
                <c:pt idx="14">
                  <c:v>43.24</c:v>
                </c:pt>
                <c:pt idx="15">
                  <c:v>52</c:v>
                </c:pt>
                <c:pt idx="16">
                  <c:v>72.03</c:v>
                </c:pt>
                <c:pt idx="17">
                  <c:v>56.94</c:v>
                </c:pt>
                <c:pt idx="18">
                  <c:v>68.569999999999993</c:v>
                </c:pt>
                <c:pt idx="19">
                  <c:v>61.06</c:v>
                </c:pt>
                <c:pt idx="20">
                  <c:v>60</c:v>
                </c:pt>
                <c:pt idx="21">
                  <c:v>69.03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F-4A26-9F4D-40D2C079AFF1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Лист2!$A$2:$A$23</c:f>
              <c:strCache>
                <c:ptCount val="22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НОУ</c:v>
                </c:pt>
                <c:pt idx="15">
                  <c:v>ОГОУ</c:v>
                </c:pt>
                <c:pt idx="16">
                  <c:v>Парабельский район</c:v>
                </c:pt>
                <c:pt idx="17">
                  <c:v>Первомайский район</c:v>
                </c:pt>
                <c:pt idx="18">
                  <c:v>Тегульдетский район</c:v>
                </c:pt>
                <c:pt idx="19">
                  <c:v>Томский район</c:v>
                </c:pt>
                <c:pt idx="20">
                  <c:v>Чаинский район</c:v>
                </c:pt>
                <c:pt idx="21">
                  <c:v>Шегарский район</c:v>
                </c:pt>
              </c:strCache>
            </c:strRef>
          </c:cat>
          <c:val>
            <c:numRef>
              <c:f>Лист2!$D$2:$D$23</c:f>
              <c:numCache>
                <c:formatCode>General</c:formatCode>
                <c:ptCount val="22"/>
                <c:pt idx="0">
                  <c:v>32.1</c:v>
                </c:pt>
                <c:pt idx="1">
                  <c:v>24.93</c:v>
                </c:pt>
                <c:pt idx="2">
                  <c:v>33.03</c:v>
                </c:pt>
                <c:pt idx="3">
                  <c:v>29.22</c:v>
                </c:pt>
                <c:pt idx="4">
                  <c:v>11.43</c:v>
                </c:pt>
                <c:pt idx="5">
                  <c:v>40.39</c:v>
                </c:pt>
                <c:pt idx="6">
                  <c:v>26.75</c:v>
                </c:pt>
                <c:pt idx="7">
                  <c:v>33.86</c:v>
                </c:pt>
                <c:pt idx="8">
                  <c:v>24.14</c:v>
                </c:pt>
                <c:pt idx="9">
                  <c:v>40.1</c:v>
                </c:pt>
                <c:pt idx="10">
                  <c:v>19.88</c:v>
                </c:pt>
                <c:pt idx="11">
                  <c:v>27.85</c:v>
                </c:pt>
                <c:pt idx="12">
                  <c:v>28.13</c:v>
                </c:pt>
                <c:pt idx="13">
                  <c:v>23.21</c:v>
                </c:pt>
                <c:pt idx="14">
                  <c:v>40.54</c:v>
                </c:pt>
                <c:pt idx="15">
                  <c:v>29.33</c:v>
                </c:pt>
                <c:pt idx="16">
                  <c:v>22.03</c:v>
                </c:pt>
                <c:pt idx="17">
                  <c:v>34.03</c:v>
                </c:pt>
                <c:pt idx="18">
                  <c:v>15.71</c:v>
                </c:pt>
                <c:pt idx="19">
                  <c:v>27.53</c:v>
                </c:pt>
                <c:pt idx="20">
                  <c:v>25.45</c:v>
                </c:pt>
                <c:pt idx="21">
                  <c:v>23.23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2F-4A26-9F4D-40D2C079AFF1}"/>
            </c:ext>
          </c:extLst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Лист2!$A$2:$A$23</c:f>
              <c:strCache>
                <c:ptCount val="22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НОУ</c:v>
                </c:pt>
                <c:pt idx="15">
                  <c:v>ОГОУ</c:v>
                </c:pt>
                <c:pt idx="16">
                  <c:v>Парабельский район</c:v>
                </c:pt>
                <c:pt idx="17">
                  <c:v>Первомайский район</c:v>
                </c:pt>
                <c:pt idx="18">
                  <c:v>Тегульдетский район</c:v>
                </c:pt>
                <c:pt idx="19">
                  <c:v>Томский район</c:v>
                </c:pt>
                <c:pt idx="20">
                  <c:v>Чаинский район</c:v>
                </c:pt>
                <c:pt idx="21">
                  <c:v>Шегарский район</c:v>
                </c:pt>
              </c:strCache>
            </c:strRef>
          </c:cat>
          <c:val>
            <c:numRef>
              <c:f>Лист2!$E$2:$E$23</c:f>
              <c:numCache>
                <c:formatCode>General</c:formatCode>
                <c:ptCount val="22"/>
                <c:pt idx="0">
                  <c:v>2.5</c:v>
                </c:pt>
                <c:pt idx="1">
                  <c:v>1.4</c:v>
                </c:pt>
                <c:pt idx="2">
                  <c:v>4.5999999999999996</c:v>
                </c:pt>
                <c:pt idx="3">
                  <c:v>3.2</c:v>
                </c:pt>
                <c:pt idx="4">
                  <c:v>0</c:v>
                </c:pt>
                <c:pt idx="5">
                  <c:v>6.9</c:v>
                </c:pt>
                <c:pt idx="6">
                  <c:v>3</c:v>
                </c:pt>
                <c:pt idx="7">
                  <c:v>9.1999999999999993</c:v>
                </c:pt>
                <c:pt idx="8">
                  <c:v>0.9</c:v>
                </c:pt>
                <c:pt idx="9">
                  <c:v>2.5</c:v>
                </c:pt>
                <c:pt idx="10">
                  <c:v>2.5</c:v>
                </c:pt>
                <c:pt idx="11">
                  <c:v>1.5</c:v>
                </c:pt>
                <c:pt idx="12">
                  <c:v>2.1</c:v>
                </c:pt>
                <c:pt idx="13">
                  <c:v>0.9</c:v>
                </c:pt>
                <c:pt idx="14">
                  <c:v>16.2</c:v>
                </c:pt>
                <c:pt idx="15">
                  <c:v>14.7</c:v>
                </c:pt>
                <c:pt idx="16">
                  <c:v>2.5</c:v>
                </c:pt>
                <c:pt idx="17">
                  <c:v>2.8</c:v>
                </c:pt>
                <c:pt idx="18">
                  <c:v>0</c:v>
                </c:pt>
                <c:pt idx="19">
                  <c:v>3.1</c:v>
                </c:pt>
                <c:pt idx="20">
                  <c:v>2.7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2F-4A26-9F4D-40D2C079A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905784"/>
        <c:axId val="463906144"/>
      </c:barChart>
      <c:catAx>
        <c:axId val="46390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463906144"/>
        <c:crosses val="autoZero"/>
        <c:auto val="1"/>
        <c:lblAlgn val="ctr"/>
        <c:lblOffset val="100"/>
        <c:noMultiLvlLbl val="0"/>
      </c:catAx>
      <c:valAx>
        <c:axId val="46390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90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0.32200000000000001</c:v>
                </c:pt>
                <c:pt idx="1">
                  <c:v>0.45989999999999998</c:v>
                </c:pt>
                <c:pt idx="2">
                  <c:v>0.78359999999999996</c:v>
                </c:pt>
                <c:pt idx="3">
                  <c:v>0.95569999999999999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8-46C7-96E8-23A6FA59FA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0.61529999999999996</c:v>
                </c:pt>
                <c:pt idx="1">
                  <c:v>0.77729999999999999</c:v>
                </c:pt>
                <c:pt idx="2">
                  <c:v>0.90880000000000005</c:v>
                </c:pt>
                <c:pt idx="3">
                  <c:v>0.97789999999999999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E-4A5B-9156-BEB658FAE9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0.1671</c:v>
                </c:pt>
                <c:pt idx="1">
                  <c:v>0.59950000000000003</c:v>
                </c:pt>
                <c:pt idx="2">
                  <c:v>0.8821</c:v>
                </c:pt>
                <c:pt idx="3">
                  <c:v>0.97960000000000003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8-455C-9B58-9250A3E7D2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9.4299999999999995E-2</c:v>
                </c:pt>
                <c:pt idx="1">
                  <c:v>0.43219999999999997</c:v>
                </c:pt>
                <c:pt idx="2">
                  <c:v>0.78180000000000005</c:v>
                </c:pt>
                <c:pt idx="3">
                  <c:v>0.93700000000000006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3-4854-A14C-585FE542AE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0.12379999999999999</c:v>
                </c:pt>
                <c:pt idx="1">
                  <c:v>0.55869999999999997</c:v>
                </c:pt>
                <c:pt idx="2">
                  <c:v>0.85609999999999997</c:v>
                </c:pt>
                <c:pt idx="3">
                  <c:v>0.97440000000000004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3-4DB6-813B-B2FA30EC05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0.4486</c:v>
                </c:pt>
                <c:pt idx="1">
                  <c:v>0.88</c:v>
                </c:pt>
                <c:pt idx="2">
                  <c:v>0.96950000000000003</c:v>
                </c:pt>
                <c:pt idx="3">
                  <c:v>0.97960000000000003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5-498C-B3EC-537BB39B40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0.28070000000000001</c:v>
                </c:pt>
                <c:pt idx="1">
                  <c:v>0.62050000000000005</c:v>
                </c:pt>
                <c:pt idx="2">
                  <c:v>0.85570000000000002</c:v>
                </c:pt>
                <c:pt idx="3">
                  <c:v>0.95399999999999996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E-497F-B50D-1C3161515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Решаемость заданий повышенного уровня сложности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2022г.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20</c:v>
              </c:pt>
            </c:numLit>
          </c:cat>
          <c:val>
            <c:numRef>
              <c:f>Лист1!$A$2:$C$2</c:f>
              <c:numCache>
                <c:formatCode>0.00%</c:formatCode>
                <c:ptCount val="3"/>
                <c:pt idx="0">
                  <c:v>0.1143</c:v>
                </c:pt>
                <c:pt idx="1">
                  <c:v>0.1129</c:v>
                </c:pt>
                <c:pt idx="2">
                  <c:v>4.7300000000000002E-2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9-402A-A345-772284493C5D}"/>
            </c:ext>
          </c:extLst>
        </c:ser>
        <c:ser>
          <c:idx val="1"/>
          <c:order val="1"/>
          <c:tx>
            <c:v>2023г.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20</c:v>
              </c:pt>
            </c:numLit>
          </c:cat>
          <c:val>
            <c:numRef>
              <c:f>Лист1!$A$3:$C$3</c:f>
              <c:numCache>
                <c:formatCode>0.00%</c:formatCode>
                <c:ptCount val="3"/>
                <c:pt idx="0">
                  <c:v>7.3499999999999996E-2</c:v>
                </c:pt>
                <c:pt idx="1">
                  <c:v>0.10009999999999999</c:v>
                </c:pt>
                <c:pt idx="2">
                  <c:v>2.64E-2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9-402A-A345-772284493C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4807464"/>
        <c:axId val="474811424"/>
      </c:barChart>
      <c:catAx>
        <c:axId val="4748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811424"/>
        <c:crosses val="autoZero"/>
        <c:auto val="1"/>
        <c:lblAlgn val="ctr"/>
        <c:lblOffset val="100"/>
        <c:noMultiLvlLbl val="0"/>
      </c:catAx>
      <c:valAx>
        <c:axId val="47481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Решаемость заданий повышенного уровня сложности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2022г.</c:v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20</c:v>
              </c:pt>
            </c:numLit>
          </c:cat>
          <c:val>
            <c:numRef>
              <c:f>Лист1!$A$2:$C$2</c:f>
              <c:numCache>
                <c:formatCode>0.00%</c:formatCode>
                <c:ptCount val="3"/>
                <c:pt idx="0">
                  <c:v>9.7500000000000003E-2</c:v>
                </c:pt>
                <c:pt idx="1">
                  <c:v>3.5900000000000001E-2</c:v>
                </c:pt>
                <c:pt idx="2">
                  <c:v>5.4000000000000003E-3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9-4322-8FFE-678AFA23D7FD}"/>
            </c:ext>
          </c:extLst>
        </c:ser>
        <c:ser>
          <c:idx val="1"/>
          <c:order val="1"/>
          <c:tx>
            <c:v>2023г.</c:v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20</c:v>
              </c:pt>
            </c:numLit>
          </c:cat>
          <c:val>
            <c:numRef>
              <c:f>Лист1!$A$3:$C$3</c:f>
              <c:numCache>
                <c:formatCode>0.00%</c:formatCode>
                <c:ptCount val="3"/>
                <c:pt idx="0">
                  <c:v>9.5699999999999993E-2</c:v>
                </c:pt>
                <c:pt idx="1">
                  <c:v>1.7100000000000001E-2</c:v>
                </c:pt>
                <c:pt idx="2">
                  <c:v>2.3E-3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9-4322-8FFE-678AFA23D7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4807464"/>
        <c:axId val="474811424"/>
      </c:barChart>
      <c:catAx>
        <c:axId val="4748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811424"/>
        <c:crosses val="autoZero"/>
        <c:auto val="1"/>
        <c:lblAlgn val="ctr"/>
        <c:lblOffset val="100"/>
        <c:noMultiLvlLbl val="0"/>
      </c:catAx>
      <c:valAx>
        <c:axId val="47481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74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ОО продемонстрировавшие</a:t>
            </a:r>
            <a:r>
              <a:rPr lang="ru-RU" sz="2400" b="1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наиболее высокие результаты по ОГЭ</a:t>
            </a:r>
            <a:endPara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Лист2!$A$2:$A$14</c:f>
              <c:strCache>
                <c:ptCount val="13"/>
                <c:pt idx="0">
                  <c:v>МАОУ Сибирский лицей г. Томска</c:v>
                </c:pt>
                <c:pt idx="1">
                  <c:v>МБОУ "Северский лицей"</c:v>
                </c:pt>
                <c:pt idx="2">
                  <c:v>МАОУ Гуманитарный лицей г. Томска</c:v>
                </c:pt>
                <c:pt idx="3">
                  <c:v>МАОУ лицей №51 г.Томска</c:v>
                </c:pt>
                <c:pt idx="4">
                  <c:v>МАОУ СФМЛ</c:v>
                </c:pt>
                <c:pt idx="5">
                  <c:v>МАОУ лицей № 8 имени Н.Н. Рукавишникова г.Томска</c:v>
                </c:pt>
                <c:pt idx="6">
                  <c:v>МАОУ гимназия № 24 им. М.В. Октябрьской г.Томска</c:v>
                </c:pt>
                <c:pt idx="7">
                  <c:v>МБОУ РКГ № 2 г.Томска</c:v>
                </c:pt>
                <c:pt idx="8">
                  <c:v>МБОУ "СОШ № 84"</c:v>
                </c:pt>
                <c:pt idx="9">
                  <c:v>МАОУ гимназия № 6 г. Томска</c:v>
                </c:pt>
                <c:pt idx="10">
                  <c:v>МБОУ "СОШ № 83"</c:v>
                </c:pt>
                <c:pt idx="11">
                  <c:v>МБОУ "Каргасокская СОШ № 1"</c:v>
                </c:pt>
                <c:pt idx="12">
                  <c:v>МАОУ гимназия № 29 г. Томска</c:v>
                </c:pt>
              </c:strCache>
            </c:strRef>
          </c:cat>
          <c:val>
            <c:numRef>
              <c:f>Лист2!$B$2:$B$14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5221-411B-BD98-04712E2CFED7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Качество обучения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Лист2!$A$2:$A$14</c:f>
              <c:strCache>
                <c:ptCount val="13"/>
                <c:pt idx="0">
                  <c:v>МАОУ Сибирский лицей г. Томска</c:v>
                </c:pt>
                <c:pt idx="1">
                  <c:v>МБОУ "Северский лицей"</c:v>
                </c:pt>
                <c:pt idx="2">
                  <c:v>МАОУ Гуманитарный лицей г. Томска</c:v>
                </c:pt>
                <c:pt idx="3">
                  <c:v>МАОУ лицей №51 г.Томска</c:v>
                </c:pt>
                <c:pt idx="4">
                  <c:v>МАОУ СФМЛ</c:v>
                </c:pt>
                <c:pt idx="5">
                  <c:v>МАОУ лицей № 8 имени Н.Н. Рукавишникова г.Томска</c:v>
                </c:pt>
                <c:pt idx="6">
                  <c:v>МАОУ гимназия № 24 им. М.В. Октябрьской г.Томска</c:v>
                </c:pt>
                <c:pt idx="7">
                  <c:v>МБОУ РКГ № 2 г.Томска</c:v>
                </c:pt>
                <c:pt idx="8">
                  <c:v>МБОУ "СОШ № 84"</c:v>
                </c:pt>
                <c:pt idx="9">
                  <c:v>МАОУ гимназия № 6 г. Томска</c:v>
                </c:pt>
                <c:pt idx="10">
                  <c:v>МБОУ "СОШ № 83"</c:v>
                </c:pt>
                <c:pt idx="11">
                  <c:v>МБОУ "Каргасокская СОШ № 1"</c:v>
                </c:pt>
                <c:pt idx="12">
                  <c:v>МАОУ гимназия № 29 г. Томска</c:v>
                </c:pt>
              </c:strCache>
            </c:strRef>
          </c:cat>
          <c:val>
            <c:numRef>
              <c:f>Лист2!$C$2:$C$14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1-411B-BD98-04712E2CFED7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Уровень обученности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Лист2!$A$2:$A$14</c:f>
              <c:strCache>
                <c:ptCount val="13"/>
                <c:pt idx="0">
                  <c:v>МАОУ Сибирский лицей г. Томска</c:v>
                </c:pt>
                <c:pt idx="1">
                  <c:v>МБОУ "Северский лицей"</c:v>
                </c:pt>
                <c:pt idx="2">
                  <c:v>МАОУ Гуманитарный лицей г. Томска</c:v>
                </c:pt>
                <c:pt idx="3">
                  <c:v>МАОУ лицей №51 г.Томска</c:v>
                </c:pt>
                <c:pt idx="4">
                  <c:v>МАОУ СФМЛ</c:v>
                </c:pt>
                <c:pt idx="5">
                  <c:v>МАОУ лицей № 8 имени Н.Н. Рукавишникова г.Томска</c:v>
                </c:pt>
                <c:pt idx="6">
                  <c:v>МАОУ гимназия № 24 им. М.В. Октябрьской г.Томска</c:v>
                </c:pt>
                <c:pt idx="7">
                  <c:v>МБОУ РКГ № 2 г.Томска</c:v>
                </c:pt>
                <c:pt idx="8">
                  <c:v>МБОУ "СОШ № 84"</c:v>
                </c:pt>
                <c:pt idx="9">
                  <c:v>МАОУ гимназия № 6 г. Томска</c:v>
                </c:pt>
                <c:pt idx="10">
                  <c:v>МБОУ "СОШ № 83"</c:v>
                </c:pt>
                <c:pt idx="11">
                  <c:v>МБОУ "Каргасокская СОШ № 1"</c:v>
                </c:pt>
                <c:pt idx="12">
                  <c:v>МАОУ гимназия № 29 г. Томска</c:v>
                </c:pt>
              </c:strCache>
            </c:strRef>
          </c:cat>
          <c:val>
            <c:numRef>
              <c:f>Лист2!$D$2:$D$14</c:f>
              <c:numCache>
                <c:formatCode>General</c:formatCode>
                <c:ptCount val="13"/>
                <c:pt idx="0">
                  <c:v>88.75</c:v>
                </c:pt>
                <c:pt idx="1">
                  <c:v>82.93</c:v>
                </c:pt>
                <c:pt idx="2">
                  <c:v>82.46</c:v>
                </c:pt>
                <c:pt idx="3">
                  <c:v>78.72</c:v>
                </c:pt>
                <c:pt idx="4">
                  <c:v>78.05</c:v>
                </c:pt>
                <c:pt idx="5">
                  <c:v>72.92</c:v>
                </c:pt>
                <c:pt idx="6">
                  <c:v>69.23</c:v>
                </c:pt>
                <c:pt idx="7">
                  <c:v>65.45</c:v>
                </c:pt>
                <c:pt idx="8">
                  <c:v>62.5</c:v>
                </c:pt>
                <c:pt idx="9">
                  <c:v>60</c:v>
                </c:pt>
                <c:pt idx="10">
                  <c:v>59.32</c:v>
                </c:pt>
                <c:pt idx="11">
                  <c:v>57.97</c:v>
                </c:pt>
                <c:pt idx="12">
                  <c:v>57.14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1-411B-BD98-04712E2CFED7}"/>
            </c:ext>
          </c:extLst>
        </c:ser>
        <c:ser>
          <c:idx val="3"/>
          <c:order val="3"/>
          <c:tx>
            <c:strRef>
              <c:f>Лист2!$E$1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Лист2!$A$2:$A$14</c:f>
              <c:strCache>
                <c:ptCount val="13"/>
                <c:pt idx="0">
                  <c:v>МАОУ Сибирский лицей г. Томска</c:v>
                </c:pt>
                <c:pt idx="1">
                  <c:v>МБОУ "Северский лицей"</c:v>
                </c:pt>
                <c:pt idx="2">
                  <c:v>МАОУ Гуманитарный лицей г. Томска</c:v>
                </c:pt>
                <c:pt idx="3">
                  <c:v>МАОУ лицей №51 г.Томска</c:v>
                </c:pt>
                <c:pt idx="4">
                  <c:v>МАОУ СФМЛ</c:v>
                </c:pt>
                <c:pt idx="5">
                  <c:v>МАОУ лицей № 8 имени Н.Н. Рукавишникова г.Томска</c:v>
                </c:pt>
                <c:pt idx="6">
                  <c:v>МАОУ гимназия № 24 им. М.В. Октябрьской г.Томска</c:v>
                </c:pt>
                <c:pt idx="7">
                  <c:v>МБОУ РКГ № 2 г.Томска</c:v>
                </c:pt>
                <c:pt idx="8">
                  <c:v>МБОУ "СОШ № 84"</c:v>
                </c:pt>
                <c:pt idx="9">
                  <c:v>МАОУ гимназия № 6 г. Томска</c:v>
                </c:pt>
                <c:pt idx="10">
                  <c:v>МБОУ "СОШ № 83"</c:v>
                </c:pt>
                <c:pt idx="11">
                  <c:v>МБОУ "Каргасокская СОШ № 1"</c:v>
                </c:pt>
                <c:pt idx="12">
                  <c:v>МАОУ гимназия № 29 г. Томска</c:v>
                </c:pt>
              </c:strCache>
            </c:strRef>
          </c:cat>
          <c:val>
            <c:numRef>
              <c:f>Лист2!$E$2:$E$14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21-411B-BD98-04712E2CF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093904"/>
        <c:axId val="477096424"/>
      </c:barChart>
      <c:catAx>
        <c:axId val="4770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77096424"/>
        <c:crosses val="autoZero"/>
        <c:auto val="1"/>
        <c:lblAlgn val="ctr"/>
        <c:lblOffset val="100"/>
        <c:noMultiLvlLbl val="0"/>
      </c:catAx>
      <c:valAx>
        <c:axId val="47709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7709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Решаемость заданий базовой части модуля "Алгебра</a:t>
            </a:r>
            <a:r>
              <a:rPr lang="ru-RU" sz="1600" b="1" dirty="0"/>
              <a:t>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Лист3!$A$2:$A$15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Лист3!$B$2:$B$15</c:f>
              <c:numCache>
                <c:formatCode>General</c:formatCode>
                <c:ptCount val="14"/>
                <c:pt idx="0">
                  <c:v>83.69</c:v>
                </c:pt>
                <c:pt idx="1">
                  <c:v>30.9</c:v>
                </c:pt>
                <c:pt idx="2">
                  <c:v>27.83</c:v>
                </c:pt>
                <c:pt idx="3">
                  <c:v>31.49</c:v>
                </c:pt>
                <c:pt idx="4">
                  <c:v>11.1</c:v>
                </c:pt>
                <c:pt idx="5">
                  <c:v>85.27</c:v>
                </c:pt>
                <c:pt idx="6">
                  <c:v>81.97</c:v>
                </c:pt>
                <c:pt idx="7">
                  <c:v>69.069999999999993</c:v>
                </c:pt>
                <c:pt idx="8">
                  <c:v>59.67</c:v>
                </c:pt>
                <c:pt idx="9">
                  <c:v>77.08</c:v>
                </c:pt>
                <c:pt idx="10">
                  <c:v>64.19</c:v>
                </c:pt>
                <c:pt idx="11">
                  <c:v>65.069999999999993</c:v>
                </c:pt>
                <c:pt idx="12">
                  <c:v>53.04</c:v>
                </c:pt>
                <c:pt idx="13">
                  <c:v>81.150000000000006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0-4259-9DC7-7FA43CAC687A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Лист3!$A$2:$A$15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Лист3!$C$2:$C$15</c:f>
              <c:numCache>
                <c:formatCode>General</c:formatCode>
                <c:ptCount val="14"/>
                <c:pt idx="0">
                  <c:v>86.94</c:v>
                </c:pt>
                <c:pt idx="1">
                  <c:v>64.87</c:v>
                </c:pt>
                <c:pt idx="2">
                  <c:v>53.86</c:v>
                </c:pt>
                <c:pt idx="3">
                  <c:v>27.64</c:v>
                </c:pt>
                <c:pt idx="4">
                  <c:v>75.16</c:v>
                </c:pt>
                <c:pt idx="5">
                  <c:v>82.61</c:v>
                </c:pt>
                <c:pt idx="6">
                  <c:v>83.51</c:v>
                </c:pt>
                <c:pt idx="7">
                  <c:v>51.16</c:v>
                </c:pt>
                <c:pt idx="8">
                  <c:v>69.349999999999994</c:v>
                </c:pt>
                <c:pt idx="9">
                  <c:v>79.239999999999995</c:v>
                </c:pt>
                <c:pt idx="10">
                  <c:v>73.239999999999995</c:v>
                </c:pt>
                <c:pt idx="11">
                  <c:v>49.83</c:v>
                </c:pt>
                <c:pt idx="12">
                  <c:v>52.93</c:v>
                </c:pt>
                <c:pt idx="13">
                  <c:v>57.67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0-4259-9DC7-7FA43CAC687A}"/>
            </c:ext>
          </c:extLst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Лист3!$A$2:$A$15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Лист3!$D$2:$D$15</c:f>
              <c:numCache>
                <c:formatCode>General</c:formatCode>
                <c:ptCount val="14"/>
                <c:pt idx="0">
                  <c:v>86.33</c:v>
                </c:pt>
                <c:pt idx="1">
                  <c:v>34.380000000000003</c:v>
                </c:pt>
                <c:pt idx="2">
                  <c:v>36.049999999999997</c:v>
                </c:pt>
                <c:pt idx="3">
                  <c:v>36.049999999999997</c:v>
                </c:pt>
                <c:pt idx="4">
                  <c:v>19.25</c:v>
                </c:pt>
                <c:pt idx="5">
                  <c:v>84.89</c:v>
                </c:pt>
                <c:pt idx="6">
                  <c:v>83.88</c:v>
                </c:pt>
                <c:pt idx="7">
                  <c:v>61.73</c:v>
                </c:pt>
                <c:pt idx="8">
                  <c:v>62.99</c:v>
                </c:pt>
                <c:pt idx="9">
                  <c:v>76.36</c:v>
                </c:pt>
                <c:pt idx="10">
                  <c:v>65.73</c:v>
                </c:pt>
                <c:pt idx="11">
                  <c:v>77.36</c:v>
                </c:pt>
                <c:pt idx="12">
                  <c:v>54.03</c:v>
                </c:pt>
                <c:pt idx="13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C0-4259-9DC7-7FA43CAC6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531784"/>
        <c:axId val="464531064"/>
      </c:barChart>
      <c:catAx>
        <c:axId val="46453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64531064"/>
        <c:crosses val="autoZero"/>
        <c:auto val="1"/>
        <c:lblAlgn val="ctr"/>
        <c:lblOffset val="100"/>
        <c:noMultiLvlLbl val="0"/>
      </c:catAx>
      <c:valAx>
        <c:axId val="46453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6453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Решаемость заданий базовой части модуля "Алгебра" - 2023г.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Лист4!$A$2:$A$15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Лист4!$B$2:$B$15</c:f>
              <c:numCache>
                <c:formatCode>General</c:formatCode>
                <c:ptCount val="14"/>
                <c:pt idx="0">
                  <c:v>86.33</c:v>
                </c:pt>
                <c:pt idx="1">
                  <c:v>34.380000000000003</c:v>
                </c:pt>
                <c:pt idx="2">
                  <c:v>36.049999999999997</c:v>
                </c:pt>
                <c:pt idx="3">
                  <c:v>36.049999999999997</c:v>
                </c:pt>
                <c:pt idx="4">
                  <c:v>19.25</c:v>
                </c:pt>
                <c:pt idx="5">
                  <c:v>84.89</c:v>
                </c:pt>
                <c:pt idx="6">
                  <c:v>83.88</c:v>
                </c:pt>
                <c:pt idx="7">
                  <c:v>61.73</c:v>
                </c:pt>
                <c:pt idx="8">
                  <c:v>62.99</c:v>
                </c:pt>
                <c:pt idx="9">
                  <c:v>76.36</c:v>
                </c:pt>
                <c:pt idx="10">
                  <c:v>65.73</c:v>
                </c:pt>
                <c:pt idx="11">
                  <c:v>77.36</c:v>
                </c:pt>
                <c:pt idx="12">
                  <c:v>54.03</c:v>
                </c:pt>
                <c:pt idx="13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2-4242-B147-DD9D3B127C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28222896"/>
        <c:axId val="528223616"/>
      </c:barChart>
      <c:catAx>
        <c:axId val="52822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8223616"/>
        <c:crosses val="autoZero"/>
        <c:auto val="1"/>
        <c:lblAlgn val="ctr"/>
        <c:lblOffset val="100"/>
        <c:noMultiLvlLbl val="0"/>
      </c:catAx>
      <c:valAx>
        <c:axId val="52822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822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Решаемость базовой части модуля "Геометрия</a:t>
            </a:r>
            <a:r>
              <a:rPr lang="ru-RU" sz="1600" b="1" dirty="0"/>
              <a:t>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Лист5!$A$2:$A$6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Лист5!$B$2:$B$6</c:f>
              <c:numCache>
                <c:formatCode>General</c:formatCode>
                <c:ptCount val="5"/>
                <c:pt idx="0">
                  <c:v>86.61</c:v>
                </c:pt>
                <c:pt idx="1">
                  <c:v>75.5</c:v>
                </c:pt>
                <c:pt idx="2">
                  <c:v>59.35</c:v>
                </c:pt>
                <c:pt idx="3">
                  <c:v>78.010000000000005</c:v>
                </c:pt>
                <c:pt idx="4">
                  <c:v>62.61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F-452B-9B0E-BF7E4F023E08}"/>
            </c:ext>
          </c:extLst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Лист5!$A$2:$A$6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Лист5!$C$2:$C$6</c:f>
              <c:numCache>
                <c:formatCode>General</c:formatCode>
                <c:ptCount val="5"/>
                <c:pt idx="0">
                  <c:v>86.16</c:v>
                </c:pt>
                <c:pt idx="1">
                  <c:v>45.73</c:v>
                </c:pt>
                <c:pt idx="2">
                  <c:v>78.59</c:v>
                </c:pt>
                <c:pt idx="3">
                  <c:v>81.209999999999994</c:v>
                </c:pt>
                <c:pt idx="4">
                  <c:v>58.07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3F-452B-9B0E-BF7E4F023E08}"/>
            </c:ext>
          </c:extLst>
        </c:ser>
        <c:ser>
          <c:idx val="2"/>
          <c:order val="2"/>
          <c:tx>
            <c:strRef>
              <c:f>Лист5!$D$1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Лист5!$A$2:$A$6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Лист5!$D$2:$D$6</c:f>
              <c:numCache>
                <c:formatCode>General</c:formatCode>
                <c:ptCount val="5"/>
                <c:pt idx="0">
                  <c:v>59.67</c:v>
                </c:pt>
                <c:pt idx="1">
                  <c:v>47.48</c:v>
                </c:pt>
                <c:pt idx="2">
                  <c:v>56.11</c:v>
                </c:pt>
                <c:pt idx="3">
                  <c:v>81.180000000000007</c:v>
                </c:pt>
                <c:pt idx="4">
                  <c:v>62.36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3F-452B-9B0E-BF7E4F023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749976"/>
        <c:axId val="521751416"/>
      </c:barChart>
      <c:catAx>
        <c:axId val="52174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1751416"/>
        <c:crosses val="autoZero"/>
        <c:auto val="1"/>
        <c:lblAlgn val="ctr"/>
        <c:lblOffset val="100"/>
        <c:noMultiLvlLbl val="0"/>
      </c:catAx>
      <c:valAx>
        <c:axId val="52175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1749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Решаемость базовой части модуля "Геометрия"</a:t>
            </a:r>
            <a:r>
              <a:rPr lang="ru-RU" sz="2400" b="1" baseline="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2023г.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Лист4!$B$2:$B$6</c:f>
              <c:numCache>
                <c:formatCode>General</c:formatCode>
                <c:ptCount val="5"/>
                <c:pt idx="0">
                  <c:v>59.67</c:v>
                </c:pt>
                <c:pt idx="1">
                  <c:v>47.48</c:v>
                </c:pt>
                <c:pt idx="2">
                  <c:v>56.11</c:v>
                </c:pt>
                <c:pt idx="3">
                  <c:v>81.180000000000007</c:v>
                </c:pt>
                <c:pt idx="4">
                  <c:v>62.36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D-4D34-8604-ECE98575DC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621480"/>
        <c:axId val="460627600"/>
      </c:barChart>
      <c:catAx>
        <c:axId val="46062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60627600"/>
        <c:crosses val="autoZero"/>
        <c:auto val="1"/>
        <c:lblAlgn val="ctr"/>
        <c:lblOffset val="100"/>
        <c:noMultiLvlLbl val="0"/>
      </c:catAx>
      <c:valAx>
        <c:axId val="46062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6062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0.66669999999999996</c:v>
                </c:pt>
                <c:pt idx="1">
                  <c:v>0.88060000000000005</c:v>
                </c:pt>
                <c:pt idx="2">
                  <c:v>0.9768</c:v>
                </c:pt>
                <c:pt idx="3">
                  <c:v>0.98470000000000002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3-4D77-92F3-594B1EF340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="1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0157248253127667"/>
              <c:y val="0.932108876412479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7.2800000000000004E-2</c:v>
                </c:pt>
                <c:pt idx="1">
                  <c:v>0.22409999999999999</c:v>
                </c:pt>
                <c:pt idx="2">
                  <c:v>0.67879999999999996</c:v>
                </c:pt>
                <c:pt idx="3">
                  <c:v>0.86880000000000002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7-48D4-A98E-0DA97D66A3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095512"/>
        <c:axId val="307100192"/>
      </c:barChart>
      <c:catAx>
        <c:axId val="307095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Процент выполнения по региону в группах,</a:t>
                </a:r>
                <a:r>
                  <a:rPr lang="ru-RU" sz="12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получивших отметку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7100192"/>
        <c:crosses val="autoZero"/>
        <c:auto val="1"/>
        <c:lblAlgn val="ctr"/>
        <c:lblOffset val="100"/>
        <c:noMultiLvlLbl val="0"/>
      </c:catAx>
      <c:valAx>
        <c:axId val="30710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70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</cdr:x>
      <cdr:y>0.8669</cdr:y>
    </cdr:from>
    <cdr:to>
      <cdr:x>0.8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071B539-4933-D973-8DEF-5CB36750A562}"/>
            </a:ext>
          </a:extLst>
        </cdr:cNvPr>
        <cdr:cNvSpPr txBox="1"/>
      </cdr:nvSpPr>
      <cdr:spPr>
        <a:xfrm xmlns:a="http://schemas.openxmlformats.org/drawingml/2006/main">
          <a:off x="914400" y="2378075"/>
          <a:ext cx="274320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</cdr:x>
      <cdr:y>0.33333</cdr:y>
    </cdr:from>
    <cdr:to>
      <cdr:x>0.6</cdr:x>
      <cdr:y>0.66667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0DB494E-5AAA-4C12-8098-59B19D47DBCC}"/>
            </a:ext>
          </a:extLst>
        </cdr:cNvPr>
        <cdr:cNvSpPr txBox="1"/>
      </cdr:nvSpPr>
      <cdr:spPr>
        <a:xfrm xmlns:a="http://schemas.openxmlformats.org/drawingml/2006/main">
          <a:off x="1828800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AC93-E6BA-44C9-9207-1828EA57ABC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FA8B-8047-4691-A2F1-6AF7775D5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2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0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9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7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0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8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3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4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5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0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49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5657-BB1B-4BAD-9FF2-EDE3451B7D0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5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hart" Target="../charts/chart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2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22.xml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786CB44-13BE-F859-530E-88F6BB8758B4}"/>
              </a:ext>
            </a:extLst>
          </p:cNvPr>
          <p:cNvGrpSpPr/>
          <p:nvPr/>
        </p:nvGrpSpPr>
        <p:grpSpPr>
          <a:xfrm>
            <a:off x="-350610" y="0"/>
            <a:ext cx="12555648" cy="6857938"/>
            <a:chOff x="-345355" y="-13708"/>
            <a:chExt cx="11896004" cy="6497638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451" b="29474"/>
            <a:stretch/>
          </p:blipFill>
          <p:spPr>
            <a:xfrm>
              <a:off x="-26877" y="2690170"/>
              <a:ext cx="11577526" cy="98775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18" r="91161" b="19487"/>
            <a:stretch/>
          </p:blipFill>
          <p:spPr>
            <a:xfrm>
              <a:off x="-26877" y="3656044"/>
              <a:ext cx="11577526" cy="282788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6" t="26195" r="83289" b="41608"/>
            <a:stretch/>
          </p:blipFill>
          <p:spPr>
            <a:xfrm>
              <a:off x="-345355" y="-13708"/>
              <a:ext cx="11896004" cy="2703878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851995D-422F-996A-2E02-F6776E9F9C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2" t="2978" r="75575" b="78498"/>
          <a:stretch/>
        </p:blipFill>
        <p:spPr>
          <a:xfrm>
            <a:off x="337165" y="-128996"/>
            <a:ext cx="1983865" cy="3288611"/>
          </a:xfrm>
          <a:prstGeom prst="rect">
            <a:avLst/>
          </a:prstGeom>
        </p:spPr>
      </p:pic>
      <p:sp>
        <p:nvSpPr>
          <p:cNvPr id="12" name="Text Box 24">
            <a:extLst>
              <a:ext uri="{FF2B5EF4-FFF2-40B4-BE49-F238E27FC236}">
                <a16:creationId xmlns:a16="http://schemas.microsoft.com/office/drawing/2014/main" id="{FF8975A1-F131-733E-E2BD-EA48DCA0F40B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769254" y="1608777"/>
            <a:ext cx="9142162" cy="204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7246" indent="-277246" algn="ctr" defTabSz="554492">
              <a:defRPr/>
            </a:pPr>
            <a:r>
              <a:rPr lang="ru-RU" sz="4222" b="1" dirty="0">
                <a:solidFill>
                  <a:srgbClr val="870713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ПРИОРИТЕТНЫЕ НАПРАВЛЕНИЯ СОВРЕМЕННОЙ СТРАТЕГИИ РАЗВИТИЯ ОБРАЗОВАНИЯ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2C7B20C-9FD4-BA9A-FBC1-8DD51C0DDB64}"/>
              </a:ext>
            </a:extLst>
          </p:cNvPr>
          <p:cNvCxnSpPr>
            <a:cxnSpLocks/>
          </p:cNvCxnSpPr>
          <p:nvPr/>
        </p:nvCxnSpPr>
        <p:spPr>
          <a:xfrm>
            <a:off x="2489098" y="26559"/>
            <a:ext cx="0" cy="6682540"/>
          </a:xfrm>
          <a:prstGeom prst="line">
            <a:avLst/>
          </a:prstGeom>
          <a:ln w="19050">
            <a:solidFill>
              <a:srgbClr val="B595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снимок экрана, схе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98C38E7-C9A9-C469-9C27-BA38D049D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1" t="81030" r="1" b="2339"/>
          <a:stretch/>
        </p:blipFill>
        <p:spPr>
          <a:xfrm>
            <a:off x="-147808" y="4193650"/>
            <a:ext cx="12339380" cy="27009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6653" y="240665"/>
            <a:ext cx="8571226" cy="7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ru-RU" sz="2183" b="1">
                <a:solidFill>
                  <a:srgbClr val="6B1420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АВГУСТОВСКАЯ СЕССИЯ </a:t>
            </a:r>
            <a:r>
              <a:rPr lang="ru-RU" sz="2183" b="1" dirty="0">
                <a:solidFill>
                  <a:srgbClr val="6B1420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ПЕДАГОГИЧЕСКИХ </a:t>
            </a:r>
          </a:p>
          <a:p>
            <a:pPr algn="ctr" defTabSz="554492">
              <a:defRPr/>
            </a:pPr>
            <a:r>
              <a:rPr lang="ru-RU" sz="2183" b="1" dirty="0">
                <a:solidFill>
                  <a:srgbClr val="6B1420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И РУКОВОДЯЩИХ РАБОТНИКОВ ГОРОДА ТОМСКА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" y="2930913"/>
            <a:ext cx="690404" cy="621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1" y="2971458"/>
            <a:ext cx="575924" cy="6101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24949" y="3660039"/>
            <a:ext cx="8571226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ru-RU" sz="2183" b="1" dirty="0">
                <a:solidFill>
                  <a:srgbClr val="6B1420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СЕКЦИЯ УЧИТЕЛЕЙ МАТЕМАТИКИ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4335" y="6334493"/>
            <a:ext cx="1425390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40" b="1" dirty="0">
                <a:solidFill>
                  <a:srgbClr val="6B142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24.08.2023</a:t>
            </a:r>
            <a:endParaRPr lang="ru-RU" sz="19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1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CA58934-0AB4-87C6-47C0-3A96CBD8F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156346"/>
              </p:ext>
            </p:extLst>
          </p:nvPr>
        </p:nvGraphicFramePr>
        <p:xfrm>
          <a:off x="-1" y="1312433"/>
          <a:ext cx="8982635" cy="527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54711-CA65-0389-035C-F7367DD200D5}"/>
              </a:ext>
            </a:extLst>
          </p:cNvPr>
          <p:cNvSpPr txBox="1"/>
          <p:nvPr/>
        </p:nvSpPr>
        <p:spPr>
          <a:xfrm>
            <a:off x="9256059" y="3204013"/>
            <a:ext cx="2372958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Средний процент выполнения</a:t>
            </a: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2021г. – 72,42%</a:t>
            </a: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2022г. – 72,92%</a:t>
            </a: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2023г. – 61,36%</a:t>
            </a:r>
          </a:p>
        </p:txBody>
      </p:sp>
    </p:spTree>
    <p:extLst>
      <p:ext uri="{BB962C8B-B14F-4D97-AF65-F5344CB8AC3E}">
        <p14:creationId xmlns:p14="http://schemas.microsoft.com/office/powerpoint/2010/main" val="97583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CC9A673-18E1-B8A7-1DAD-57EFB477F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78201"/>
              </p:ext>
            </p:extLst>
          </p:nvPr>
        </p:nvGraphicFramePr>
        <p:xfrm>
          <a:off x="0" y="1269402"/>
          <a:ext cx="12192000" cy="531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7017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28914DE-E8F2-897E-9B54-2A91899758BB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5" name="Прямоугольник: один усеченный угол 4">
            <a:extLst>
              <a:ext uri="{FF2B5EF4-FFF2-40B4-BE49-F238E27FC236}">
                <a16:creationId xmlns:a16="http://schemas.microsoft.com/office/drawing/2014/main" id="{10FC98D5-15E4-E5E1-3FB3-14FA3A125C3B}"/>
              </a:ext>
            </a:extLst>
          </p:cNvPr>
          <p:cNvSpPr/>
          <p:nvPr/>
        </p:nvSpPr>
        <p:spPr>
          <a:xfrm>
            <a:off x="185750" y="1394615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задание</a:t>
            </a:r>
          </a:p>
        </p:txBody>
      </p:sp>
      <p:sp>
        <p:nvSpPr>
          <p:cNvPr id="7" name="Прямоугольник: один усеченный угол 6">
            <a:extLst>
              <a:ext uri="{FF2B5EF4-FFF2-40B4-BE49-F238E27FC236}">
                <a16:creationId xmlns:a16="http://schemas.microsoft.com/office/drawing/2014/main" id="{CE5190C8-3C13-3B22-0E7F-27564E92A751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3A09B4-6C9A-24E5-CBAD-078BFD9DC543}"/>
              </a:ext>
            </a:extLst>
          </p:cNvPr>
          <p:cNvSpPr/>
          <p:nvPr/>
        </p:nvSpPr>
        <p:spPr>
          <a:xfrm>
            <a:off x="185750" y="2904565"/>
            <a:ext cx="2233914" cy="24537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Уметь выполнять вычисления и преобразования, уметь использовать приобретенные знания и умения в практической деятельности, строить и исследовать простейшие математические модели</a:t>
            </a:r>
          </a:p>
        </p:txBody>
      </p:sp>
      <p:sp>
        <p:nvSpPr>
          <p:cNvPr id="9" name="Прямоугольник: один усеченный угол 8">
            <a:extLst>
              <a:ext uri="{FF2B5EF4-FFF2-40B4-BE49-F238E27FC236}">
                <a16:creationId xmlns:a16="http://schemas.microsoft.com/office/drawing/2014/main" id="{BADF683D-C733-73C1-7B49-50C7D8C07E88}"/>
              </a:ext>
            </a:extLst>
          </p:cNvPr>
          <p:cNvSpPr/>
          <p:nvPr/>
        </p:nvSpPr>
        <p:spPr>
          <a:xfrm>
            <a:off x="185750" y="5358296"/>
            <a:ext cx="2233914" cy="590308"/>
          </a:xfrm>
          <a:prstGeom prst="snip1Rect">
            <a:avLst>
              <a:gd name="adj" fmla="val 20588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Уровень сложности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58836FE-C367-298E-75DF-F9666058CC11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31393CE-AC4C-37AC-C9ED-2958445F1366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12" name="Прямоугольник: один усеченный угол 11">
              <a:extLst>
                <a:ext uri="{FF2B5EF4-FFF2-40B4-BE49-F238E27FC236}">
                  <a16:creationId xmlns:a16="http://schemas.microsoft.com/office/drawing/2014/main" id="{23AF6352-59A9-E55D-44BC-0AED1F6168FF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7C49435-790B-18FB-4C6A-84B44117E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130621"/>
              </p:ext>
            </p:extLst>
          </p:nvPr>
        </p:nvGraphicFramePr>
        <p:xfrm>
          <a:off x="2524908" y="1394615"/>
          <a:ext cx="6303981" cy="351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B2AA3C-203A-9FC8-CC71-7130C1633141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86,33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CC0E32-1396-CD38-2355-0018F0ED2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1344127"/>
            <a:ext cx="3566245" cy="50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28914DE-E8F2-897E-9B54-2A91899758BB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5" name="Прямоугольник: один усеченный угол 4">
            <a:extLst>
              <a:ext uri="{FF2B5EF4-FFF2-40B4-BE49-F238E27FC236}">
                <a16:creationId xmlns:a16="http://schemas.microsoft.com/office/drawing/2014/main" id="{10FC98D5-15E4-E5E1-3FB3-14FA3A125C3B}"/>
              </a:ext>
            </a:extLst>
          </p:cNvPr>
          <p:cNvSpPr/>
          <p:nvPr/>
        </p:nvSpPr>
        <p:spPr>
          <a:xfrm>
            <a:off x="185750" y="1394615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задание</a:t>
            </a:r>
          </a:p>
        </p:txBody>
      </p:sp>
      <p:sp>
        <p:nvSpPr>
          <p:cNvPr id="9" name="Прямоугольник: один усеченный угол 8">
            <a:extLst>
              <a:ext uri="{FF2B5EF4-FFF2-40B4-BE49-F238E27FC236}">
                <a16:creationId xmlns:a16="http://schemas.microsoft.com/office/drawing/2014/main" id="{BADF683D-C733-73C1-7B49-50C7D8C07E88}"/>
              </a:ext>
            </a:extLst>
          </p:cNvPr>
          <p:cNvSpPr/>
          <p:nvPr/>
        </p:nvSpPr>
        <p:spPr>
          <a:xfrm>
            <a:off x="185750" y="5358296"/>
            <a:ext cx="2233914" cy="590308"/>
          </a:xfrm>
          <a:prstGeom prst="snip1Rect">
            <a:avLst>
              <a:gd name="adj" fmla="val 20588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Уровень сложности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58836FE-C367-298E-75DF-F9666058CC11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31393CE-AC4C-37AC-C9ED-2958445F1366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12" name="Прямоугольник: один усеченный угол 11">
              <a:extLst>
                <a:ext uri="{FF2B5EF4-FFF2-40B4-BE49-F238E27FC236}">
                  <a16:creationId xmlns:a16="http://schemas.microsoft.com/office/drawing/2014/main" id="{23AF6352-59A9-E55D-44BC-0AED1F6168FF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BDE5D204-0B69-B7C2-58C6-F9DAD3B8439C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8DBF1E8-1F32-9CCF-8E36-742BE4F4D7DC}"/>
              </a:ext>
            </a:extLst>
          </p:cNvPr>
          <p:cNvSpPr/>
          <p:nvPr/>
        </p:nvSpPr>
        <p:spPr>
          <a:xfrm>
            <a:off x="185750" y="2904565"/>
            <a:ext cx="2233914" cy="24537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Уметь выполнять вычисления и преобразования, уметь использовать приобретенные знания и умения в практической деятельности, строить и исследовать простейшие математические модели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770DF01F-C6D5-25B5-393B-925C93E37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56349"/>
              </p:ext>
            </p:extLst>
          </p:nvPr>
        </p:nvGraphicFramePr>
        <p:xfrm>
          <a:off x="2524908" y="1390276"/>
          <a:ext cx="6303981" cy="36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0D3FCF4-57C1-491A-6FF2-E9E85D088654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34,38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C6A9E2-75ED-5EF4-7223-85D34C16A50C}"/>
              </a:ext>
            </a:extLst>
          </p:cNvPr>
          <p:cNvSpPr txBox="1"/>
          <p:nvPr/>
        </p:nvSpPr>
        <p:spPr>
          <a:xfrm>
            <a:off x="9288332" y="2536089"/>
            <a:ext cx="2372958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сколько миллиметров радиус колеса с шиной маркировки 205/55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 больше, чем радиус колеса с шиной маркировки 165/65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14?</a:t>
            </a:r>
          </a:p>
        </p:txBody>
      </p:sp>
    </p:spTree>
    <p:extLst>
      <p:ext uri="{BB962C8B-B14F-4D97-AF65-F5344CB8AC3E}">
        <p14:creationId xmlns:p14="http://schemas.microsoft.com/office/powerpoint/2010/main" val="105526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FCFB51D-FA58-AE2D-32D8-089782F4122D}"/>
              </a:ext>
            </a:extLst>
          </p:cNvPr>
          <p:cNvGrpSpPr/>
          <p:nvPr/>
        </p:nvGrpSpPr>
        <p:grpSpPr>
          <a:xfrm>
            <a:off x="24170" y="-74747"/>
            <a:ext cx="12191145" cy="6981902"/>
            <a:chOff x="28745" y="-140726"/>
            <a:chExt cx="20104101" cy="1151367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1599DE7-AEAC-5CED-DF3B-2EE60DBF2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28745" y="-140726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588972BE-9B8A-8733-C4A2-68EB88E6193E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F542984-7B7D-8A27-18F7-0A991EA91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5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0" y="2904565"/>
            <a:ext cx="2233914" cy="24537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Уметь выполнять вычисления и преобразования, уметь использовать приобретенные знания и умения в практической деятельности, строить и исследовать простейшие математические модели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36,05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288332" y="2536089"/>
            <a:ext cx="2372958" cy="28623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сколько миллиметров увеличится диаметр колеса, если заменить колёса, установленные на заводе, колёсами с шинами  маркировки 195/50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15?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756543"/>
              </p:ext>
            </p:extLst>
          </p:nvPr>
        </p:nvGraphicFramePr>
        <p:xfrm>
          <a:off x="2524908" y="1394615"/>
          <a:ext cx="6303981" cy="370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165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4EE8F8F-7E73-B069-63D1-CA236CE15080}"/>
              </a:ext>
            </a:extLst>
          </p:cNvPr>
          <p:cNvGrpSpPr/>
          <p:nvPr/>
        </p:nvGrpSpPr>
        <p:grpSpPr>
          <a:xfrm>
            <a:off x="855" y="7937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3A12C8A-F583-1A33-EAA5-D309850A6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05114FE7-E61B-58B6-6E19-75012CFB5DCF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CB5034F-6849-C0CC-B95A-5F180B3AC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5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0" y="2904565"/>
            <a:ext cx="2233914" cy="24537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Уметь выполнять вычисления и преобразования, уметь использовать приобретенные знания и умения в практической деятельности, строить и исследовать простейшие математические модели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36,05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169998" y="1390277"/>
            <a:ext cx="2372958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Найдите диаметр колеса автомобиля, выходящего с завода. Ответ дайте в миллиметрах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894210"/>
              </p:ext>
            </p:extLst>
          </p:nvPr>
        </p:nvGraphicFramePr>
        <p:xfrm>
          <a:off x="2524907" y="1394615"/>
          <a:ext cx="6303981" cy="370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2789B54-1B43-ED87-B2F2-E15B072BC8A2}"/>
              </a:ext>
            </a:extLst>
          </p:cNvPr>
          <p:cNvSpPr txBox="1"/>
          <p:nvPr/>
        </p:nvSpPr>
        <p:spPr>
          <a:xfrm>
            <a:off x="8934131" y="3429000"/>
            <a:ext cx="3160058" cy="246221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Задания №2, №3 и №4 проверяют умение сопоставлять условие задачи с формулами, приведенными в тексте задачи, умение выражать значение требуемого параметра из формулы, знание отношения между диаметром и радиусом в окружности, умения правильно производить сложение, умножения, деления десятичных дробей.</a:t>
            </a:r>
          </a:p>
        </p:txBody>
      </p:sp>
    </p:spTree>
    <p:extLst>
      <p:ext uri="{BB962C8B-B14F-4D97-AF65-F5344CB8AC3E}">
        <p14:creationId xmlns:p14="http://schemas.microsoft.com/office/powerpoint/2010/main" val="81791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154FDCE-9122-7ADE-13AB-9E5D22D4F395}"/>
              </a:ext>
            </a:extLst>
          </p:cNvPr>
          <p:cNvGrpSpPr/>
          <p:nvPr/>
        </p:nvGrpSpPr>
        <p:grpSpPr>
          <a:xfrm>
            <a:off x="855" y="5103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9FD42FA-7EAF-4116-7AA2-F9E32129C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37AEA93E-D46E-E4D9-A9E6-8F94A97CF646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33EA53E-0810-40ED-75E9-2F425E35E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5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0" y="2904565"/>
            <a:ext cx="2233914" cy="24537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Уметь выполнять вычисления и преобразования, уметь использовать приобретенные знания и умения в практической деятельности, строить и исследовать простейшие математические модели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19,25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424147" y="1960131"/>
            <a:ext cx="2372958" cy="36933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сколько процентов увеличится пробег автомобиля при одном обороте колеса, если заменить колёса, установленные на заводе, колёсами с шинами маркировки 175/650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14?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 округлите до десятых.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234750"/>
              </p:ext>
            </p:extLst>
          </p:nvPr>
        </p:nvGraphicFramePr>
        <p:xfrm>
          <a:off x="2524909" y="1394616"/>
          <a:ext cx="6303980" cy="382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537A43-7102-D639-6B28-493423915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366239" y="194458"/>
            <a:ext cx="1528278" cy="8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6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598B8FD-9D0D-108B-984B-E0402EAC3DC5}"/>
              </a:ext>
            </a:extLst>
          </p:cNvPr>
          <p:cNvGrpSpPr/>
          <p:nvPr/>
        </p:nvGrpSpPr>
        <p:grpSpPr>
          <a:xfrm>
            <a:off x="855" y="-37374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3463519-6AB2-5145-8695-01C2A6070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21DD1D78-101A-4310-77B7-530DEBD37AAD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805CBC1-D137-8829-8EE1-CCF148286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0" y="2904565"/>
            <a:ext cx="2233914" cy="93591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Уметь выполнять вычисления и преобразования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84,89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BF90BF-F4EE-2454-9142-1E8838EB5113}"/>
                  </a:ext>
                </a:extLst>
              </p:cNvPr>
              <p:cNvSpPr txBox="1"/>
              <p:nvPr/>
            </p:nvSpPr>
            <p:spPr>
              <a:xfrm>
                <a:off x="9221812" y="1508798"/>
                <a:ext cx="2372958" cy="1188787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значение выражения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8,2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4,1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BF90BF-F4EE-2454-9142-1E8838EB5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2" y="1508798"/>
                <a:ext cx="2372958" cy="1188787"/>
              </a:xfrm>
              <a:prstGeom prst="rect">
                <a:avLst/>
              </a:prstGeom>
              <a:blipFill>
                <a:blip r:embed="rId4"/>
                <a:stretch>
                  <a:fillRect t="-2538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280624"/>
              </p:ext>
            </p:extLst>
          </p:nvPr>
        </p:nvGraphicFramePr>
        <p:xfrm>
          <a:off x="2524907" y="1394615"/>
          <a:ext cx="6303981" cy="37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26751E7-9077-7021-8755-A0D810AF72CA}"/>
              </a:ext>
            </a:extLst>
          </p:cNvPr>
          <p:cNvSpPr txBox="1"/>
          <p:nvPr/>
        </p:nvSpPr>
        <p:spPr>
          <a:xfrm>
            <a:off x="8960940" y="2987462"/>
            <a:ext cx="3045310" cy="31393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 формировать у учащихся умения выполнять вычисления и преобразования над числами, обучению рациональным вычислениям, грамотной работе с алгоритмами действий, сочетанию письменных и устных вычислений.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71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8E95624-468A-A6B0-4930-B87CAEDE643A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FDBF7CF-61E6-EFCF-0941-51339CD6C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8D2AF83E-62E9-2E56-A668-B17E11B41690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A4F7B3B-A950-5952-EB59-1F98D3E0C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0" y="2904565"/>
            <a:ext cx="2233914" cy="93591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Уметь выполнять вычисления и преобразования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83,88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8960940" y="2066123"/>
            <a:ext cx="3141412" cy="34163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координатной прямой отмечены числа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x, y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Какая из разностей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 – x , y – z, x – y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отрицательна?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 – x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 – x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 – y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 ни одна из них</a:t>
            </a:r>
          </a:p>
          <a:p>
            <a:pPr algn="ctr"/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957460"/>
              </p:ext>
            </p:extLst>
          </p:nvPr>
        </p:nvGraphicFramePr>
        <p:xfrm>
          <a:off x="2551715" y="1394615"/>
          <a:ext cx="6277174" cy="37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6F0F0F-0100-90C4-C261-706641027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271" y="2680727"/>
            <a:ext cx="29527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4108B82-76B6-6EA7-70AC-0BD3ED25FD0E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8D11A2A-D9FA-CCBA-388F-8252E7A02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2C033CCA-A1FC-195B-8497-F7954132FAEF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A60851E-4DD7-9232-4211-61FB743E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0" y="2904565"/>
            <a:ext cx="2233914" cy="186342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Уметь выполнять вычисления и преобразования, уметь выполнять преобразования алгебраических выражений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61,73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BF90BF-F4EE-2454-9142-1E8838EB5113}"/>
                  </a:ext>
                </a:extLst>
              </p:cNvPr>
              <p:cNvSpPr txBox="1"/>
              <p:nvPr/>
            </p:nvSpPr>
            <p:spPr>
              <a:xfrm>
                <a:off x="9068696" y="2270907"/>
                <a:ext cx="2850956" cy="203703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значение выражения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∙3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BF90BF-F4EE-2454-9142-1E8838EB5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696" y="2270907"/>
                <a:ext cx="2850956" cy="2037033"/>
              </a:xfrm>
              <a:prstGeom prst="rect">
                <a:avLst/>
              </a:prstGeom>
              <a:blipFill>
                <a:blip r:embed="rId4"/>
                <a:stretch>
                  <a:fillRect t="-1488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612023"/>
              </p:ext>
            </p:extLst>
          </p:nvPr>
        </p:nvGraphicFramePr>
        <p:xfrm>
          <a:off x="2551714" y="1394615"/>
          <a:ext cx="6303981" cy="370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997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28" y="1719313"/>
            <a:ext cx="12191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17740">
              <a:defRPr/>
            </a:pPr>
            <a:endParaRPr lang="ru-RU" sz="3600" b="1" dirty="0">
              <a:solidFill>
                <a:srgbClr val="61111D"/>
              </a:solidFill>
              <a:latin typeface="Cambria" panose="02040503050406030204" pitchFamily="18" charset="0"/>
            </a:endParaRPr>
          </a:p>
          <a:p>
            <a:pPr lvl="0" algn="ctr" defTabSz="617740">
              <a:defRPr/>
            </a:pPr>
            <a:r>
              <a:rPr lang="ru-RU" sz="3600" b="1" dirty="0">
                <a:solidFill>
                  <a:srgbClr val="61111D"/>
                </a:solidFill>
                <a:latin typeface="Cambria" panose="02040503050406030204" pitchFamily="18" charset="0"/>
              </a:rPr>
              <a:t>Особенности сдачи ОГЭ выпускниками 2023 года. Результаты государственной итоговой аттестации 2023 года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A16A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9018" y="105547"/>
            <a:ext cx="1106346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" b="0" i="0" u="none" strike="noStrike" kern="1200" cap="none" spc="0" normalizeH="0" baseline="0" noProof="0" dirty="0">
                <a:ln>
                  <a:noFill/>
                </a:ln>
                <a:solidFill>
                  <a:srgbClr val="63121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АВГУСТОВСКАЯ СЕССИЯ ПЕДАГОГИЧЕСКИХ </a:t>
            </a:r>
          </a:p>
          <a:p>
            <a:pPr marL="0" marR="0" lvl="0" indent="0" algn="ctr" defTabSz="61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" b="0" i="0" u="none" strike="noStrike" kern="1200" cap="none" spc="0" normalizeH="0" baseline="0" noProof="0" dirty="0">
                <a:ln>
                  <a:noFill/>
                </a:ln>
                <a:solidFill>
                  <a:srgbClr val="63121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И РУКОВОДЯЩИХ РАБОТНИКОВ ГОРОДА ТОМСКА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-12940" b="-2"/>
          <a:stretch/>
        </p:blipFill>
        <p:spPr>
          <a:xfrm>
            <a:off x="428" y="1349652"/>
            <a:ext cx="12313056" cy="105298"/>
          </a:xfrm>
          <a:prstGeom prst="rect">
            <a:avLst/>
          </a:prstGeom>
        </p:spPr>
      </p:pic>
      <p:sp>
        <p:nvSpPr>
          <p:cNvPr id="19" name="object 806"/>
          <p:cNvSpPr txBox="1"/>
          <p:nvPr/>
        </p:nvSpPr>
        <p:spPr>
          <a:xfrm>
            <a:off x="1066046" y="4310449"/>
            <a:ext cx="10595944" cy="2242634"/>
          </a:xfrm>
          <a:prstGeom prst="rect">
            <a:avLst/>
          </a:prstGeom>
        </p:spPr>
        <p:txBody>
          <a:bodyPr vert="horz" wrap="square" lIns="0" tIns="14193" rIns="0" bIns="0" rtlCol="0">
            <a:spAutoFit/>
          </a:bodyPr>
          <a:lstStyle/>
          <a:p>
            <a:pPr marL="35481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1" i="0" u="none" strike="noStrike" kern="1200" cap="none" spc="162" normalizeH="0" baseline="0" noProof="0" dirty="0">
              <a:ln>
                <a:noFill/>
              </a:ln>
              <a:solidFill>
                <a:srgbClr val="61111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hnschrift"/>
            </a:endParaRPr>
          </a:p>
          <a:p>
            <a:pPr marL="35481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62" normalizeH="0" baseline="0" noProof="0" dirty="0" err="1">
                <a:ln>
                  <a:noFill/>
                </a:ln>
                <a:solidFill>
                  <a:srgbClr val="6111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hnschrift"/>
              </a:rPr>
              <a:t>Диннер</a:t>
            </a:r>
            <a:r>
              <a:rPr kumimoji="0" lang="ru-RU" sz="2000" b="1" i="0" u="none" strike="noStrike" kern="1200" cap="none" spc="162" normalizeH="0" baseline="0" noProof="0" dirty="0">
                <a:ln>
                  <a:noFill/>
                </a:ln>
                <a:solidFill>
                  <a:srgbClr val="6111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hnschrift"/>
              </a:rPr>
              <a:t> Марина Никитична</a:t>
            </a:r>
          </a:p>
          <a:p>
            <a:pPr algn="r"/>
            <a:r>
              <a:rPr lang="ru-RU" sz="2000" b="1" dirty="0">
                <a:solidFill>
                  <a:srgbClr val="6F252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заместитель директора по учебной работе МАОУ СОШ №30 </a:t>
            </a:r>
            <a:r>
              <a:rPr lang="ru-RU" sz="2000" b="1" dirty="0" err="1">
                <a:solidFill>
                  <a:srgbClr val="6F252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г.Томска</a:t>
            </a:r>
            <a:r>
              <a:rPr lang="ru-RU" sz="2000" b="1" dirty="0">
                <a:solidFill>
                  <a:srgbClr val="6F252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ru-RU" sz="2000" b="1" dirty="0">
                <a:solidFill>
                  <a:srgbClr val="6F252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заместитель председателя предметной комиссии ОГЭ </a:t>
            </a:r>
          </a:p>
          <a:p>
            <a:pPr algn="r"/>
            <a:r>
              <a:rPr lang="ru-RU" sz="2000" b="1" dirty="0">
                <a:solidFill>
                  <a:srgbClr val="6F252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Томской области по учебному предмету «Математика»</a:t>
            </a:r>
          </a:p>
          <a:p>
            <a:pPr marL="35481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1" i="0" u="none" strike="noStrike" kern="1200" cap="none" spc="162" normalizeH="0" baseline="0" noProof="0" dirty="0">
              <a:ln>
                <a:noFill/>
              </a:ln>
              <a:solidFill>
                <a:srgbClr val="61111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hnschrift"/>
            </a:endParaRPr>
          </a:p>
          <a:p>
            <a:pPr marL="35481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 dirty="0">
              <a:ln>
                <a:noFill/>
              </a:ln>
              <a:solidFill>
                <a:srgbClr val="61111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hnschrif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20355" r="10945" b="55390"/>
          <a:stretch/>
        </p:blipFill>
        <p:spPr>
          <a:xfrm>
            <a:off x="20037920" y="351907"/>
            <a:ext cx="1535768" cy="1478981"/>
          </a:xfrm>
          <a:prstGeom prst="ellipse">
            <a:avLst/>
          </a:prstGeom>
          <a:ln>
            <a:solidFill>
              <a:srgbClr val="6B142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-12940" b="-2"/>
          <a:stretch/>
        </p:blipFill>
        <p:spPr>
          <a:xfrm>
            <a:off x="427" y="6348717"/>
            <a:ext cx="12313056" cy="20383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428" y="6225431"/>
            <a:ext cx="12191144" cy="22242"/>
          </a:xfrm>
          <a:prstGeom prst="line">
            <a:avLst/>
          </a:prstGeom>
          <a:ln w="381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08" y="105547"/>
            <a:ext cx="2136987" cy="11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5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803DD24-0DC5-6EB1-1125-C14883B023DB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5C19BE2-D9F5-4400-B698-BAA7474C3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8D1F77AE-7E64-0008-CC71-45C58857A3ED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D8EB8E4-7816-2827-38E4-79044A50E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0" y="2904565"/>
            <a:ext cx="2233914" cy="117258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Уметь решать уравнения, неравенства и их системы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62,99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068696" y="2270907"/>
            <a:ext cx="2743200" cy="20313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Найдите корень уравнения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4(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8) = – 5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045483"/>
              </p:ext>
            </p:extLst>
          </p:nvPr>
        </p:nvGraphicFramePr>
        <p:xfrm>
          <a:off x="2524907" y="1394615"/>
          <a:ext cx="6303981" cy="37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0664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2269B54-B464-9AF3-273D-17D8550189F7}"/>
              </a:ext>
            </a:extLst>
          </p:cNvPr>
          <p:cNvGrpSpPr/>
          <p:nvPr/>
        </p:nvGrpSpPr>
        <p:grpSpPr>
          <a:xfrm>
            <a:off x="0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B3C1523-80BF-338E-B041-DF8632C2C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1ADDE513-E5FC-CA97-62DB-B6802AF2C999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2A1ED19-3A7D-9A92-1CB7-C124BB049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5"/>
            <a:ext cx="2233913" cy="244848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Уметь работать со статистической информацией, находить частоту и вероятность случайного события, уметь использовать приобретённые знания и умения в практической деятельности и повседневной жизни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76,36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068696" y="2270907"/>
            <a:ext cx="2743200" cy="17543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экзамене 60 билетов, Олег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выучил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12 из них. Найдите вероятность того, что ему попадётся выученный билет.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415948"/>
              </p:ext>
            </p:extLst>
          </p:nvPr>
        </p:nvGraphicFramePr>
        <p:xfrm>
          <a:off x="2524907" y="1484555"/>
          <a:ext cx="6303981" cy="36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6768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2BC3409-69A4-6C0B-4E77-12DA89FFC9BF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E468CAF-65A0-237B-FD38-30444895F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95B87A8F-02CB-577D-6595-AF74E7DA805C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ECB97AB-3F64-BEB4-D833-570D3BF4D3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5"/>
            <a:ext cx="2233913" cy="92515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Уметь строить и читать графики функций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65,73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068696" y="2270907"/>
            <a:ext cx="2743200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Установите соответствие между графиками функций и формулами, которые их задают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38618D-1C44-56E8-399F-297683561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005" y="3803143"/>
            <a:ext cx="2860581" cy="2043272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46587"/>
              </p:ext>
            </p:extLst>
          </p:nvPr>
        </p:nvGraphicFramePr>
        <p:xfrm>
          <a:off x="2524907" y="1394615"/>
          <a:ext cx="6303981" cy="37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879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86067E4-E311-B93B-2F57-EBFEF96EAEFF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0522E6B-56C8-6363-EB98-4755ECFEF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D858590D-3B01-2C8D-6E1A-F9262CDB727A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143D1BF-0F3C-D47B-21F5-E5DD49630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6"/>
            <a:ext cx="2233913" cy="194713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Осуществлять практические расчёты по формулам, составлять несложные формулы, выражающие зависимости между 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величичнами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77,36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144000" y="1759924"/>
            <a:ext cx="2743200" cy="39703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фирме «Родник» стоимость (в рублях) колодца из железобетонных колец рассчитывается по формуле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= 6000 + 4100n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число колец, установленных в колодце. Пользуясь этой формулой, рассчитайте стоимость колодца из 5 колец. Ответ дайте в рублях.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687295"/>
              </p:ext>
            </p:extLst>
          </p:nvPr>
        </p:nvGraphicFramePr>
        <p:xfrm>
          <a:off x="2524907" y="1394615"/>
          <a:ext cx="6303981" cy="37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082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B5DB35D-C244-2413-865F-596946D1601D}"/>
              </a:ext>
            </a:extLst>
          </p:cNvPr>
          <p:cNvGrpSpPr/>
          <p:nvPr/>
        </p:nvGrpSpPr>
        <p:grpSpPr>
          <a:xfrm>
            <a:off x="-25942" y="-78667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7FDC63-B7AE-9ADC-3FF1-37C5B29EE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D2FD8E13-B7E9-475E-540F-11A11EA30DC8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A4DFA99-554B-3BD6-B9EC-7611B01F4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5"/>
            <a:ext cx="2233913" cy="104887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Уметь решать уравнения, неравенства и их системы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54,03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BF90BF-F4EE-2454-9142-1E8838EB5113}"/>
                  </a:ext>
                </a:extLst>
              </p:cNvPr>
              <p:cNvSpPr txBox="1"/>
              <p:nvPr/>
            </p:nvSpPr>
            <p:spPr>
              <a:xfrm>
                <a:off x="9068696" y="2270907"/>
                <a:ext cx="2743200" cy="94699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Укажите решение неравенства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&lt;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BF90BF-F4EE-2454-9142-1E8838EB5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696" y="2270907"/>
                <a:ext cx="2743200" cy="946991"/>
              </a:xfrm>
              <a:prstGeom prst="rect">
                <a:avLst/>
              </a:prstGeom>
              <a:blipFill>
                <a:blip r:embed="rId4"/>
                <a:stretch>
                  <a:fillRect t="-3185" b="-6369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B85841-0BE2-687E-58CF-55B825F3D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696" y="3264320"/>
            <a:ext cx="2743200" cy="13492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021483-215C-2077-E753-FED18D95D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8696" y="4660040"/>
            <a:ext cx="2743200" cy="1167560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587513"/>
              </p:ext>
            </p:extLst>
          </p:nvPr>
        </p:nvGraphicFramePr>
        <p:xfrm>
          <a:off x="2560319" y="1398493"/>
          <a:ext cx="6268569" cy="36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3254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0709593-C5CF-56DC-3BE5-85CF30307F89}"/>
              </a:ext>
            </a:extLst>
          </p:cNvPr>
          <p:cNvGrpSpPr/>
          <p:nvPr/>
        </p:nvGrpSpPr>
        <p:grpSpPr>
          <a:xfrm>
            <a:off x="855" y="-57009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16F5DAE-EE5E-4074-1B01-0CB09E9EC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B3CCABDB-73E0-C9E5-1730-24FF49D36FA9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EE5F178-2BEB-9A09-3E8E-4C24D4136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5"/>
            <a:ext cx="2233913" cy="244848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Уметь строить и читать графики функций,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78,6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068696" y="2270907"/>
            <a:ext cx="2743200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амфитеатре 16 рядов. В первом ряду 22 места, а в каждом последующем на 2 места больше, чем в предыдущем. Сколько мест в двенадцатом ряду амфитеатра?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621353"/>
              </p:ext>
            </p:extLst>
          </p:nvPr>
        </p:nvGraphicFramePr>
        <p:xfrm>
          <a:off x="2524908" y="1394615"/>
          <a:ext cx="6303980" cy="37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830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6458E08-90AF-0CAB-0E37-BD57559BB74A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A26A5B-D94C-F301-4E3B-28DEB9F38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41D3207F-700E-58FD-2680-41652B3E9E1C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6FF825F-E1D9-CDFA-8861-B1055C896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5"/>
            <a:ext cx="2233913" cy="153409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Уметь выполнять действия с геометрическими фигурами, координатами и векторами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59,67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BF90BF-F4EE-2454-9142-1E8838EB5113}"/>
                  </a:ext>
                </a:extLst>
              </p:cNvPr>
              <p:cNvSpPr txBox="1"/>
              <p:nvPr/>
            </p:nvSpPr>
            <p:spPr>
              <a:xfrm>
                <a:off x="9068696" y="2270907"/>
                <a:ext cx="2657139" cy="1503425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Сторона равностороннего треугольника равна</a:t>
                </a:r>
              </a:p>
              <a:p>
                <a:pPr algn="ctr"/>
                <a:r>
                  <a:rPr lang="ru-RU" dirty="0">
                    <a:cs typeface="Arial" panose="020B0604020202020204" pitchFamily="34" charset="0"/>
                  </a:rPr>
                  <a:t>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. Найдите высоту этого треугольника.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BF90BF-F4EE-2454-9142-1E8838EB5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696" y="2270907"/>
                <a:ext cx="2657139" cy="1503425"/>
              </a:xfrm>
              <a:prstGeom prst="rect">
                <a:avLst/>
              </a:prstGeom>
              <a:blipFill>
                <a:blip r:embed="rId4"/>
                <a:stretch>
                  <a:fillRect t="-2016" r="-1598" b="-564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346616"/>
              </p:ext>
            </p:extLst>
          </p:nvPr>
        </p:nvGraphicFramePr>
        <p:xfrm>
          <a:off x="2524908" y="1394616"/>
          <a:ext cx="6303980" cy="359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487C62-AD55-E94B-CCA3-ADB872D69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0696" y="3859420"/>
            <a:ext cx="12192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8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38D62FD-D68B-8A4A-09FE-0F7F417B5A1A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ECA70C3-7865-B7CF-93B7-3BFD3ADE9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8C8A1791-3127-A0E6-9077-53C66B822848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EC12DA5-AF7C-9A06-D6BB-8A6B1821E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5"/>
            <a:ext cx="2233913" cy="153409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Уметь выполнять действия с геометрическими фигурами, координатами и векторами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47,48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068696" y="2270907"/>
            <a:ext cx="2743200" cy="17543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Четырёхугольник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вписан в окружность. Угол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равен 39°, угол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равен 55°.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Найдите угол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Ответ дайте в градусах.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897263"/>
              </p:ext>
            </p:extLst>
          </p:nvPr>
        </p:nvGraphicFramePr>
        <p:xfrm>
          <a:off x="2524907" y="1394616"/>
          <a:ext cx="6303981" cy="361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8FEB72-B55C-6578-7B3F-46BAA5D3C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2596" y="4149319"/>
            <a:ext cx="1295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9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81D2F14-4F11-BAB8-F31C-9B4B208089A8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CDBCC61-01DC-0A95-0163-62C238FFA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458EDD32-C285-F7FD-2256-F7DA111E3364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F87E064-2BDB-4057-F68B-37F270814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5"/>
            <a:ext cx="2233913" cy="153409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Уметь выполнять действия с геометрическими фигурами, координатами и векторами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56,11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068696" y="2270907"/>
            <a:ext cx="2743200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Диагональ прямоугольника образует угол 86° с одной из его сторон. Найдите острый угол между диагоналями этого прямоугольника. Ответ дайте в градусах.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144951"/>
              </p:ext>
            </p:extLst>
          </p:nvPr>
        </p:nvGraphicFramePr>
        <p:xfrm>
          <a:off x="2524907" y="1394615"/>
          <a:ext cx="6303981" cy="37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7858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F758CEF-6CA7-DAE0-D8D5-01B939715993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F6D199-2E9D-9CAE-2BAF-F99BD5C64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F2B99EDB-8844-A07D-C071-672F511D0732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7C2F0CE-B63C-0435-89F6-771DBDF81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5"/>
            <a:ext cx="2233913" cy="162440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Уметь выполнять действия с геометрическими фигурами, координатами и векторами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81,18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068696" y="2270907"/>
            <a:ext cx="2743200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клетчатой бумаге с размером клетки 1х1 изображена трапеция. Найдите длину её средней линии.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860052"/>
              </p:ext>
            </p:extLst>
          </p:nvPr>
        </p:nvGraphicFramePr>
        <p:xfrm>
          <a:off x="2524908" y="1394615"/>
          <a:ext cx="6303980" cy="37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2FB680-4055-69A0-64CF-0D9F574A8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121" y="3829046"/>
            <a:ext cx="1276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3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30EFBAD-196D-9D73-1330-A0AB65F55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34532"/>
              </p:ext>
            </p:extLst>
          </p:nvPr>
        </p:nvGraphicFramePr>
        <p:xfrm>
          <a:off x="279600" y="1828800"/>
          <a:ext cx="11707612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8013">
                  <a:extLst>
                    <a:ext uri="{9D8B030D-6E8A-4147-A177-3AD203B41FA5}">
                      <a16:colId xmlns:a16="http://schemas.microsoft.com/office/drawing/2014/main" val="282321318"/>
                    </a:ext>
                  </a:extLst>
                </a:gridCol>
                <a:gridCol w="4198981">
                  <a:extLst>
                    <a:ext uri="{9D8B030D-6E8A-4147-A177-3AD203B41FA5}">
                      <a16:colId xmlns:a16="http://schemas.microsoft.com/office/drawing/2014/main" val="3725052879"/>
                    </a:ext>
                  </a:extLst>
                </a:gridCol>
                <a:gridCol w="1722370">
                  <a:extLst>
                    <a:ext uri="{9D8B030D-6E8A-4147-A177-3AD203B41FA5}">
                      <a16:colId xmlns:a16="http://schemas.microsoft.com/office/drawing/2014/main" val="2370173064"/>
                    </a:ext>
                  </a:extLst>
                </a:gridCol>
                <a:gridCol w="1733626">
                  <a:extLst>
                    <a:ext uri="{9D8B030D-6E8A-4147-A177-3AD203B41FA5}">
                      <a16:colId xmlns:a16="http://schemas.microsoft.com/office/drawing/2014/main" val="1307081050"/>
                    </a:ext>
                  </a:extLst>
                </a:gridCol>
                <a:gridCol w="1666083">
                  <a:extLst>
                    <a:ext uri="{9D8B030D-6E8A-4147-A177-3AD203B41FA5}">
                      <a16:colId xmlns:a16="http://schemas.microsoft.com/office/drawing/2014/main" val="4072657253"/>
                    </a:ext>
                  </a:extLst>
                </a:gridCol>
                <a:gridCol w="1598539">
                  <a:extLst>
                    <a:ext uri="{9D8B030D-6E8A-4147-A177-3AD203B41FA5}">
                      <a16:colId xmlns:a16="http://schemas.microsoft.com/office/drawing/2014/main" val="727281606"/>
                    </a:ext>
                  </a:extLst>
                </a:gridCol>
              </a:tblGrid>
              <a:tr h="43108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Участники ОГЭ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2022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2023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53713"/>
                  </a:ext>
                </a:extLst>
              </a:tr>
              <a:tr h="431087">
                <a:tc vMerge="1"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10693"/>
                  </a:ext>
                </a:extLst>
              </a:tr>
              <a:tr h="43108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Обучающиеся СОШ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6208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71,57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6779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72,52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091"/>
                  </a:ext>
                </a:extLst>
              </a:tr>
              <a:tr h="43108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Обучающиеся лицеев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10,79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10,22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228757"/>
                  </a:ext>
                </a:extLst>
              </a:tr>
              <a:tr h="43108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Обучающиеся гимназий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11,29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10,39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65006"/>
                  </a:ext>
                </a:extLst>
              </a:tr>
              <a:tr h="43108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Обучающиеся на дому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49230"/>
                  </a:ext>
                </a:extLst>
              </a:tr>
              <a:tr h="76269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Обучающиеся коррекционных школ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19482"/>
                  </a:ext>
                </a:extLst>
              </a:tr>
              <a:tr h="76269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Участники с ограниченными возможностями здоровья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5838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619B3E-5148-C7B0-9B63-FCA2AE7AB038}"/>
              </a:ext>
            </a:extLst>
          </p:cNvPr>
          <p:cNvSpPr txBox="1"/>
          <p:nvPr/>
        </p:nvSpPr>
        <p:spPr>
          <a:xfrm>
            <a:off x="579120" y="800398"/>
            <a:ext cx="11033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Количество участников ОГЭ по учебному предмету в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38819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9DE0A41-BF71-546E-0657-00D010B3E559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CD73917-B303-7E4E-0869-131D1C8DE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A03056E5-C3DD-55A1-34F4-F7F552D4BA23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0CB7B71-B38E-81FF-5CB7-494DA7E91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6"/>
            <a:ext cx="2233914" cy="590308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 задание</a:t>
            </a: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54DBA21-A69B-F649-FE39-27E73D4D6F8D}"/>
              </a:ext>
            </a:extLst>
          </p:cNvPr>
          <p:cNvSpPr/>
          <p:nvPr/>
        </p:nvSpPr>
        <p:spPr>
          <a:xfrm>
            <a:off x="185750" y="2210643"/>
            <a:ext cx="2233914" cy="693922"/>
          </a:xfrm>
          <a:prstGeom prst="snip1Rect">
            <a:avLst>
              <a:gd name="adj" fmla="val 20588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Проверяемые элементы содержания / умения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DECCD1-6C85-7C4D-2AC6-4A41B210D7B1}"/>
              </a:ext>
            </a:extLst>
          </p:cNvPr>
          <p:cNvSpPr/>
          <p:nvPr/>
        </p:nvSpPr>
        <p:spPr>
          <a:xfrm>
            <a:off x="185751" y="2904565"/>
            <a:ext cx="2233913" cy="219201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Проводить доказательные  рассуждения при решении задач, оценивать логическую правильность рассуждений, распознавать ошибочные заключения.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5358296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2524908" y="5353046"/>
            <a:ext cx="6303981" cy="7468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62,36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F90BF-F4EE-2454-9142-1E8838EB5113}"/>
              </a:ext>
            </a:extLst>
          </p:cNvPr>
          <p:cNvSpPr txBox="1"/>
          <p:nvPr/>
        </p:nvSpPr>
        <p:spPr>
          <a:xfrm>
            <a:off x="9079454" y="1759924"/>
            <a:ext cx="2743200" cy="39703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из  следующих утверждений верны?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Длина гипотенузы 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прямоугольного треугольника меньше суммы длин его катетов.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Любой прямоугольник можно вписать в окружность.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Через данную точку плоскости можно провести только одну прямую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DE2F04C-B542-5321-AC55-C4C82DDFA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233121"/>
              </p:ext>
            </p:extLst>
          </p:nvPr>
        </p:nvGraphicFramePr>
        <p:xfrm>
          <a:off x="2524908" y="1394616"/>
          <a:ext cx="6303980" cy="36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928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1D676AE-7E06-7FD7-53F8-171411FDBCBE}"/>
              </a:ext>
            </a:extLst>
          </p:cNvPr>
          <p:cNvGrpSpPr/>
          <p:nvPr/>
        </p:nvGrpSpPr>
        <p:grpSpPr>
          <a:xfrm>
            <a:off x="855" y="0"/>
            <a:ext cx="12191145" cy="6932747"/>
            <a:chOff x="-11113" y="-17463"/>
            <a:chExt cx="20104101" cy="1143261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DDFE62D-BB0F-2516-2CAB-39C6FC9A5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2" name="object 2">
              <a:extLst>
                <a:ext uri="{FF2B5EF4-FFF2-40B4-BE49-F238E27FC236}">
                  <a16:creationId xmlns:a16="http://schemas.microsoft.com/office/drawing/2014/main" id="{02C5FE3E-19D8-626E-2954-7DC9A9846168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75C66B0-43BB-D55D-C918-6394E5DE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CFCFC-DD35-B175-F400-1762D1AADDED}"/>
              </a:ext>
            </a:extLst>
          </p:cNvPr>
          <p:cNvSpPr/>
          <p:nvPr/>
        </p:nvSpPr>
        <p:spPr>
          <a:xfrm>
            <a:off x="0" y="4206028"/>
            <a:ext cx="2743200" cy="215032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задание 7,35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 задание  10,01%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 задание  2,64%</a:t>
            </a: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5"/>
            <a:ext cx="2233914" cy="816027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20, 21, 22 задание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2248384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Повышенный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19FEED5-9237-4377-BA1B-18D5CEE66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584360"/>
              </p:ext>
            </p:extLst>
          </p:nvPr>
        </p:nvGraphicFramePr>
        <p:xfrm>
          <a:off x="2524908" y="1394615"/>
          <a:ext cx="6085692" cy="37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B2C2922-76FF-9E8C-7625-D57CBB5829CB}"/>
              </a:ext>
            </a:extLst>
          </p:cNvPr>
          <p:cNvSpPr txBox="1"/>
          <p:nvPr/>
        </p:nvSpPr>
        <p:spPr>
          <a:xfrm>
            <a:off x="2860945" y="5096584"/>
            <a:ext cx="4814326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20. Решите неравенство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71FAE57-143D-1733-42ED-62CE3329B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989" y="5463385"/>
            <a:ext cx="1913186" cy="46633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51F85E4-BB67-5AC5-25B6-0C09203DA040}"/>
              </a:ext>
            </a:extLst>
          </p:cNvPr>
          <p:cNvSpPr txBox="1"/>
          <p:nvPr/>
        </p:nvSpPr>
        <p:spPr>
          <a:xfrm>
            <a:off x="8715844" y="1209949"/>
            <a:ext cx="3149672" cy="28623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21.  Два автомобиля одновременно отправляются в 240-километровый пробег. Первый едет со скоростью на 20 км/ч большей, чем второй, и прибывает к финишу на 1ч раньше второго. Найдите скорость первого автомобиля.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6A16C5-8245-0CCA-B080-F6CC57B1B3BA}"/>
              </a:ext>
            </a:extLst>
          </p:cNvPr>
          <p:cNvSpPr txBox="1"/>
          <p:nvPr/>
        </p:nvSpPr>
        <p:spPr>
          <a:xfrm>
            <a:off x="8728345" y="4214804"/>
            <a:ext cx="3149672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22. Постройте график функции. Определите, при каких значениях параметра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прямая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 = m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имеет с графиком общих точек.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D6BE57D-708F-CDA3-EDDA-FE0096570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315" y="5667109"/>
            <a:ext cx="2099485" cy="7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4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85AF796-6BFF-E70A-4EAA-FC0FE2D61012}"/>
              </a:ext>
            </a:extLst>
          </p:cNvPr>
          <p:cNvGrpSpPr/>
          <p:nvPr/>
        </p:nvGrpSpPr>
        <p:grpSpPr>
          <a:xfrm>
            <a:off x="0" y="0"/>
            <a:ext cx="12191145" cy="6932747"/>
            <a:chOff x="-11113" y="-17463"/>
            <a:chExt cx="20104101" cy="1143261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9CFA847-5F33-2678-0F7A-DDE2DCDE6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12" name="object 2">
              <a:extLst>
                <a:ext uri="{FF2B5EF4-FFF2-40B4-BE49-F238E27FC236}">
                  <a16:creationId xmlns:a16="http://schemas.microsoft.com/office/drawing/2014/main" id="{7C85B932-1AE4-B049-BBE2-88B16FF56805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3B5A265-DA8A-B34D-A121-262CC0CFE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3502-2CE5-DE03-F623-9ACD888065B7}"/>
              </a:ext>
            </a:extLst>
          </p:cNvPr>
          <p:cNvSpPr txBox="1">
            <a:spLocks/>
          </p:cNvSpPr>
          <p:nvPr/>
        </p:nvSpPr>
        <p:spPr>
          <a:xfrm>
            <a:off x="4130936" y="320083"/>
            <a:ext cx="5329518" cy="81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выполняемости заданий </a:t>
            </a:r>
          </a:p>
        </p:txBody>
      </p:sp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045B0DDE-5B2F-F14A-45A8-2FC7550ABCC8}"/>
              </a:ext>
            </a:extLst>
          </p:cNvPr>
          <p:cNvSpPr/>
          <p:nvPr/>
        </p:nvSpPr>
        <p:spPr>
          <a:xfrm>
            <a:off x="185750" y="1394615"/>
            <a:ext cx="2233914" cy="816027"/>
          </a:xfrm>
          <a:prstGeom prst="snip1Rect">
            <a:avLst>
              <a:gd name="adj" fmla="val 2058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23, 24, 25 задание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B555EF-D75F-DED6-8440-802682ECD42D}"/>
              </a:ext>
            </a:extLst>
          </p:cNvPr>
          <p:cNvGrpSpPr/>
          <p:nvPr/>
        </p:nvGrpSpPr>
        <p:grpSpPr>
          <a:xfrm>
            <a:off x="185750" y="2248384"/>
            <a:ext cx="2233914" cy="1180616"/>
            <a:chOff x="-931207" y="3941072"/>
            <a:chExt cx="2233914" cy="1180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5DC9591-679C-D6B7-678C-C2A8D3E27FE8}"/>
                </a:ext>
              </a:extLst>
            </p:cNvPr>
            <p:cNvSpPr/>
            <p:nvPr/>
          </p:nvSpPr>
          <p:spPr>
            <a:xfrm>
              <a:off x="-931207" y="4531380"/>
              <a:ext cx="2233914" cy="590308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Повышенный</a:t>
              </a:r>
            </a:p>
          </p:txBody>
        </p:sp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143D8496-4107-18F9-E10F-0EB78373D2F4}"/>
                </a:ext>
              </a:extLst>
            </p:cNvPr>
            <p:cNvSpPr/>
            <p:nvPr/>
          </p:nvSpPr>
          <p:spPr>
            <a:xfrm>
              <a:off x="-931207" y="3941072"/>
              <a:ext cx="2233914" cy="590308"/>
            </a:xfrm>
            <a:prstGeom prst="snip1Rect">
              <a:avLst>
                <a:gd name="adj" fmla="val 20588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Уровень сложности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22DF81B-6FF9-CA2D-8D65-2DBDC86D24CB}"/>
              </a:ext>
            </a:extLst>
          </p:cNvPr>
          <p:cNvSpPr txBox="1"/>
          <p:nvPr/>
        </p:nvSpPr>
        <p:spPr>
          <a:xfrm>
            <a:off x="8715844" y="1209949"/>
            <a:ext cx="3149672" cy="17543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В остроугольном треугольнике АВС проведены высоты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АА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ВВ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1  .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Докажите, что углы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АА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и  АВВ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C6CA7-946D-EF32-9441-F08DD9B326BE}"/>
              </a:ext>
            </a:extLst>
          </p:cNvPr>
          <p:cNvSpPr txBox="1"/>
          <p:nvPr/>
        </p:nvSpPr>
        <p:spPr>
          <a:xfrm>
            <a:off x="3269169" y="5096584"/>
            <a:ext cx="4817555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23. Биссектриса угла А параллелограмма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пересекает сторону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точке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Найдите периметр параллелограмма, если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= 5,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= 14.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B2FF1-4534-2E82-FDF9-0969483F102F}"/>
              </a:ext>
            </a:extLst>
          </p:cNvPr>
          <p:cNvSpPr txBox="1"/>
          <p:nvPr/>
        </p:nvSpPr>
        <p:spPr>
          <a:xfrm>
            <a:off x="8729221" y="3339727"/>
            <a:ext cx="3149672" cy="28623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25. Четырёхугольник АВСД со сторонами АВ=25 и СД=16 вписан в окружность. Диагонали АС и ВД пересекаются в точке К, причем угол АКВ равен 60 градусов. Найдите радиус окружности описанной около этого четырёхугольника.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9B31788-3564-94FD-CFE4-DC3181C18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882793"/>
              </p:ext>
            </p:extLst>
          </p:nvPr>
        </p:nvGraphicFramePr>
        <p:xfrm>
          <a:off x="2860945" y="1394615"/>
          <a:ext cx="5521055" cy="340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2A7BE4-0C49-C241-47EE-60BE2F69774E}"/>
              </a:ext>
            </a:extLst>
          </p:cNvPr>
          <p:cNvSpPr/>
          <p:nvPr/>
        </p:nvSpPr>
        <p:spPr>
          <a:xfrm>
            <a:off x="0" y="4206028"/>
            <a:ext cx="2743200" cy="215032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процент выполнения: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 задание 9,57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 задание  1,71%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 задание  0,23%</a:t>
            </a:r>
          </a:p>
        </p:txBody>
      </p:sp>
    </p:spTree>
    <p:extLst>
      <p:ext uri="{BB962C8B-B14F-4D97-AF65-F5344CB8AC3E}">
        <p14:creationId xmlns:p14="http://schemas.microsoft.com/office/powerpoint/2010/main" val="4153438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44FE0A3-E46E-27E7-B017-C0747C3F269B}"/>
              </a:ext>
            </a:extLst>
          </p:cNvPr>
          <p:cNvGrpSpPr/>
          <p:nvPr/>
        </p:nvGrpSpPr>
        <p:grpSpPr>
          <a:xfrm>
            <a:off x="855" y="-37374"/>
            <a:ext cx="12191145" cy="6932747"/>
            <a:chOff x="-11113" y="-17463"/>
            <a:chExt cx="20104101" cy="114326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EC41285-BD11-A8DC-4006-A648310B0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B82BEC71-DB4B-B803-E07C-E850E6BCA9A1}"/>
                </a:ext>
              </a:extLst>
            </p:cNvPr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60D5E7C-06A5-3628-35B8-E07279C48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C109D-5BD2-ADBF-0ED1-6586A2CD66AE}"/>
              </a:ext>
            </a:extLst>
          </p:cNvPr>
          <p:cNvSpPr txBox="1"/>
          <p:nvPr/>
        </p:nvSpPr>
        <p:spPr>
          <a:xfrm>
            <a:off x="3388659" y="2624866"/>
            <a:ext cx="5389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12580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8D4E66-2C56-4817-5A92-0CF156E60EA0}"/>
              </a:ext>
            </a:extLst>
          </p:cNvPr>
          <p:cNvSpPr txBox="1"/>
          <p:nvPr/>
        </p:nvSpPr>
        <p:spPr>
          <a:xfrm>
            <a:off x="279600" y="1127418"/>
            <a:ext cx="759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Распределение первичных баллов участников ОГЭ по математике в 2023 году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20A1FCC-47D1-2859-5F50-B6D2F8D00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094689"/>
              </p:ext>
            </p:extLst>
          </p:nvPr>
        </p:nvGraphicFramePr>
        <p:xfrm>
          <a:off x="204395" y="2269864"/>
          <a:ext cx="7788537" cy="408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AEA2C0-8CA8-4AF4-BF45-C32536BAA5CF}"/>
              </a:ext>
            </a:extLst>
          </p:cNvPr>
          <p:cNvSpPr txBox="1"/>
          <p:nvPr/>
        </p:nvSpPr>
        <p:spPr>
          <a:xfrm>
            <a:off x="8885700" y="831428"/>
            <a:ext cx="30267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Доля выпускников, показавших на ОГЭ хорошие и отличные результаты, составила в 2023 году 38,21%.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Доля выпускников, показавших неудовлетворительный уровень подготовки к ОГЭ составила 6,16%. </a:t>
            </a:r>
          </a:p>
        </p:txBody>
      </p:sp>
    </p:spTree>
    <p:extLst>
      <p:ext uri="{BB962C8B-B14F-4D97-AF65-F5344CB8AC3E}">
        <p14:creationId xmlns:p14="http://schemas.microsoft.com/office/powerpoint/2010/main" val="335329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7A78160-FBD0-2443-DB1E-7BE5C3BE98A8}"/>
              </a:ext>
            </a:extLst>
          </p:cNvPr>
          <p:cNvSpPr txBox="1"/>
          <p:nvPr/>
        </p:nvSpPr>
        <p:spPr>
          <a:xfrm>
            <a:off x="498438" y="1905524"/>
            <a:ext cx="1103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Сравнение результатов ОГЭ в Томской области</a:t>
            </a: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72376609-C07D-14B4-72E9-29BE9E70E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12927"/>
              </p:ext>
            </p:extLst>
          </p:nvPr>
        </p:nvGraphicFramePr>
        <p:xfrm>
          <a:off x="366238" y="2942217"/>
          <a:ext cx="11649548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2261">
                  <a:extLst>
                    <a:ext uri="{9D8B030D-6E8A-4147-A177-3AD203B41FA5}">
                      <a16:colId xmlns:a16="http://schemas.microsoft.com/office/drawing/2014/main" val="282321318"/>
                    </a:ext>
                  </a:extLst>
                </a:gridCol>
                <a:gridCol w="1713828">
                  <a:extLst>
                    <a:ext uri="{9D8B030D-6E8A-4147-A177-3AD203B41FA5}">
                      <a16:colId xmlns:a16="http://schemas.microsoft.com/office/drawing/2014/main" val="2370173064"/>
                    </a:ext>
                  </a:extLst>
                </a:gridCol>
                <a:gridCol w="1725028">
                  <a:extLst>
                    <a:ext uri="{9D8B030D-6E8A-4147-A177-3AD203B41FA5}">
                      <a16:colId xmlns:a16="http://schemas.microsoft.com/office/drawing/2014/main" val="1307081050"/>
                    </a:ext>
                  </a:extLst>
                </a:gridCol>
                <a:gridCol w="1657820">
                  <a:extLst>
                    <a:ext uri="{9D8B030D-6E8A-4147-A177-3AD203B41FA5}">
                      <a16:colId xmlns:a16="http://schemas.microsoft.com/office/drawing/2014/main" val="4072657253"/>
                    </a:ext>
                  </a:extLst>
                </a:gridCol>
                <a:gridCol w="1590611">
                  <a:extLst>
                    <a:ext uri="{9D8B030D-6E8A-4147-A177-3AD203B41FA5}">
                      <a16:colId xmlns:a16="http://schemas.microsoft.com/office/drawing/2014/main" val="7272816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Получили отметку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2022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2023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537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10693"/>
                  </a:ext>
                </a:extLst>
              </a:tr>
              <a:tr h="3773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«2»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2,12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6,16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«3»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4388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50,51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5051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55,63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22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«4»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3098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36,65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2883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31,75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6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«5»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9,32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6,46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4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0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855" y="11820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42CBD0F-C629-010D-D05D-1BCBC21C1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341269"/>
              </p:ext>
            </p:extLst>
          </p:nvPr>
        </p:nvGraphicFramePr>
        <p:xfrm>
          <a:off x="75736" y="800100"/>
          <a:ext cx="12027050" cy="564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738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AAF7BAB-C6B4-8193-4D7C-01551FB61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933345"/>
              </p:ext>
            </p:extLst>
          </p:nvPr>
        </p:nvGraphicFramePr>
        <p:xfrm>
          <a:off x="0" y="1247887"/>
          <a:ext cx="12192000" cy="536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844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7490799-5816-CA0F-6239-E8600F798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023179"/>
              </p:ext>
            </p:extLst>
          </p:nvPr>
        </p:nvGraphicFramePr>
        <p:xfrm>
          <a:off x="107575" y="942975"/>
          <a:ext cx="9148483" cy="569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13201E-EB6C-6283-3D31-7AD9824664F7}"/>
              </a:ext>
            </a:extLst>
          </p:cNvPr>
          <p:cNvSpPr txBox="1"/>
          <p:nvPr/>
        </p:nvSpPr>
        <p:spPr>
          <a:xfrm>
            <a:off x="9256059" y="3204013"/>
            <a:ext cx="2372958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Средний процент выполнения</a:t>
            </a: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2021г. – 58,65%</a:t>
            </a: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2022г. – 64,86%</a:t>
            </a: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2023г. – 61,26%</a:t>
            </a:r>
          </a:p>
        </p:txBody>
      </p:sp>
    </p:spTree>
    <p:extLst>
      <p:ext uri="{BB962C8B-B14F-4D97-AF65-F5344CB8AC3E}">
        <p14:creationId xmlns:p14="http://schemas.microsoft.com/office/powerpoint/2010/main" val="182893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grpSp>
        <p:nvGrpSpPr>
          <p:cNvPr id="2" name="Группа 1"/>
          <p:cNvGrpSpPr/>
          <p:nvPr/>
        </p:nvGrpSpPr>
        <p:grpSpPr>
          <a:xfrm>
            <a:off x="-6311" y="-10589"/>
            <a:ext cx="12191145" cy="6932747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AA1DA75-980D-E684-D983-9067B8C01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116603"/>
              </p:ext>
            </p:extLst>
          </p:nvPr>
        </p:nvGraphicFramePr>
        <p:xfrm>
          <a:off x="75304" y="1237129"/>
          <a:ext cx="12116696" cy="537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5877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16733</TotalTime>
  <Words>1922</Words>
  <Application>Microsoft Office PowerPoint</Application>
  <PresentationFormat>Широкоэкранный</PresentationFormat>
  <Paragraphs>423</Paragraphs>
  <Slides>33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Cambria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 В. Ковалева</dc:creator>
  <cp:lastModifiedBy>Марина</cp:lastModifiedBy>
  <cp:revision>125</cp:revision>
  <cp:lastPrinted>2023-07-25T07:00:29Z</cp:lastPrinted>
  <dcterms:created xsi:type="dcterms:W3CDTF">2023-05-12T06:41:17Z</dcterms:created>
  <dcterms:modified xsi:type="dcterms:W3CDTF">2023-08-23T15:56:07Z</dcterms:modified>
</cp:coreProperties>
</file>