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8"/>
  </p:notesMasterIdLst>
  <p:sldIdLst>
    <p:sldId id="256" r:id="rId2"/>
    <p:sldId id="559" r:id="rId3"/>
    <p:sldId id="553" r:id="rId4"/>
    <p:sldId id="560" r:id="rId5"/>
    <p:sldId id="563" r:id="rId6"/>
    <p:sldId id="561" r:id="rId7"/>
    <p:sldId id="562" r:id="rId8"/>
    <p:sldId id="564" r:id="rId9"/>
    <p:sldId id="275" r:id="rId10"/>
    <p:sldId id="565" r:id="rId11"/>
    <p:sldId id="566" r:id="rId12"/>
    <p:sldId id="567" r:id="rId13"/>
    <p:sldId id="568" r:id="rId14"/>
    <p:sldId id="276" r:id="rId15"/>
    <p:sldId id="582" r:id="rId16"/>
    <p:sldId id="571" r:id="rId17"/>
    <p:sldId id="569" r:id="rId18"/>
    <p:sldId id="570" r:id="rId19"/>
    <p:sldId id="277" r:id="rId20"/>
    <p:sldId id="278" r:id="rId21"/>
    <p:sldId id="572" r:id="rId22"/>
    <p:sldId id="573" r:id="rId23"/>
    <p:sldId id="574" r:id="rId24"/>
    <p:sldId id="575" r:id="rId25"/>
    <p:sldId id="576" r:id="rId26"/>
    <p:sldId id="270" r:id="rId27"/>
    <p:sldId id="578" r:id="rId28"/>
    <p:sldId id="577" r:id="rId29"/>
    <p:sldId id="579" r:id="rId30"/>
    <p:sldId id="580" r:id="rId31"/>
    <p:sldId id="581" r:id="rId32"/>
    <p:sldId id="583" r:id="rId33"/>
    <p:sldId id="584" r:id="rId34"/>
    <p:sldId id="585" r:id="rId35"/>
    <p:sldId id="586" r:id="rId36"/>
    <p:sldId id="587" r:id="rId37"/>
    <p:sldId id="588" r:id="rId38"/>
    <p:sldId id="589" r:id="rId39"/>
    <p:sldId id="592" r:id="rId40"/>
    <p:sldId id="594" r:id="rId41"/>
    <p:sldId id="606" r:id="rId42"/>
    <p:sldId id="595" r:id="rId43"/>
    <p:sldId id="607" r:id="rId44"/>
    <p:sldId id="608" r:id="rId45"/>
    <p:sldId id="609" r:id="rId46"/>
    <p:sldId id="610" r:id="rId47"/>
    <p:sldId id="611" r:id="rId48"/>
    <p:sldId id="596" r:id="rId49"/>
    <p:sldId id="612" r:id="rId50"/>
    <p:sldId id="597" r:id="rId51"/>
    <p:sldId id="613" r:id="rId52"/>
    <p:sldId id="637" r:id="rId53"/>
    <p:sldId id="614" r:id="rId54"/>
    <p:sldId id="638" r:id="rId55"/>
    <p:sldId id="616" r:id="rId56"/>
    <p:sldId id="615" r:id="rId57"/>
    <p:sldId id="617" r:id="rId58"/>
    <p:sldId id="624" r:id="rId59"/>
    <p:sldId id="625" r:id="rId60"/>
    <p:sldId id="621" r:id="rId61"/>
    <p:sldId id="627" r:id="rId62"/>
    <p:sldId id="628" r:id="rId63"/>
    <p:sldId id="639" r:id="rId64"/>
    <p:sldId id="629" r:id="rId65"/>
    <p:sldId id="630" r:id="rId66"/>
    <p:sldId id="626" r:id="rId67"/>
    <p:sldId id="632" r:id="rId68"/>
    <p:sldId id="599" r:id="rId69"/>
    <p:sldId id="633" r:id="rId70"/>
    <p:sldId id="631" r:id="rId71"/>
    <p:sldId id="634" r:id="rId72"/>
    <p:sldId id="635" r:id="rId73"/>
    <p:sldId id="636" r:id="rId74"/>
    <p:sldId id="590" r:id="rId75"/>
    <p:sldId id="402" r:id="rId76"/>
    <p:sldId id="591" r:id="rId77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4660"/>
  </p:normalViewPr>
  <p:slideViewPr>
    <p:cSldViewPr>
      <p:cViewPr varScale="1">
        <p:scale>
          <a:sx n="70" d="100"/>
          <a:sy n="70" d="100"/>
        </p:scale>
        <p:origin x="840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50065-35EB-4F3C-B39F-CBC74D77ADE8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D1B48-F794-4396-80B5-7F5934B33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13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D1B48-F794-4396-80B5-7F5934B33C5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55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D1B48-F794-4396-80B5-7F5934B33C5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231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D1B48-F794-4396-80B5-7F5934B33C53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423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1B48-F794-4396-80B5-7F5934B33C53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011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1B48-F794-4396-80B5-7F5934B33C53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942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666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666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666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20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4071" y="364997"/>
            <a:ext cx="11464290" cy="1139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666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17371" y="2976245"/>
            <a:ext cx="10132695" cy="1902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2.png"/><Relationship Id="rId7" Type="http://schemas.openxmlformats.org/officeDocument/2006/relationships/image" Target="../media/image8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4.png"/><Relationship Id="rId4" Type="http://schemas.openxmlformats.org/officeDocument/2006/relationships/image" Target="../media/image510.png"/><Relationship Id="rId9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20.png"/><Relationship Id="rId3" Type="http://schemas.openxmlformats.org/officeDocument/2006/relationships/image" Target="../media/image34.png"/><Relationship Id="rId7" Type="http://schemas.openxmlformats.org/officeDocument/2006/relationships/image" Target="../media/image160.png"/><Relationship Id="rId12" Type="http://schemas.openxmlformats.org/officeDocument/2006/relationships/image" Target="../media/image2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200.png"/><Relationship Id="rId5" Type="http://schemas.openxmlformats.org/officeDocument/2006/relationships/image" Target="../media/image140.png"/><Relationship Id="rId10" Type="http://schemas.openxmlformats.org/officeDocument/2006/relationships/image" Target="../media/image190.png"/><Relationship Id="rId4" Type="http://schemas.openxmlformats.org/officeDocument/2006/relationships/image" Target="../media/image130.png"/><Relationship Id="rId9" Type="http://schemas.openxmlformats.org/officeDocument/2006/relationships/image" Target="../media/image1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36.png"/><Relationship Id="rId7" Type="http://schemas.openxmlformats.org/officeDocument/2006/relationships/image" Target="../media/image28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10" Type="http://schemas.openxmlformats.org/officeDocument/2006/relationships/image" Target="../media/image310.png"/><Relationship Id="rId4" Type="http://schemas.openxmlformats.org/officeDocument/2006/relationships/image" Target="../media/image250.png"/><Relationship Id="rId9" Type="http://schemas.openxmlformats.org/officeDocument/2006/relationships/image" Target="../media/image30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10" Type="http://schemas.openxmlformats.org/officeDocument/2006/relationships/image" Target="../media/image40.png"/><Relationship Id="rId4" Type="http://schemas.openxmlformats.org/officeDocument/2006/relationships/image" Target="../media/image340.png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6.png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image" Target="../media/image72.pn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me4math.ru/oge" TargetMode="External"/><Relationship Id="rId2" Type="http://schemas.openxmlformats.org/officeDocument/2006/relationships/hyperlink" Target="https://fipi.ru/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mailto:poduzova1982svetlana@gmail.com" TargetMode="External"/><Relationship Id="rId2" Type="http://schemas.openxmlformats.org/officeDocument/2006/relationships/hyperlink" Target="mailto:kozlovaalena82@rambler.ru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06051983y@gmail.co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48115" y="1440745"/>
            <a:ext cx="10896599" cy="27840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accent5">
                    <a:lumMod val="50000"/>
                  </a:schemeClr>
                </a:solidFill>
              </a:rPr>
              <a:t>Разбор практико- ориентированных заданий </a:t>
            </a:r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</a:rPr>
              <a:t>ОГЭ по </a:t>
            </a:r>
            <a:r>
              <a:rPr lang="ru-RU" sz="4800" b="1" dirty="0">
                <a:solidFill>
                  <a:schemeClr val="accent5">
                    <a:lumMod val="50000"/>
                  </a:schemeClr>
                </a:solidFill>
              </a:rPr>
              <a:t>математике </a:t>
            </a:r>
          </a:p>
          <a:p>
            <a:pPr algn="ctr"/>
            <a:r>
              <a:rPr lang="ru-RU" sz="4800" b="1" dirty="0">
                <a:solidFill>
                  <a:schemeClr val="accent5">
                    <a:lumMod val="50000"/>
                  </a:schemeClr>
                </a:solidFill>
              </a:rPr>
              <a:t>в 9 классе</a:t>
            </a:r>
          </a:p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Теплицы. Зонты. Электросчётчики.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81359" y="4549676"/>
            <a:ext cx="598914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Козлова </a:t>
            </a:r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</a:rPr>
              <a:t>Алёна Васильевна, </a:t>
            </a:r>
            <a:endParaRPr lang="ru-RU" sz="2000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r>
              <a:rPr lang="ru-RU" sz="2000" dirty="0" err="1" smtClean="0">
                <a:solidFill>
                  <a:srgbClr val="16625C"/>
                </a:solidFill>
                <a:latin typeface="Century Gothic" panose="020B0502020202020204" pitchFamily="34" charset="0"/>
              </a:rPr>
              <a:t>Подузова</a:t>
            </a:r>
            <a:r>
              <a:rPr lang="ru-RU" sz="20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Светлана Юрьевна,</a:t>
            </a:r>
          </a:p>
          <a:p>
            <a:r>
              <a:rPr lang="ru-RU" sz="2000" dirty="0" err="1" smtClean="0">
                <a:solidFill>
                  <a:srgbClr val="16625C"/>
                </a:solidFill>
                <a:latin typeface="Century Gothic" panose="020B0502020202020204" pitchFamily="34" charset="0"/>
              </a:rPr>
              <a:t>Наева</a:t>
            </a:r>
            <a:r>
              <a:rPr lang="ru-RU" sz="20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Юлия Евгеньевна,</a:t>
            </a:r>
          </a:p>
          <a:p>
            <a:r>
              <a:rPr lang="ru-RU" sz="20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учителя </a:t>
            </a:r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</a:rPr>
              <a:t>математики </a:t>
            </a:r>
            <a:r>
              <a:rPr lang="ru-RU" sz="20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МБОУ </a:t>
            </a:r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</a:rPr>
              <a:t>Академического </a:t>
            </a:r>
            <a:endParaRPr lang="ru-RU" sz="2000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r>
              <a:rPr lang="ru-RU" sz="20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лицея </a:t>
            </a:r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</a:rPr>
              <a:t>им. </a:t>
            </a:r>
            <a:r>
              <a:rPr lang="ru-RU" sz="2000" dirty="0" err="1">
                <a:solidFill>
                  <a:srgbClr val="16625C"/>
                </a:solidFill>
                <a:latin typeface="Century Gothic" panose="020B0502020202020204" pitchFamily="34" charset="0"/>
              </a:rPr>
              <a:t>Г.А.Псахье</a:t>
            </a:r>
            <a:endParaRPr lang="ru-RU" sz="20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73398" y="6488668"/>
            <a:ext cx="1846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.10.2023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767283" y="181102"/>
            <a:ext cx="97491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solidFill>
                  <a:srgbClr val="15615C"/>
                </a:solidFill>
                <a:latin typeface="Verdana"/>
                <a:cs typeface="Verdana"/>
              </a:rPr>
              <a:t>ДЕПАРТАМЕНТ </a:t>
            </a:r>
            <a:r>
              <a:rPr sz="1800" spc="-35" dirty="0">
                <a:solidFill>
                  <a:srgbClr val="15615C"/>
                </a:solidFill>
                <a:latin typeface="Verdana"/>
                <a:cs typeface="Verdana"/>
              </a:rPr>
              <a:t>ОБРАЗОВАНИЯ </a:t>
            </a:r>
            <a:r>
              <a:rPr sz="1800" spc="-10" dirty="0">
                <a:solidFill>
                  <a:srgbClr val="15615C"/>
                </a:solidFill>
                <a:latin typeface="Verdana"/>
                <a:cs typeface="Verdana"/>
              </a:rPr>
              <a:t>АДМИНИСТРАЦИИ </a:t>
            </a:r>
            <a:r>
              <a:rPr sz="1800" spc="30" dirty="0">
                <a:solidFill>
                  <a:srgbClr val="15615C"/>
                </a:solidFill>
                <a:latin typeface="Verdana"/>
                <a:cs typeface="Verdana"/>
              </a:rPr>
              <a:t>ГОРОДА</a:t>
            </a:r>
            <a:r>
              <a:rPr sz="1800" spc="-480" dirty="0">
                <a:solidFill>
                  <a:srgbClr val="15615C"/>
                </a:solidFill>
                <a:latin typeface="Verdana"/>
                <a:cs typeface="Verdana"/>
              </a:rPr>
              <a:t> </a:t>
            </a:r>
            <a:r>
              <a:rPr sz="1800" spc="10" dirty="0">
                <a:solidFill>
                  <a:srgbClr val="15615C"/>
                </a:solidFill>
                <a:latin typeface="Verdana"/>
                <a:cs typeface="Verdana"/>
              </a:rPr>
              <a:t>ТОМСКА</a:t>
            </a:r>
            <a:endParaRPr sz="18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400" spc="-30" dirty="0">
                <a:solidFill>
                  <a:srgbClr val="15615C"/>
                </a:solidFill>
                <a:latin typeface="Verdana"/>
                <a:cs typeface="Verdana"/>
              </a:rPr>
              <a:t>МУНИЦИПАЛЬНОЕ</a:t>
            </a:r>
            <a:r>
              <a:rPr sz="1400" spc="-110" dirty="0">
                <a:solidFill>
                  <a:srgbClr val="15615C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15615C"/>
                </a:solidFill>
                <a:latin typeface="Verdana"/>
                <a:cs typeface="Verdana"/>
              </a:rPr>
              <a:t>АВТОНОМНОЕ</a:t>
            </a:r>
            <a:r>
              <a:rPr sz="1400" spc="-140" dirty="0">
                <a:solidFill>
                  <a:srgbClr val="15615C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15615C"/>
                </a:solidFill>
                <a:latin typeface="Verdana"/>
                <a:cs typeface="Verdana"/>
              </a:rPr>
              <a:t>УЧРЕЖДЕНИЕ</a:t>
            </a:r>
            <a:r>
              <a:rPr sz="1400" spc="-130" dirty="0">
                <a:solidFill>
                  <a:srgbClr val="15615C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15615C"/>
                </a:solidFill>
                <a:latin typeface="Verdana"/>
                <a:cs typeface="Verdana"/>
              </a:rPr>
              <a:t>ИНФОРМАЦИОННО-МЕТОДИЧЕСКИЙ</a:t>
            </a:r>
            <a:r>
              <a:rPr sz="1400" spc="-100" dirty="0">
                <a:solidFill>
                  <a:srgbClr val="15615C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15615C"/>
                </a:solidFill>
                <a:latin typeface="Verdana"/>
                <a:cs typeface="Verdana"/>
              </a:rPr>
              <a:t>ЦЕНТР </a:t>
            </a:r>
            <a:r>
              <a:rPr sz="1400" spc="25" dirty="0">
                <a:solidFill>
                  <a:srgbClr val="15615C"/>
                </a:solidFill>
                <a:latin typeface="Verdana"/>
                <a:cs typeface="Verdana"/>
              </a:rPr>
              <a:t>ГОРОДА</a:t>
            </a:r>
            <a:r>
              <a:rPr sz="1400" spc="-125" dirty="0">
                <a:solidFill>
                  <a:srgbClr val="15615C"/>
                </a:solidFill>
                <a:latin typeface="Verdana"/>
                <a:cs typeface="Verdana"/>
              </a:rPr>
              <a:t> </a:t>
            </a:r>
            <a:r>
              <a:rPr sz="1400" spc="10" dirty="0">
                <a:solidFill>
                  <a:srgbClr val="15615C"/>
                </a:solidFill>
                <a:latin typeface="Verdana"/>
                <a:cs typeface="Verdana"/>
              </a:rPr>
              <a:t>ТОМСКА</a:t>
            </a:r>
            <a:endParaRPr sz="14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4858621-5116-4BAA-876A-ED39DFEE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6" b="5556"/>
          <a:stretch/>
        </p:blipFill>
        <p:spPr>
          <a:xfrm>
            <a:off x="60960" y="0"/>
            <a:ext cx="1220724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C3B572-1512-4670-9956-40FCCA368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6" b="5556"/>
          <a:stretch/>
        </p:blipFill>
        <p:spPr>
          <a:xfrm>
            <a:off x="-60960" y="30892"/>
            <a:ext cx="12288794" cy="682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3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1A4CD29-71C6-41BA-8F20-D63BAAADC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7" t="4852" r="-5556" b="5556"/>
          <a:stretch/>
        </p:blipFill>
        <p:spPr>
          <a:xfrm>
            <a:off x="0" y="0"/>
            <a:ext cx="1287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A39BDE-16EE-42EF-BEBA-07D8A82E7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4129365-1AC6-4626-96E1-D4D38E3C7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E3D3FB-A99F-4147-B755-BC94BA8D2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2" b="5322"/>
          <a:stretch/>
        </p:blipFill>
        <p:spPr>
          <a:xfrm>
            <a:off x="22654" y="-76200"/>
            <a:ext cx="12279924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3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329" t="26375" r="23435" b="9641"/>
          <a:stretch/>
        </p:blipFill>
        <p:spPr>
          <a:xfrm>
            <a:off x="1199457" y="548680"/>
            <a:ext cx="9409047" cy="624069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39778" y="-66873"/>
            <a:ext cx="4120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1-5.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Теплица</a:t>
            </a:r>
          </a:p>
        </p:txBody>
      </p:sp>
    </p:spTree>
    <p:extLst>
      <p:ext uri="{BB962C8B-B14F-4D97-AF65-F5344CB8AC3E}">
        <p14:creationId xmlns:p14="http://schemas.microsoft.com/office/powerpoint/2010/main" val="181588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B4B06E-B33C-4EBE-88D7-B82556C95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6" b="5556"/>
          <a:stretch/>
        </p:blipFill>
        <p:spPr>
          <a:xfrm>
            <a:off x="-7620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7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570FF40-AA66-4132-B210-A92810673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65" b="5647"/>
          <a:stretch/>
        </p:blipFill>
        <p:spPr>
          <a:xfrm>
            <a:off x="-1" y="-20596"/>
            <a:ext cx="12244311" cy="680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2DF47E1-4E98-4CB6-AE83-D2420ED31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6" b="5556"/>
          <a:stretch/>
        </p:blipFill>
        <p:spPr>
          <a:xfrm>
            <a:off x="-7620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0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ECE8223-BA8E-4931-8E2E-A93845EDD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6" b="5556"/>
          <a:stretch/>
        </p:blipFill>
        <p:spPr>
          <a:xfrm>
            <a:off x="-14417" y="26772"/>
            <a:ext cx="12296209" cy="683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5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31371" y="1026467"/>
                <a:ext cx="11233248" cy="3074608"/>
              </a:xfr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>
                <a:normAutofit fontScale="92500" lnSpcReduction="10000"/>
              </a:bodyPr>
              <a:lstStyle/>
              <a:p>
                <a:r>
                  <a:rPr lang="ru-RU" sz="3200" dirty="0"/>
                  <a:t>Пусть:</a:t>
                </a:r>
              </a:p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ru-RU" sz="3200" dirty="0"/>
                  <a:t> – ширина теплицы</a:t>
                </a:r>
                <a:r>
                  <a:rPr lang="en-US" sz="3200" dirty="0"/>
                  <a:t>     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ru-RU" sz="3200" dirty="0"/>
                  <a:t> – формула длины окружности</a:t>
                </a:r>
              </a:p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ru-RU" sz="3200" dirty="0"/>
                  <a:t> – длина окружности</a:t>
                </a:r>
              </a:p>
              <a:p>
                <a:pPr algn="ctr"/>
                <a:r>
                  <a:rPr lang="ru-RU" sz="3200" dirty="0"/>
                  <a:t>Решение:</a:t>
                </a:r>
              </a:p>
              <a:p>
                <a:pPr marL="609585" indent="-609585">
                  <a:buAutoNum type="arabicParenR"/>
                </a:pPr>
                <a:r>
                  <a:rPr lang="ru-RU" sz="3200" dirty="0"/>
                  <a:t>Найдем ширину теплицы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</m:oMath>
                  </m:oMathPara>
                </a14:m>
                <a:endParaRPr lang="en-US" sz="3200" b="1" dirty="0"/>
              </a:p>
              <a:p>
                <a:endParaRPr lang="en-US" sz="3200" b="1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1" y="1026467"/>
                <a:ext cx="11233248" cy="3074608"/>
              </a:xfrm>
              <a:blipFill>
                <a:blip r:embed="rId2"/>
                <a:stretch>
                  <a:fillRect l="-2004" t="-49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09600" y="164637"/>
            <a:ext cx="10670976" cy="6667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733" dirty="0"/>
              <a:t>Нахождение ширины теплицы:</a:t>
            </a:r>
          </a:p>
        </p:txBody>
      </p:sp>
    </p:spTree>
    <p:extLst>
      <p:ext uri="{BB962C8B-B14F-4D97-AF65-F5344CB8AC3E}">
        <p14:creationId xmlns:p14="http://schemas.microsoft.com/office/powerpoint/2010/main" val="193735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0A5B63-AA50-4E00-8C39-3988B753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71" y="364997"/>
            <a:ext cx="11464290" cy="492443"/>
          </a:xfrm>
        </p:spPr>
        <p:txBody>
          <a:bodyPr/>
          <a:lstStyle/>
          <a:p>
            <a:pPr algn="ctr"/>
            <a:r>
              <a:rPr lang="ru-RU" dirty="0" smtClean="0"/>
              <a:t>Что нужно уметь</a:t>
            </a:r>
            <a:endParaRPr lang="ru-RU" dirty="0"/>
          </a:p>
        </p:txBody>
      </p:sp>
      <p:pic>
        <p:nvPicPr>
          <p:cNvPr id="8" name="Picture 2" descr="Что нужно уметь Уметь выполнять арифметические действия с натуральными числам...">
            <a:extLst>
              <a:ext uri="{FF2B5EF4-FFF2-40B4-BE49-F238E27FC236}">
                <a16:creationId xmlns:a16="http://schemas.microsoft.com/office/drawing/2014/main" xmlns="" id="{B40075EA-2AFB-4B07-BC77-FA9F108A0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13586" r="1341" b="15546"/>
          <a:stretch/>
        </p:blipFill>
        <p:spPr bwMode="auto">
          <a:xfrm>
            <a:off x="1284420" y="1066800"/>
            <a:ext cx="9283855" cy="448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57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329" t="26375" r="23435" b="9641"/>
          <a:stretch/>
        </p:blipFill>
        <p:spPr>
          <a:xfrm>
            <a:off x="1199457" y="548680"/>
            <a:ext cx="9409047" cy="624069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39778" y="-66873"/>
            <a:ext cx="4120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1-5.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Теплица</a:t>
            </a:r>
          </a:p>
        </p:txBody>
      </p:sp>
    </p:spTree>
    <p:extLst>
      <p:ext uri="{BB962C8B-B14F-4D97-AF65-F5344CB8AC3E}">
        <p14:creationId xmlns:p14="http://schemas.microsoft.com/office/powerpoint/2010/main" val="4517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39D96BC-1F99-4855-BD54-864717373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5" b="5556"/>
          <a:stretch/>
        </p:blipFill>
        <p:spPr>
          <a:xfrm>
            <a:off x="0" y="-76200"/>
            <a:ext cx="12222866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0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602E8F-F558-4FAE-B126-18130A98E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6" b="5556"/>
          <a:stretch/>
        </p:blipFill>
        <p:spPr>
          <a:xfrm>
            <a:off x="0" y="0"/>
            <a:ext cx="1220724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9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F3EFA47-108B-4310-B350-C11D50039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5" b="5826"/>
          <a:stretch/>
        </p:blipFill>
        <p:spPr>
          <a:xfrm>
            <a:off x="-20595" y="0"/>
            <a:ext cx="12207238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9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595EF7-4DC6-4D69-B392-1E57757EB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6" b="5556"/>
          <a:stretch/>
        </p:blipFill>
        <p:spPr>
          <a:xfrm>
            <a:off x="0" y="0"/>
            <a:ext cx="1220724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0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29FB22-E61B-433A-9882-81DB42890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6" b="5556"/>
          <a:stretch/>
        </p:blipFill>
        <p:spPr>
          <a:xfrm>
            <a:off x="-1" y="10296"/>
            <a:ext cx="12192001" cy="684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8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329" t="21454" r="23435" b="22438"/>
          <a:stretch/>
        </p:blipFill>
        <p:spPr>
          <a:xfrm>
            <a:off x="527382" y="164637"/>
            <a:ext cx="11137237" cy="647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5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56E041-4FE2-4119-8E4A-129F65A15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6" b="5556"/>
          <a:stretch/>
        </p:blipFill>
        <p:spPr>
          <a:xfrm>
            <a:off x="30892" y="0"/>
            <a:ext cx="12207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7F15D24-4531-46BB-AFF0-7FB20F219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6" b="5556"/>
          <a:stretch/>
        </p:blipFill>
        <p:spPr>
          <a:xfrm>
            <a:off x="2059" y="-76200"/>
            <a:ext cx="1220724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E9D180A-0E81-42A4-824C-D5E0B8671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56" b="5556"/>
          <a:stretch/>
        </p:blipFill>
        <p:spPr>
          <a:xfrm>
            <a:off x="-1" y="-26774"/>
            <a:ext cx="12255431" cy="688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3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7" name="Рисунок 1">
            <a:extLst>
              <a:ext uri="{FF2B5EF4-FFF2-40B4-BE49-F238E27FC236}">
                <a16:creationId xmlns:a16="http://schemas.microsoft.com/office/drawing/2014/main" xmlns="" id="{FF1EAE3C-D1BA-4779-A3C1-B5109046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17686" r="4231" b="6943"/>
          <a:stretch>
            <a:fillRect/>
          </a:stretch>
        </p:blipFill>
        <p:spPr bwMode="auto">
          <a:xfrm>
            <a:off x="1066800" y="533400"/>
            <a:ext cx="9067800" cy="475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45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F8EDA43-2DB7-4021-BE66-3B4967B68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6" b="5556"/>
          <a:stretch/>
        </p:blipFill>
        <p:spPr>
          <a:xfrm>
            <a:off x="22654" y="0"/>
            <a:ext cx="12169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1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4315E7C-4506-4F76-94F7-28FA5481F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6" b="5556"/>
          <a:stretch/>
        </p:blipFill>
        <p:spPr>
          <a:xfrm>
            <a:off x="-152400" y="-6178"/>
            <a:ext cx="12355520" cy="68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1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19199" y="308969"/>
            <a:ext cx="63729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 друга Федя и Вова задумались о том, как рассчитать площадь поверхности зонта. На первый взгляд зонт кажется круглым, а его купол напоминает часть сферы (сферический сегмент). Но если присмотреться, то видно, что купол зонта состоит из восьми отдельных клиньев, натянутых на каркас из восьми спиц (рис. 1). </a:t>
            </a: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Сферическая форма в раскрытом состоянии достигается за счёт гибкости спиц и эластичности ткани, из которой изготовлен зонт. Федя и Вова сумели измерить расстояние между концами соседних спиц а. Оно оказалось равно 36 см. Высота купола зонта h (рис. 2) оказалась равна 25 см, а расстояние d между концами спиц, образующих дугу окружности, проходящей через вершину зонта, – ровно 100 см.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2171" y="599090"/>
            <a:ext cx="3812051" cy="2296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0" y="3293710"/>
            <a:ext cx="2866845" cy="29385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10000" y="14315"/>
            <a:ext cx="33922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1-5.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Зонт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2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3989" y="933811"/>
            <a:ext cx="1378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9098" y="1344511"/>
            <a:ext cx="82890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зонта в сложенном виде равна 24 см и складывается из длины ручки (рис. 3) и трети длины спицы (зонт в три сложения). Найдите длину спицы, если длина ручки зонта равна 6,2 см.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278" y="1371423"/>
            <a:ext cx="2942417" cy="1384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59" y="2923813"/>
            <a:ext cx="3943350" cy="1390650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681403" y="3395091"/>
            <a:ext cx="4399" cy="177489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399301" y="3363825"/>
            <a:ext cx="0" cy="183742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502366" y="3292024"/>
            <a:ext cx="8626" cy="165228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72731" y="4965493"/>
            <a:ext cx="3726570" cy="86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3521145" y="4604084"/>
            <a:ext cx="849618" cy="86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25368" y="4234752"/>
            <a:ext cx="78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6,2 см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65059" y="5065749"/>
            <a:ext cx="78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см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V="1">
            <a:off x="672731" y="4747718"/>
            <a:ext cx="2829635" cy="21934"/>
          </a:xfrm>
          <a:prstGeom prst="straightConnector1">
            <a:avLst/>
          </a:prstGeom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5940895" y="3465187"/>
            <a:ext cx="4179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найдем треть длины спицы: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427771" y="3961716"/>
                <a:ext cx="1559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24 −6,2=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771" y="3961716"/>
                <a:ext cx="1559209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3906" r="-1563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7865091" y="3912747"/>
                <a:ext cx="14927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17,8 </m:t>
                      </m:r>
                      <m:r>
                        <a:rPr lang="ru-R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(см)</m:t>
                      </m:r>
                    </m:oMath>
                  </m:oMathPara>
                </a14:m>
                <a:endParaRPr lang="ru-R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091" y="3912747"/>
                <a:ext cx="1492716" cy="461665"/>
              </a:xfrm>
              <a:prstGeom prst="rect">
                <a:avLst/>
              </a:prstGeom>
              <a:blipFill rotWithShape="0">
                <a:blip r:embed="rId5"/>
                <a:stretch>
                  <a:fillRect r="-1224" b="-171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Прямоугольник 38"/>
          <p:cNvSpPr/>
          <p:nvPr/>
        </p:nvSpPr>
        <p:spPr>
          <a:xfrm>
            <a:off x="5982874" y="4422377"/>
            <a:ext cx="4008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найдем длину всей спицы: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6663562" y="4977069"/>
                <a:ext cx="89319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17,8</m:t>
                      </m:r>
                      <m:r>
                        <a:rPr lang="ru-R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Прямоугольник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562" y="4977069"/>
                <a:ext cx="893193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7216508" y="4977807"/>
                <a:ext cx="102784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∙3=</m:t>
                      </m:r>
                      <m:r>
                        <a:rPr lang="ru-R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508" y="4977807"/>
                <a:ext cx="1027845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7987546" y="4977808"/>
                <a:ext cx="15600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ru-R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3,4 </m:t>
                      </m:r>
                      <m:r>
                        <a:rPr lang="ru-R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(см) </m:t>
                      </m:r>
                    </m:oMath>
                  </m:oMathPara>
                </a14:m>
                <a:endParaRPr lang="ru-R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7546" y="4977808"/>
                <a:ext cx="1560042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9717657" y="5559724"/>
                <a:ext cx="16751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Ответ:53,4 </m:t>
                      </m:r>
                    </m:oMath>
                  </m:oMathPara>
                </a14:m>
                <a:endParaRPr lang="ru-RU" sz="24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657" y="5559724"/>
                <a:ext cx="1675139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3273" b="-98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039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3603" y="406244"/>
            <a:ext cx="1370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3603" y="722560"/>
            <a:ext cx="1055510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зонт сшит из треугольников, рассуждал Федя, площадь его поверхности можно найти как сумму площадей треугольников. Вычислите площадь поверхности зонта методом Феди, если высота каждого равнобедренного треугольника, проведённая к основанию, равна 52,2 см. Ответ дайте в квадратных сантиметрах с округлением до десятков.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64" y="2371275"/>
            <a:ext cx="2667000" cy="2581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770" y="4453027"/>
            <a:ext cx="457200" cy="419100"/>
          </a:xfrm>
          <a:prstGeom prst="rect">
            <a:avLst/>
          </a:prstGeom>
        </p:spPr>
      </p:pic>
      <p:sp>
        <p:nvSpPr>
          <p:cNvPr id="9" name="Равнобедренный треугольник 8"/>
          <p:cNvSpPr/>
          <p:nvPr/>
        </p:nvSpPr>
        <p:spPr>
          <a:xfrm>
            <a:off x="3263660" y="2371275"/>
            <a:ext cx="2191110" cy="2422225"/>
          </a:xfrm>
          <a:prstGeom prst="triangl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>
            <a:stCxn id="9" idx="0"/>
            <a:endCxn id="9" idx="3"/>
          </p:cNvCxnSpPr>
          <p:nvPr/>
        </p:nvCxnSpPr>
        <p:spPr>
          <a:xfrm>
            <a:off x="4359215" y="2371275"/>
            <a:ext cx="0" cy="24222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356340" y="4662577"/>
            <a:ext cx="207034" cy="1423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356340" y="3769743"/>
            <a:ext cx="759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70C0"/>
                </a:solidFill>
              </a:rPr>
              <a:t>52,2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2617" y="5423314"/>
            <a:ext cx="113904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Федя и Вова сумели измерить расстояние между концами соседних спиц а. Оно оказалось равно 36 см. </a:t>
            </a:r>
            <a:endParaRPr lang="ru-RU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72201" y="4872127"/>
                <a:ext cx="96827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36</m:t>
                      </m:r>
                    </m:oMath>
                  </m:oMathPara>
                </a14:m>
                <a:endParaRPr lang="ru-RU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201" y="4872127"/>
                <a:ext cx="968277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3145" r="-5660" b="-53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рямоугольник 15"/>
          <p:cNvSpPr/>
          <p:nvPr/>
        </p:nvSpPr>
        <p:spPr>
          <a:xfrm>
            <a:off x="5991127" y="2517931"/>
            <a:ext cx="43362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треугольников (клиньев) –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91127" y="2994568"/>
            <a:ext cx="40034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одного треугольника: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547450" y="3534710"/>
                <a:ext cx="1395254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𝑎h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7450" y="3534710"/>
                <a:ext cx="1395254" cy="63382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942704" y="3502957"/>
                <a:ext cx="1912447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36∙52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704" y="3502957"/>
                <a:ext cx="1912447" cy="69147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/>
          <p:cNvSpPr/>
          <p:nvPr/>
        </p:nvSpPr>
        <p:spPr>
          <a:xfrm>
            <a:off x="5991127" y="4317106"/>
            <a:ext cx="49875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всего зонта (8 треугольников):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855151" y="3691748"/>
                <a:ext cx="81111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39,6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151" y="3691748"/>
                <a:ext cx="811119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9023" r="-9023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695007" y="4835789"/>
                <a:ext cx="81111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39,6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007" y="4835789"/>
                <a:ext cx="811119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8271" r="-9774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527958" y="4828709"/>
                <a:ext cx="5578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 </m:t>
                    </m:r>
                  </m:oMath>
                </a14:m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=</a:t>
                </a:r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958" y="4828709"/>
                <a:ext cx="557845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10989" t="-24590" r="-31868" b="-491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8107635" y="4835789"/>
                <a:ext cx="10483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ru-R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516,8</m:t>
                      </m:r>
                    </m:oMath>
                  </m:oMathPara>
                </a14:m>
                <a:endParaRPr lang="ru-R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635" y="4835789"/>
                <a:ext cx="1048364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6977" r="-6395" b="-81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657272" y="6157758"/>
                <a:ext cx="17825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Ответ:7520 </m:t>
                      </m:r>
                    </m:oMath>
                  </m:oMathPara>
                </a14:m>
                <a:endParaRPr lang="ru-RU" sz="24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272" y="6157758"/>
                <a:ext cx="1782539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3072" r="-341" b="-98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9133285" y="4824242"/>
                <a:ext cx="11274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≈7</m:t>
                      </m:r>
                      <m:r>
                        <a:rPr lang="ru-RU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520</m:t>
                      </m:r>
                    </m:oMath>
                  </m:oMathPara>
                </a14:m>
                <a:endParaRPr lang="ru-RU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285" y="4824242"/>
                <a:ext cx="1127425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2703" r="-7027" b="-81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007880" y="4835789"/>
                <a:ext cx="6762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880" y="4835789"/>
                <a:ext cx="676211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10909" r="-4545"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069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6351" y="581502"/>
            <a:ext cx="1370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1269" y="1043644"/>
            <a:ext cx="103266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Вова предположил, что купол зонта имеет форму сферического сегмента. Вычислите радиус R сферы купола, зная, что OC=R (рис. 2). Ответ дайте в сантиметрах.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51" y="2019842"/>
            <a:ext cx="2666963" cy="25140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3902" y="5614003"/>
            <a:ext cx="117750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купола зонта h (рис. 2) оказалась равна 25 см, а расстояние d между концами спиц, образующих дугу окружности, проходящей через вершину зонта, – ровно 100 см.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312" y="1937150"/>
            <a:ext cx="2521460" cy="287550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245524" y="1937150"/>
            <a:ext cx="47773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Найдем радиус по теореме Пифагора: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332506" y="2492102"/>
                <a:ext cx="28375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−25)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506" y="2492102"/>
                <a:ext cx="283757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151" r="-645"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202324" y="2893166"/>
                <a:ext cx="39955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−50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+625+3025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324" y="2893166"/>
                <a:ext cx="399558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220" t="-1667" r="-1677" b="-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02129" y="3263422"/>
                <a:ext cx="31197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+50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=3650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129" y="3263422"/>
                <a:ext cx="3119765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758" r="-2344" b="-81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276654" y="3650245"/>
                <a:ext cx="16932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=3650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6654" y="3650245"/>
                <a:ext cx="1693220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4332" r="-4693" b="-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276654" y="4020502"/>
                <a:ext cx="19587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=3650 :50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6654" y="4020502"/>
                <a:ext cx="1958741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3427" r="-3738" b="-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327594" y="4408250"/>
                <a:ext cx="16803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=73 (см)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594" y="4408250"/>
                <a:ext cx="1680396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3623" r="-6522" b="-344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9717657" y="5099658"/>
                <a:ext cx="1442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Ответ:73 </m:t>
                      </m:r>
                    </m:oMath>
                  </m:oMathPara>
                </a14:m>
                <a:endParaRPr lang="ru-RU" sz="24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657" y="5099658"/>
                <a:ext cx="1442703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219" b="-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ый треугольник 1"/>
          <p:cNvSpPr/>
          <p:nvPr/>
        </p:nvSpPr>
        <p:spPr>
          <a:xfrm rot="5400000">
            <a:off x="4244840" y="2716677"/>
            <a:ext cx="1016627" cy="1138687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18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3988" y="665036"/>
            <a:ext cx="1370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89098" y="961629"/>
                <a:ext cx="10431302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Вова нашёл площадь купола зонта как площадь поверхности сферического сегмента по формуле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𝑅h</m:t>
                    </m:r>
                  </m:oMath>
                </a14:m>
                <a:r>
                  <a:rPr lang="ru-RU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где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ru-RU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радиус сферы, а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ru-RU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высота сегмента. Рассчитайте площадь поверхности купола способом Вовы. Число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ru-RU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округлите до 3,14. Ответ дайте в квадратных сантиметрах с округлением до целого. </a:t>
                </a: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98" y="961629"/>
                <a:ext cx="10431302" cy="1446550"/>
              </a:xfrm>
              <a:prstGeom prst="rect">
                <a:avLst/>
              </a:prstGeom>
              <a:blipFill>
                <a:blip r:embed="rId2"/>
                <a:stretch>
                  <a:fillRect l="-760" t="-2954" r="-760" b="-75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169432" y="2704772"/>
                <a:ext cx="155632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𝑅h</m:t>
                    </m:r>
                  </m:oMath>
                </a14:m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2400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432" y="2704772"/>
                <a:ext cx="1556323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1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722145" y="3232197"/>
                <a:ext cx="14153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=3,14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45" y="3232197"/>
                <a:ext cx="1415387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75367" y="3278363"/>
                <a:ext cx="16803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=73 (см)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367" y="3278363"/>
                <a:ext cx="1680396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4000" r="-6545"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878882" y="5961655"/>
            <a:ext cx="7152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купола зонта h (рис. 2) оказалась равна 25 см</a:t>
            </a:r>
            <a:endParaRPr lang="ru-RU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4293598" y="3261653"/>
                <a:ext cx="15807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=25 см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598" y="3261653"/>
                <a:ext cx="1580754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722145" y="3990455"/>
                <a:ext cx="37523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=2∙3,14∙73∙25</m:t>
                    </m:r>
                    <m:r>
                      <a:rPr lang="ru-RU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2800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45" y="3990455"/>
                <a:ext cx="3752374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4203448" y="4021232"/>
                <a:ext cx="191744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11461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ru-RU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м</m:t>
                          </m:r>
                        </m:e>
                        <m:sup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448" y="4021232"/>
                <a:ext cx="1917448" cy="461665"/>
              </a:xfrm>
              <a:prstGeom prst="rect">
                <a:avLst/>
              </a:prstGeom>
              <a:blipFill rotWithShape="0">
                <a:blip r:embed="rId8"/>
                <a:stretch>
                  <a:fillRect r="-637" b="-18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00004" y="5237680"/>
                <a:ext cx="19524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Ответ:11461 </m:t>
                      </m:r>
                    </m:oMath>
                  </m:oMathPara>
                </a14:m>
                <a:endParaRPr lang="ru-RU" sz="24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004" y="5237680"/>
                <a:ext cx="1952458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2804" b="-81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4905" y="2762822"/>
            <a:ext cx="4483532" cy="146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0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6517" y="345859"/>
            <a:ext cx="1370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7586" y="745969"/>
            <a:ext cx="959767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Рулон ткани имеет длину 16 м и ширину 150 см. На фабрике из этого рулона были вырезаны треугольные клинья для 27 зонтов, таких же, как зонт, который был у Феди и Вовы. Каждый треугольник с учётом припуска на швы имеет площадь 1000 кв. см. Оставшаяся ткань пошла в обрезки. Сколько процентов ткани рулона пошло в обрезки?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63" y="2471288"/>
            <a:ext cx="5257800" cy="552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2378" y="2899937"/>
            <a:ext cx="1420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 </a:t>
            </a:r>
            <a:r>
              <a:rPr lang="ru-RU" sz="2400" dirty="0" smtClean="0"/>
              <a:t>  1600 см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28631" y="2916375"/>
            <a:ext cx="995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B0F0"/>
                </a:solidFill>
              </a:rPr>
              <a:t>16 </a:t>
            </a:r>
            <a:r>
              <a:rPr lang="ru-RU" sz="2400" dirty="0" smtClean="0">
                <a:solidFill>
                  <a:srgbClr val="00B0F0"/>
                </a:solidFill>
              </a:rPr>
              <a:t>м =</a:t>
            </a:r>
            <a:endParaRPr lang="ru-RU" sz="24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3469" y="2497545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150 см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6517" y="3485072"/>
            <a:ext cx="4184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рулона ткани: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938757" y="3514246"/>
                <a:ext cx="1270925" cy="40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рулона</m:t>
                          </m:r>
                        </m:sub>
                      </m:sSub>
                      <m:r>
                        <a:rPr lang="ru-RU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757" y="3514246"/>
                <a:ext cx="1270925" cy="403316"/>
              </a:xfrm>
              <a:prstGeom prst="rect">
                <a:avLst/>
              </a:prstGeom>
              <a:blipFill rotWithShape="0">
                <a:blip r:embed="rId3"/>
                <a:stretch>
                  <a:fillRect l="-4785" r="-1914" b="-194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209682" y="3531238"/>
                <a:ext cx="17964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1600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∙150=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682" y="3531238"/>
                <a:ext cx="179645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3741" r="-1361" b="-81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006136" y="3529801"/>
                <a:ext cx="18610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40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sz="2400" b="0" i="1" smtClean="0">
                        <a:latin typeface="Cambria Math" panose="02040503050406030204" pitchFamily="18" charset="0"/>
                      </a:rPr>
                      <m:t>40 000</m:t>
                    </m:r>
                  </m:oMath>
                </a14:m>
                <a:r>
                  <a:rPr lang="ru-RU" sz="2400" dirty="0" smtClean="0"/>
                  <a:t> кв.см</a:t>
                </a:r>
                <a:endParaRPr lang="ru-RU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136" y="3529801"/>
                <a:ext cx="1861087" cy="369332"/>
              </a:xfrm>
              <a:prstGeom prst="rect">
                <a:avLst/>
              </a:prstGeom>
              <a:blipFill>
                <a:blip r:embed="rId5"/>
                <a:stretch>
                  <a:fillRect l="-5556" t="-24590" r="-9150" b="-491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Прямоугольник 11"/>
          <p:cNvSpPr/>
          <p:nvPr/>
        </p:nvSpPr>
        <p:spPr>
          <a:xfrm>
            <a:off x="656517" y="4131625"/>
            <a:ext cx="6999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ткани для одного зонта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треугольников):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656318" y="4177791"/>
                <a:ext cx="669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318" y="4177791"/>
                <a:ext cx="669094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0909" r="-3636"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 13"/>
          <p:cNvSpPr/>
          <p:nvPr/>
        </p:nvSpPr>
        <p:spPr>
          <a:xfrm>
            <a:off x="680433" y="6130066"/>
            <a:ext cx="11343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треугольник с учётом припуска на швы имеет площадь 1000 кв. см. </a:t>
            </a:r>
            <a:endParaRPr lang="ru-RU" sz="2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325412" y="4176354"/>
                <a:ext cx="14566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1000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∙8=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412" y="4176354"/>
                <a:ext cx="1456617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4603" r="-1674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782029" y="4183717"/>
                <a:ext cx="166712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8000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 кв.см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029" y="4183717"/>
                <a:ext cx="1667123" cy="369332"/>
              </a:xfrm>
              <a:prstGeom prst="rect">
                <a:avLst/>
              </a:prstGeom>
              <a:blipFill>
                <a:blip r:embed="rId8"/>
                <a:stretch>
                  <a:fillRect l="-4029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 16"/>
          <p:cNvSpPr/>
          <p:nvPr/>
        </p:nvSpPr>
        <p:spPr>
          <a:xfrm>
            <a:off x="689395" y="4807353"/>
            <a:ext cx="4154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ткани 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зонтов: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938757" y="4870943"/>
                <a:ext cx="8060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757" y="4870943"/>
                <a:ext cx="806054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8333" r="-3788"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44811" y="4899686"/>
                <a:ext cx="7486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8000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811" y="4899686"/>
                <a:ext cx="748603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8943" r="-10569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493414" y="4905331"/>
                <a:ext cx="8784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ru-RU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27=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414" y="4905331"/>
                <a:ext cx="878446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2083" r="-3472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394423" y="4899686"/>
                <a:ext cx="20069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16 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 кв.см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423" y="4899686"/>
                <a:ext cx="2006960" cy="369332"/>
              </a:xfrm>
              <a:prstGeom prst="rect">
                <a:avLst/>
              </a:prstGeom>
              <a:blipFill>
                <a:blip r:embed="rId12"/>
                <a:stretch>
                  <a:fillRect l="-3343" r="-1520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Прямоугольник 21"/>
          <p:cNvSpPr/>
          <p:nvPr/>
        </p:nvSpPr>
        <p:spPr>
          <a:xfrm>
            <a:off x="680433" y="5483081"/>
            <a:ext cx="5085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ткани, ушедшей в обрезки: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744811" y="5546671"/>
                <a:ext cx="1378326" cy="4024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обрезки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811" y="5546671"/>
                <a:ext cx="1378326" cy="402482"/>
              </a:xfrm>
              <a:prstGeom prst="rect">
                <a:avLst/>
              </a:prstGeom>
              <a:blipFill rotWithShape="0">
                <a:blip r:embed="rId13"/>
                <a:stretch>
                  <a:fillRect l="-4425" r="-1770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858000" y="5569366"/>
                <a:ext cx="400874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240000−216000 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5569366"/>
                <a:ext cx="4008749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0115260" y="5582752"/>
                <a:ext cx="13005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4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4 000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5260" y="5582752"/>
                <a:ext cx="1300549" cy="369332"/>
              </a:xfrm>
              <a:prstGeom prst="rect">
                <a:avLst/>
              </a:prstGeom>
              <a:blipFill>
                <a:blip r:embed="rId15"/>
                <a:stretch>
                  <a:fillRect l="-1869" r="-5607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857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6524" y="975587"/>
            <a:ext cx="1036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Ткань: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3353" y="1657073"/>
            <a:ext cx="1379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Обрезки: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91933" y="1021753"/>
                <a:ext cx="11557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40 000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933" y="1021753"/>
                <a:ext cx="1155766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5820" r="-6349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91933" y="1703239"/>
                <a:ext cx="985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4 000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933" y="1703239"/>
                <a:ext cx="985847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7453" r="-7453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420374" y="1021753"/>
                <a:ext cx="14186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−    100 %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374" y="1021753"/>
                <a:ext cx="141865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429" r="-5150" b="-1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20374" y="1703239"/>
                <a:ext cx="10817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−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374" y="1703239"/>
                <a:ext cx="1081706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24" r="-6180" b="-11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02585" y="2647265"/>
                <a:ext cx="74360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85" y="2647265"/>
                <a:ext cx="743600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92837" y="2430892"/>
                <a:ext cx="2301527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24 000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∙100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240 000</m:t>
                          </m:r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837" y="2430892"/>
                <a:ext cx="2301527" cy="92519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41016" y="2434098"/>
                <a:ext cx="1196032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240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016" y="2434098"/>
                <a:ext cx="1196032" cy="92198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483700" y="2672100"/>
                <a:ext cx="13338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700" y="2672100"/>
                <a:ext cx="1333891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768087" y="4392291"/>
                <a:ext cx="1442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Ответ:1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24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8087" y="4392291"/>
                <a:ext cx="1442703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219" b="-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899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517903"/>
            <a:ext cx="9982200" cy="3046988"/>
          </a:xfrm>
        </p:spPr>
        <p:txBody>
          <a:bodyPr/>
          <a:lstStyle/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жилых домах установлены бытовые электросчётчики, которые фиксируют расход электроэнергии в киловатт-часах (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Учёт расхода электроэнергии может быть однотарифным, двухтарифным или трёхтарифным.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однотарифном учёте стоимость 1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электроэнергии не меняется в течение суток. При двухтарифном и трёхтарифном учёте она различна в зависимости от времени суток (сутки разбиты на периоды, называемые тарифными зонами).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таблице дана стоимость 1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кВт·ч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электроэнергии в рублях в 2022 году.</a:t>
            </a:r>
          </a:p>
          <a:p>
            <a:pPr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85861" y="-66873"/>
            <a:ext cx="5828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1-5.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Электросчётчики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296006"/>
            <a:ext cx="8686800" cy="35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8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939778" y="-66873"/>
            <a:ext cx="4120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1-5.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Теплица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3072025-783F-4BDA-B705-C72FB5CE9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29" t="26375" r="23435" b="9641"/>
          <a:stretch/>
        </p:blipFill>
        <p:spPr>
          <a:xfrm>
            <a:off x="838200" y="517903"/>
            <a:ext cx="9409047" cy="618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2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>
          <a:xfrm>
            <a:off x="152400" y="152400"/>
            <a:ext cx="10058400" cy="304698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квартире у Олега Борисовича установлен трёхтарифный счётчик, и в 2022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Олег Борисович оплачивал электроэнергию по трёхтарифному учёту.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рисунке точками показан расход электроэнергии в квартире Олега Борисович» по тарифным зонам за каждый месяц 2022 года. Для наглядности точки соединены линиями.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905000"/>
            <a:ext cx="79248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0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228600"/>
            <a:ext cx="9906000" cy="28489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614" r="3614"/>
          <a:stretch/>
        </p:blipFill>
        <p:spPr>
          <a:xfrm>
            <a:off x="0" y="3063240"/>
            <a:ext cx="6324600" cy="3794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5199" y="4531995"/>
            <a:ext cx="2286001" cy="894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35052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таблице под каждой буквой укажите соответствующий номер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75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228600"/>
            <a:ext cx="9906000" cy="28489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614" r="3614"/>
          <a:stretch/>
        </p:blipFill>
        <p:spPr>
          <a:xfrm>
            <a:off x="0" y="3063240"/>
            <a:ext cx="6324600" cy="3794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5199" y="4531995"/>
            <a:ext cx="2286001" cy="894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35052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таблице под каждой буквой укажите соответствующий номер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м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5544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5017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0316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а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6290846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о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2099" y="6290846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н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2615821" y="6357144"/>
            <a:ext cx="468286" cy="102979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148650" y="6356008"/>
            <a:ext cx="440423" cy="121680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3589073" y="6342164"/>
            <a:ext cx="495300" cy="117959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5083791" y="6309043"/>
            <a:ext cx="353136" cy="117959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54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228600"/>
            <a:ext cx="9906000" cy="28489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614" r="3614"/>
          <a:stretch/>
        </p:blipFill>
        <p:spPr>
          <a:xfrm>
            <a:off x="0" y="3063240"/>
            <a:ext cx="6324600" cy="3794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5199" y="4531995"/>
            <a:ext cx="2286001" cy="894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35052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таблице под каждой буквой укажите соответствующий номер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м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5544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5017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0316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а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6290846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о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2099" y="6290846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н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2615821" y="6357144"/>
            <a:ext cx="468286" cy="102979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148650" y="6356008"/>
            <a:ext cx="440423" cy="121680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3589073" y="6342164"/>
            <a:ext cx="495300" cy="117959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5083791" y="6309043"/>
            <a:ext cx="353136" cy="117959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9196871" y="4960620"/>
            <a:ext cx="25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257800" y="6290846"/>
            <a:ext cx="114299" cy="186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11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228600"/>
            <a:ext cx="9906000" cy="28489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614" r="3614"/>
          <a:stretch/>
        </p:blipFill>
        <p:spPr>
          <a:xfrm>
            <a:off x="0" y="3063240"/>
            <a:ext cx="6324600" cy="3794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5199" y="4531995"/>
            <a:ext cx="2286001" cy="894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35052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таблице под каждой буквой укажите соответствующий номер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м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5544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5017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0316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а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6290846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о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2099" y="6290846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н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2615821" y="6357144"/>
            <a:ext cx="468286" cy="102979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148650" y="6356008"/>
            <a:ext cx="440423" cy="121680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3589073" y="6342164"/>
            <a:ext cx="495300" cy="117959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5083791" y="6309043"/>
            <a:ext cx="353136" cy="117959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9196871" y="4960620"/>
            <a:ext cx="25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1805" y="4979256"/>
            <a:ext cx="25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257800" y="6290846"/>
            <a:ext cx="114299" cy="186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322374" y="6366358"/>
            <a:ext cx="114299" cy="186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27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228600"/>
            <a:ext cx="9906000" cy="28489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614" r="3614"/>
          <a:stretch/>
        </p:blipFill>
        <p:spPr>
          <a:xfrm>
            <a:off x="0" y="3063240"/>
            <a:ext cx="6324600" cy="3794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5199" y="4531995"/>
            <a:ext cx="2286001" cy="894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35052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таблице под каждой буквой укажите соответствующий номер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м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5544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5017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0316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а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6290846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о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2099" y="6290846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н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2615821" y="6357144"/>
            <a:ext cx="468286" cy="102979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148650" y="6356008"/>
            <a:ext cx="440423" cy="121680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3589073" y="6342164"/>
            <a:ext cx="495300" cy="117959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5083791" y="6309043"/>
            <a:ext cx="353136" cy="117959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9196871" y="4960620"/>
            <a:ext cx="25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1805" y="4979256"/>
            <a:ext cx="25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92542" y="4979256"/>
            <a:ext cx="25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257800" y="6290846"/>
            <a:ext cx="114299" cy="186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322374" y="6362691"/>
            <a:ext cx="114299" cy="186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788955" y="6352400"/>
            <a:ext cx="114299" cy="186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53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228600"/>
            <a:ext cx="9906000" cy="28489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3614" r="3614"/>
          <a:stretch/>
        </p:blipFill>
        <p:spPr>
          <a:xfrm>
            <a:off x="0" y="3063240"/>
            <a:ext cx="6324600" cy="3794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5199" y="4531995"/>
            <a:ext cx="2286001" cy="894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35052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таблице под каждой буквой укажите соответствующий номер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м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5544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5017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0316" y="63246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а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6290846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о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2099" y="6290846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н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2615821" y="6357144"/>
            <a:ext cx="468286" cy="102979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148650" y="6356008"/>
            <a:ext cx="440423" cy="121680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3589073" y="6342164"/>
            <a:ext cx="495300" cy="117959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5083791" y="6309043"/>
            <a:ext cx="353136" cy="117959"/>
          </a:xfrm>
          <a:custGeom>
            <a:avLst/>
            <a:gdLst>
              <a:gd name="connsiteX0" fmla="*/ 0 w 504967"/>
              <a:gd name="connsiteY0" fmla="*/ 0 h 136733"/>
              <a:gd name="connsiteX1" fmla="*/ 259307 w 504967"/>
              <a:gd name="connsiteY1" fmla="*/ 136478 h 136733"/>
              <a:gd name="connsiteX2" fmla="*/ 504967 w 504967"/>
              <a:gd name="connsiteY2" fmla="*/ 27296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967" h="136733">
                <a:moveTo>
                  <a:pt x="0" y="0"/>
                </a:moveTo>
                <a:cubicBezTo>
                  <a:pt x="87573" y="65964"/>
                  <a:pt x="175146" y="131929"/>
                  <a:pt x="259307" y="136478"/>
                </a:cubicBezTo>
                <a:cubicBezTo>
                  <a:pt x="343468" y="141027"/>
                  <a:pt x="424217" y="84161"/>
                  <a:pt x="504967" y="27296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9196871" y="4960620"/>
            <a:ext cx="25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1805" y="4979256"/>
            <a:ext cx="25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92542" y="4979256"/>
            <a:ext cx="25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257800" y="6290846"/>
            <a:ext cx="114299" cy="186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322374" y="6362691"/>
            <a:ext cx="114299" cy="186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788955" y="6352400"/>
            <a:ext cx="114299" cy="186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093676" y="4979256"/>
            <a:ext cx="25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8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81451"/>
            <a:ext cx="9258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месяцев в 2022 году расход электроэнергии в ночную зону превышал расход в пиковую зону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99" y="268941"/>
            <a:ext cx="806451" cy="5692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614" r="3614"/>
          <a:stretch/>
        </p:blipFill>
        <p:spPr>
          <a:xfrm>
            <a:off x="685800" y="1050892"/>
            <a:ext cx="9639300" cy="57835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515600" y="55626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Cambria Math" panose="02040503050406030204" pitchFamily="18" charset="0"/>
              </a:rPr>
              <a:t>Ответ:__</a:t>
            </a:r>
            <a:endParaRPr lang="ru-RU" sz="2400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620000" y="685800"/>
            <a:ext cx="9144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429000" y="1050892"/>
            <a:ext cx="13716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63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81451"/>
            <a:ext cx="9258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месяцев в 2022 году расход электроэнергии в ночную зону превышал расход в пиковую зону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99" y="268941"/>
            <a:ext cx="806451" cy="5692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614" r="3614"/>
          <a:stretch/>
        </p:blipFill>
        <p:spPr>
          <a:xfrm>
            <a:off x="685800" y="1050892"/>
            <a:ext cx="9639300" cy="578358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676400" y="2057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200400" y="2241645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648200" y="2394045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0515600" y="556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Cambria Math" panose="02040503050406030204" pitchFamily="18" charset="0"/>
              </a:rPr>
              <a:t>Ответ: </a:t>
            </a:r>
            <a:r>
              <a:rPr lang="ru-RU" sz="2400" u="sng" dirty="0">
                <a:solidFill>
                  <a:srgbClr val="7030A0"/>
                </a:solidFill>
                <a:latin typeface="Cambria Math" panose="02040503050406030204" pitchFamily="18" charset="0"/>
              </a:rPr>
              <a:t>3</a:t>
            </a:r>
            <a:endParaRPr lang="ru-RU" sz="2400" u="sng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620000" y="685800"/>
            <a:ext cx="9144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429000" y="1050892"/>
            <a:ext cx="13716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0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28600"/>
            <a:ext cx="838200" cy="48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28600"/>
            <a:ext cx="982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  сколько   рублей   больше   заплатил   бы   Олег  Борисович   за   электроэнергию, израсходованную в марте, если бы пользовался однотарифным учётом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614" r="3614"/>
          <a:stretch/>
        </p:blipFill>
        <p:spPr>
          <a:xfrm>
            <a:off x="0" y="1783080"/>
            <a:ext cx="8458200" cy="507492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334000" y="990600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7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41DFCCD-DBAA-4BC6-8A09-C4ECC8E530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" t="8889" r="2778" b="7777"/>
          <a:stretch/>
        </p:blipFill>
        <p:spPr>
          <a:xfrm>
            <a:off x="211836" y="228600"/>
            <a:ext cx="11552936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4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28600"/>
            <a:ext cx="838200" cy="48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28600"/>
            <a:ext cx="982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  сколько   рублей   больше   заплатил   бы   Олег  Борисович   за   электроэнергию, израсходованную в марте, если бы пользовался однотарифным учётом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614" r="3614"/>
          <a:stretch/>
        </p:blipFill>
        <p:spPr>
          <a:xfrm>
            <a:off x="0" y="1783080"/>
            <a:ext cx="8458200" cy="507492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457286"/>
              </p:ext>
            </p:extLst>
          </p:nvPr>
        </p:nvGraphicFramePr>
        <p:xfrm>
          <a:off x="8686800" y="3124200"/>
          <a:ext cx="3048000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68006"/>
                <a:gridCol w="1279994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ночная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полупиковая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пиковая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Овал 5"/>
          <p:cNvSpPr/>
          <p:nvPr/>
        </p:nvSpPr>
        <p:spPr>
          <a:xfrm>
            <a:off x="2057400" y="59436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334000" y="990600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1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28600"/>
            <a:ext cx="838200" cy="48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28600"/>
            <a:ext cx="982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  сколько   рублей   больше   заплатил   бы   Олег  Борисович   за   электроэнергию, израсходованную в марте, если бы пользовался однотарифным учётом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013312"/>
              </p:ext>
            </p:extLst>
          </p:nvPr>
        </p:nvGraphicFramePr>
        <p:xfrm>
          <a:off x="9220200" y="2743200"/>
          <a:ext cx="2362200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12005"/>
                <a:gridCol w="750195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5334000" y="990600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91" y="1336596"/>
            <a:ext cx="8686800" cy="3561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5013752"/>
            <a:ext cx="1028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Трёхтарифный: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677537" y="5624698"/>
            <a:ext cx="1028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Однотарифный: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52600" y="6235644"/>
            <a:ext cx="1028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Разница: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3117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28600"/>
            <a:ext cx="838200" cy="48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28600"/>
            <a:ext cx="982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  сколько   рублей   больше   заплатил   бы   Олег  Борисович   за   электроэнергию, израсходованную в марте, если бы пользовался однотарифным учётом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9220200" y="2743200"/>
          <a:ext cx="2362200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12005"/>
                <a:gridCol w="750195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5334000" y="990600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91" y="1336596"/>
            <a:ext cx="8686800" cy="3561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5013752"/>
            <a:ext cx="1028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Трёхтарифный: 50·1,74 + 36·5,15 + 40·6,18=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677537" y="5624698"/>
            <a:ext cx="1028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Однотарифный: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52600" y="6235644"/>
            <a:ext cx="1028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Разница: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889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28600"/>
            <a:ext cx="838200" cy="48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28600"/>
            <a:ext cx="982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  сколько   рублей   больше   заплатил   бы   Олег  Борисович   за   электроэнергию, израсходованную в марте, если бы пользовался однотарифным учётом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322666"/>
              </p:ext>
            </p:extLst>
          </p:nvPr>
        </p:nvGraphicFramePr>
        <p:xfrm>
          <a:off x="9220200" y="2743200"/>
          <a:ext cx="2362200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12005"/>
                <a:gridCol w="750195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5334000" y="990600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91" y="1336596"/>
            <a:ext cx="8686800" cy="3561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5013752"/>
            <a:ext cx="1028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Трёхтарифный: 50·1,74 + 36·5,15 + 40·6,18 = 87 + 185,4 + 247,2 =519,6 (рублей)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677537" y="5624698"/>
            <a:ext cx="1028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Однотарифный: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52600" y="6235644"/>
            <a:ext cx="1028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Разница: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757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28600"/>
            <a:ext cx="838200" cy="48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28600"/>
            <a:ext cx="982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  сколько   рублей   больше   заплатил   бы   Олег  Борисович   за   электроэнергию, израсходованную в марте, если бы пользовался однотарифным учётом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9220200" y="2743200"/>
          <a:ext cx="2362200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12005"/>
                <a:gridCol w="750195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5334000" y="990600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91" y="1336596"/>
            <a:ext cx="8686800" cy="3561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5013752"/>
            <a:ext cx="1028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Трёхтарифный: 50·1,74 + 36·5,15 + 40·6,18 =87 + 185,4 + 247,2 =519,6 (рублей)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677537" y="5624698"/>
            <a:ext cx="1028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Однотарифный: (50+36+40) ·5,15 =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52600" y="6235644"/>
            <a:ext cx="1028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Разница: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566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28600"/>
            <a:ext cx="838200" cy="48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28600"/>
            <a:ext cx="982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  сколько   рублей   больше   заплатил   бы   Олег  Борисович   за   электроэнергию, израсходованную в марте, если бы пользовался однотарифным учётом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106780"/>
              </p:ext>
            </p:extLst>
          </p:nvPr>
        </p:nvGraphicFramePr>
        <p:xfrm>
          <a:off x="9220200" y="2743200"/>
          <a:ext cx="2362200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12005"/>
                <a:gridCol w="750195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5334000" y="990600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91" y="1336596"/>
            <a:ext cx="8686800" cy="3561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5013752"/>
            <a:ext cx="1028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Трёхтарифный: 50·1,74 + 36·5,15 + 40·6,18 =87 + 185,4 + 247,2 =519,6 (рублей)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677537" y="5624698"/>
            <a:ext cx="1028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Однотарифный: (50+36+40) ·5,15 = 126·5,15=648,9 (рублей)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52600" y="6235644"/>
            <a:ext cx="1028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Разница: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8986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28600"/>
            <a:ext cx="838200" cy="48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28600"/>
            <a:ext cx="982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  сколько   рублей   больше   заплатил   бы   Олег  Борисович   за   электроэнергию, израсходованную в марте, если бы пользовался однотарифным учётом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296575"/>
              </p:ext>
            </p:extLst>
          </p:nvPr>
        </p:nvGraphicFramePr>
        <p:xfrm>
          <a:off x="9144000" y="2743200"/>
          <a:ext cx="2362200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12005"/>
                <a:gridCol w="750195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5334000" y="990600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91" y="1336596"/>
            <a:ext cx="8686800" cy="3561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5013752"/>
            <a:ext cx="1028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Трёхтарифный: 50·1,74 + 36·5,15 + 40·6,18 =87 + 185,4 + 247,2 =519,6 (рублей)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677537" y="5624698"/>
            <a:ext cx="1028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Однотарифный: (50+36+40) ·5,15 = 126·5,15=648,9 (рублей)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52600" y="6235644"/>
            <a:ext cx="1028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Разница: 648,9 – 519,6 =129,3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982200" y="6235643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Cambria Math" panose="02040503050406030204" pitchFamily="18" charset="0"/>
              </a:rPr>
              <a:t>Ответ: </a:t>
            </a:r>
            <a:r>
              <a:rPr lang="ru-RU" sz="2400" u="sng" dirty="0" smtClean="0">
                <a:solidFill>
                  <a:srgbClr val="7030A0"/>
                </a:solidFill>
                <a:latin typeface="Cambria Math" panose="02040503050406030204" pitchFamily="18" charset="0"/>
              </a:rPr>
              <a:t>129,3</a:t>
            </a:r>
            <a:endParaRPr lang="ru-RU" sz="2400" u="sng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9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52400"/>
            <a:ext cx="774700" cy="53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3300" y="152400"/>
            <a:ext cx="9207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сколько процентов общий расход электроэнергии в квартире Олега Борисовича в феврале был меньше, чем в январе? Ответ округлите до десятых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743200" y="9144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019800" y="9144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43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52400"/>
            <a:ext cx="774700" cy="53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3300" y="152400"/>
            <a:ext cx="9207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сколько процентов общий расход электроэнергии в квартире Олега Борисовича в феврале был меньше, чем в январе? Ответ округлите до десятых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683284"/>
              </p:ext>
            </p:extLst>
          </p:nvPr>
        </p:nvGraphicFramePr>
        <p:xfrm>
          <a:off x="8408632" y="1906727"/>
          <a:ext cx="3505200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28261"/>
                <a:gridCol w="1058565"/>
                <a:gridCol w="1018374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полупиковая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3614" r="3614"/>
          <a:stretch/>
        </p:blipFill>
        <p:spPr>
          <a:xfrm>
            <a:off x="0" y="1813219"/>
            <a:ext cx="8264857" cy="495891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74427" y="5752565"/>
            <a:ext cx="457200" cy="5334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320421" y="57912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Уравнение" r:id="rId5" imgW="114120" imgH="215640" progId="Equation.3">
                  <p:embed/>
                </p:oleObj>
              </mc:Choice>
              <mc:Fallback>
                <p:oleObj name="Уравнение" r:id="rId5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548314" y="619465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Cambria Math" panose="02040503050406030204" pitchFamily="18" charset="0"/>
              </a:rPr>
              <a:t>Ответ: </a:t>
            </a:r>
            <a:r>
              <a:rPr lang="ru-RU" sz="2400" u="sng" dirty="0" smtClean="0">
                <a:solidFill>
                  <a:srgbClr val="7030A0"/>
                </a:solidFill>
                <a:latin typeface="Cambria Math" panose="02040503050406030204" pitchFamily="18" charset="0"/>
              </a:rPr>
              <a:t>_________</a:t>
            </a:r>
            <a:endParaRPr lang="ru-RU" sz="2400" u="sng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42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52400"/>
            <a:ext cx="774700" cy="53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3300" y="152400"/>
            <a:ext cx="9207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сколько процентов общий расход электроэнергии в квартире Олега Борисовича в феврале был меньше, чем в январе? Ответ округлите до десятых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567891"/>
              </p:ext>
            </p:extLst>
          </p:nvPr>
        </p:nvGraphicFramePr>
        <p:xfrm>
          <a:off x="8408632" y="1906727"/>
          <a:ext cx="3505200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28261"/>
                <a:gridCol w="1058565"/>
                <a:gridCol w="1018374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полупиковая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3614" r="3614"/>
          <a:stretch/>
        </p:blipFill>
        <p:spPr>
          <a:xfrm>
            <a:off x="0" y="1813219"/>
            <a:ext cx="8264857" cy="495891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74427" y="5752565"/>
            <a:ext cx="457200" cy="5334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320421" y="57912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Уравнение" r:id="rId5" imgW="114120" imgH="215640" progId="Equation.3">
                  <p:embed/>
                </p:oleObj>
              </mc:Choice>
              <mc:Fallback>
                <p:oleObj name="Уравнение" r:id="rId5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548314" y="619465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Cambria Math" panose="02040503050406030204" pitchFamily="18" charset="0"/>
              </a:rPr>
              <a:t>Ответ: </a:t>
            </a:r>
            <a:r>
              <a:rPr lang="ru-RU" sz="2400" u="sng" dirty="0" smtClean="0">
                <a:solidFill>
                  <a:srgbClr val="7030A0"/>
                </a:solidFill>
                <a:latin typeface="Cambria Math" panose="02040503050406030204" pitchFamily="18" charset="0"/>
              </a:rPr>
              <a:t>_____</a:t>
            </a:r>
            <a:endParaRPr lang="ru-RU" sz="2400" u="sng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29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DE644A-2D13-463B-8C2D-22299B3EDC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" t="8889" r="2778" b="7778"/>
          <a:stretch/>
        </p:blipFill>
        <p:spPr>
          <a:xfrm>
            <a:off x="559816" y="457200"/>
            <a:ext cx="1099616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6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52400"/>
            <a:ext cx="774700" cy="53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3300" y="152400"/>
            <a:ext cx="9207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сколько процентов общий расход электроэнергии в квартире Олега Борисовича в феврале был меньше, чем в январе? Ответ округлите до десятых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141203"/>
              </p:ext>
            </p:extLst>
          </p:nvPr>
        </p:nvGraphicFramePr>
        <p:xfrm>
          <a:off x="8408632" y="1906727"/>
          <a:ext cx="3505200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28261"/>
                <a:gridCol w="1058565"/>
                <a:gridCol w="1018374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полупиковая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3614" r="3614"/>
          <a:stretch/>
        </p:blipFill>
        <p:spPr>
          <a:xfrm>
            <a:off x="0" y="1813219"/>
            <a:ext cx="8264857" cy="495891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74427" y="5752565"/>
            <a:ext cx="457200" cy="5334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320421" y="57912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1616998"/>
              </p:ext>
            </p:extLst>
          </p:nvPr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Уравнение" r:id="rId5" imgW="114120" imgH="215640" progId="Equation.3">
                  <p:embed/>
                </p:oleObj>
              </mc:Choice>
              <mc:Fallback>
                <p:oleObj name="Уравнение" r:id="rId5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548314" y="619465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Cambria Math" panose="02040503050406030204" pitchFamily="18" charset="0"/>
              </a:rPr>
              <a:t>Ответ: </a:t>
            </a:r>
            <a:r>
              <a:rPr lang="ru-RU" sz="2400" u="sng" dirty="0" smtClean="0">
                <a:solidFill>
                  <a:srgbClr val="7030A0"/>
                </a:solidFill>
                <a:latin typeface="Cambria Math" panose="02040503050406030204" pitchFamily="18" charset="0"/>
              </a:rPr>
              <a:t>_______</a:t>
            </a:r>
            <a:endParaRPr lang="ru-RU" sz="2400" u="sng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66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52400"/>
            <a:ext cx="774700" cy="53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3300" y="152400"/>
            <a:ext cx="9207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сколько процентов общий расход электроэнергии в квартире Олега Борисовича в феврале был меньше, чем в январе? Ответ округлите до десятых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8408632" y="1906727"/>
          <a:ext cx="3505200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28261"/>
                <a:gridCol w="1058565"/>
                <a:gridCol w="1018374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полупиковая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3614" r="3614"/>
          <a:stretch/>
        </p:blipFill>
        <p:spPr>
          <a:xfrm>
            <a:off x="0" y="1813219"/>
            <a:ext cx="8264857" cy="495891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74427" y="5752565"/>
            <a:ext cx="457200" cy="5334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320421" y="57912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Уравнение" r:id="rId5" imgW="114120" imgH="215640" progId="Equation.3">
                  <p:embed/>
                </p:oleObj>
              </mc:Choice>
              <mc:Fallback>
                <p:oleObj name="Уравнение" r:id="rId5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548314" y="619465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Cambria Math" panose="02040503050406030204" pitchFamily="18" charset="0"/>
              </a:rPr>
              <a:t>Ответ: </a:t>
            </a:r>
            <a:r>
              <a:rPr lang="ru-RU" sz="2400" u="sng" dirty="0" smtClean="0">
                <a:solidFill>
                  <a:srgbClr val="7030A0"/>
                </a:solidFill>
                <a:latin typeface="Cambria Math" panose="02040503050406030204" pitchFamily="18" charset="0"/>
              </a:rPr>
              <a:t>______</a:t>
            </a:r>
            <a:endParaRPr lang="ru-RU" sz="2400" u="sng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52400"/>
            <a:ext cx="774700" cy="53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3300" y="152400"/>
            <a:ext cx="9207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сколько процентов общий расход электроэнергии в квартире Олега Борисовича в феврале был меньше, чем в январе? Ответ округлите до десятых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8408632" y="1906727"/>
          <a:ext cx="3505200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28261"/>
                <a:gridCol w="1058565"/>
                <a:gridCol w="1018374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полупиковая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3614" r="3614"/>
          <a:stretch/>
        </p:blipFill>
        <p:spPr>
          <a:xfrm>
            <a:off x="0" y="1813219"/>
            <a:ext cx="8264857" cy="495891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74427" y="5752565"/>
            <a:ext cx="457200" cy="5334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320421" y="57912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393373" y="3519774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Январь: 52+32+38=</a:t>
            </a:r>
          </a:p>
          <a:p>
            <a:r>
              <a:rPr lang="ru-RU" dirty="0" smtClean="0"/>
              <a:t>Февраль: 30+26+42=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Уравнение" r:id="rId6" imgW="114120" imgH="215640" progId="Equation.3">
                  <p:embed/>
                </p:oleObj>
              </mc:Choice>
              <mc:Fallback>
                <p:oleObj name="Уравнение" r:id="rId6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548314" y="619465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Cambria Math" panose="02040503050406030204" pitchFamily="18" charset="0"/>
              </a:rPr>
              <a:t>Ответ: </a:t>
            </a:r>
            <a:r>
              <a:rPr lang="ru-RU" sz="2400" u="sng" dirty="0" smtClean="0">
                <a:solidFill>
                  <a:srgbClr val="7030A0"/>
                </a:solidFill>
                <a:latin typeface="Cambria Math" panose="02040503050406030204" pitchFamily="18" charset="0"/>
              </a:rPr>
              <a:t>______</a:t>
            </a:r>
            <a:endParaRPr lang="ru-RU" sz="2400" u="sng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9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52400"/>
            <a:ext cx="774700" cy="53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3300" y="152400"/>
            <a:ext cx="9207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сколько процентов общий расход электроэнергии в квартире Олега Борисовича в феврале был меньше, чем в январе? Ответ округлите до десятых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8408632" y="1906727"/>
          <a:ext cx="3505200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28261"/>
                <a:gridCol w="1058565"/>
                <a:gridCol w="1018374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полупиковая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3614" r="3614"/>
          <a:stretch/>
        </p:blipFill>
        <p:spPr>
          <a:xfrm>
            <a:off x="0" y="1813219"/>
            <a:ext cx="8264857" cy="495891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74427" y="5752565"/>
            <a:ext cx="457200" cy="5334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320421" y="57912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393373" y="3519774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Январь: 52+32+38=122</a:t>
            </a:r>
          </a:p>
          <a:p>
            <a:r>
              <a:rPr lang="ru-RU" dirty="0" smtClean="0"/>
              <a:t>Февраль: 30+26+42=98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Уравнение" r:id="rId5" imgW="114120" imgH="215640" progId="Equation.3">
                  <p:embed/>
                </p:oleObj>
              </mc:Choice>
              <mc:Fallback>
                <p:oleObj name="Уравнение" r:id="rId5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548314" y="619465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Cambria Math" panose="02040503050406030204" pitchFamily="18" charset="0"/>
              </a:rPr>
              <a:t>Ответ: </a:t>
            </a:r>
            <a:r>
              <a:rPr lang="ru-RU" sz="2400" u="sng" dirty="0" smtClean="0">
                <a:solidFill>
                  <a:srgbClr val="7030A0"/>
                </a:solidFill>
                <a:latin typeface="Cambria Math" panose="02040503050406030204" pitchFamily="18" charset="0"/>
              </a:rPr>
              <a:t>_______</a:t>
            </a:r>
            <a:endParaRPr lang="ru-RU" sz="2400" u="sng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41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52400"/>
            <a:ext cx="774700" cy="53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3300" y="152400"/>
            <a:ext cx="9207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сколько процентов общий расход электроэнергии в квартире Олега Борисовича в феврале был меньше, чем в январе? Ответ округлите до десятых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8408632" y="1906727"/>
          <a:ext cx="3505200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28261"/>
                <a:gridCol w="1058565"/>
                <a:gridCol w="1018374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полупиковая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3614" r="3614"/>
          <a:stretch/>
        </p:blipFill>
        <p:spPr>
          <a:xfrm>
            <a:off x="0" y="1813219"/>
            <a:ext cx="8264857" cy="495891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74427" y="5752565"/>
            <a:ext cx="457200" cy="5334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320421" y="57912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393373" y="3519774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Январь: 52+32+38=122</a:t>
            </a:r>
          </a:p>
          <a:p>
            <a:r>
              <a:rPr lang="ru-RU" dirty="0" smtClean="0"/>
              <a:t>Февраль: 30+26+42=98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422943" y="4078667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122"/>
            </a:pPr>
            <a:r>
              <a:rPr lang="ru-RU" dirty="0" smtClean="0"/>
              <a:t>         -    100%</a:t>
            </a:r>
          </a:p>
          <a:p>
            <a:r>
              <a:rPr lang="ru-RU" dirty="0"/>
              <a:t>(</a:t>
            </a:r>
            <a:r>
              <a:rPr lang="ru-RU" dirty="0" smtClean="0"/>
              <a:t>122-98) –   х%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Уравнение" r:id="rId5" imgW="114120" imgH="215640" progId="Equation.3">
                  <p:embed/>
                </p:oleObj>
              </mc:Choice>
              <mc:Fallback>
                <p:oleObj name="Уравнение" r:id="rId5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548314" y="619465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Cambria Math" panose="02040503050406030204" pitchFamily="18" charset="0"/>
              </a:rPr>
              <a:t>Ответ: </a:t>
            </a:r>
            <a:r>
              <a:rPr lang="ru-RU" sz="2400" u="sng" dirty="0" smtClean="0">
                <a:solidFill>
                  <a:srgbClr val="7030A0"/>
                </a:solidFill>
                <a:latin typeface="Cambria Math" panose="02040503050406030204" pitchFamily="18" charset="0"/>
              </a:rPr>
              <a:t>_______</a:t>
            </a:r>
            <a:endParaRPr lang="ru-RU" sz="2400" u="sng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52400"/>
            <a:ext cx="774700" cy="53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3300" y="152400"/>
            <a:ext cx="9207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сколько процентов общий расход электроэнергии в квартире Олега Борисовича в феврале был меньше, чем в январе? Ответ округлите до десятых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8408632" y="1906727"/>
          <a:ext cx="3505200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28261"/>
                <a:gridCol w="1058565"/>
                <a:gridCol w="1018374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полупиковая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3614" r="3614"/>
          <a:stretch/>
        </p:blipFill>
        <p:spPr>
          <a:xfrm>
            <a:off x="0" y="1813219"/>
            <a:ext cx="8264857" cy="495891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74427" y="5752565"/>
            <a:ext cx="457200" cy="5334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320421" y="57912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393373" y="3519774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Январь: 52+32+38=122</a:t>
            </a:r>
          </a:p>
          <a:p>
            <a:r>
              <a:rPr lang="ru-RU" dirty="0" smtClean="0"/>
              <a:t>Февраль: 30+26+42=98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422943" y="4078667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122"/>
            </a:pPr>
            <a:r>
              <a:rPr lang="ru-RU" dirty="0" smtClean="0"/>
              <a:t>         -    100%</a:t>
            </a:r>
          </a:p>
          <a:p>
            <a:r>
              <a:rPr lang="ru-RU" dirty="0"/>
              <a:t>(</a:t>
            </a:r>
            <a:r>
              <a:rPr lang="ru-RU" dirty="0" smtClean="0"/>
              <a:t>122-98) –   х%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460758" y="4665531"/>
            <a:ext cx="182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122"/>
            </a:pPr>
            <a:r>
              <a:rPr lang="ru-RU" dirty="0" smtClean="0"/>
              <a:t>  -    100%</a:t>
            </a:r>
          </a:p>
          <a:p>
            <a:r>
              <a:rPr lang="ru-RU" dirty="0" smtClean="0"/>
              <a:t>24     –   х%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Уравнение" r:id="rId5" imgW="114120" imgH="215640" progId="Equation.3">
                  <p:embed/>
                </p:oleObj>
              </mc:Choice>
              <mc:Fallback>
                <p:oleObj name="Уравнение" r:id="rId5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548314" y="619465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Cambria Math" panose="02040503050406030204" pitchFamily="18" charset="0"/>
              </a:rPr>
              <a:t>Ответ: </a:t>
            </a:r>
            <a:r>
              <a:rPr lang="ru-RU" sz="2400" u="sng" dirty="0" smtClean="0">
                <a:solidFill>
                  <a:srgbClr val="7030A0"/>
                </a:solidFill>
                <a:latin typeface="Cambria Math" panose="02040503050406030204" pitchFamily="18" charset="0"/>
              </a:rPr>
              <a:t>________</a:t>
            </a:r>
            <a:endParaRPr lang="ru-RU" sz="2400" u="sng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3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52400"/>
            <a:ext cx="774700" cy="53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3300" y="152400"/>
            <a:ext cx="9207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сколько процентов общий расход электроэнергии в квартире Олега Борисовича в феврале был меньше, чем в январе? Ответ округлите до десятых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8408632" y="1906727"/>
          <a:ext cx="3505200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28261"/>
                <a:gridCol w="1058565"/>
                <a:gridCol w="1018374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полупиковая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пиковая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3614" r="3614"/>
          <a:stretch/>
        </p:blipFill>
        <p:spPr>
          <a:xfrm>
            <a:off x="0" y="1813219"/>
            <a:ext cx="8264857" cy="495891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74427" y="5752565"/>
            <a:ext cx="457200" cy="5334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320421" y="57912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393373" y="3519774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Январь: 52+32+38=122</a:t>
            </a:r>
          </a:p>
          <a:p>
            <a:r>
              <a:rPr lang="ru-RU" dirty="0" smtClean="0"/>
              <a:t>Февраль: 30+26+42=98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422943" y="4078667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122"/>
            </a:pPr>
            <a:r>
              <a:rPr lang="ru-RU" dirty="0" smtClean="0"/>
              <a:t>         -    100%</a:t>
            </a:r>
          </a:p>
          <a:p>
            <a:r>
              <a:rPr lang="ru-RU" dirty="0"/>
              <a:t>(</a:t>
            </a:r>
            <a:r>
              <a:rPr lang="ru-RU" dirty="0" smtClean="0"/>
              <a:t>122-98) –   х%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460758" y="4665531"/>
            <a:ext cx="182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122"/>
            </a:pPr>
            <a:r>
              <a:rPr lang="ru-RU" dirty="0" smtClean="0"/>
              <a:t>  -    100%</a:t>
            </a:r>
          </a:p>
          <a:p>
            <a:r>
              <a:rPr lang="ru-RU" dirty="0" smtClean="0"/>
              <a:t>24     –   х%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Уравнение" r:id="rId5" imgW="114120" imgH="215640" progId="Equation.3">
                  <p:embed/>
                </p:oleObj>
              </mc:Choice>
              <mc:Fallback>
                <p:oleObj name="Уравнение" r:id="rId5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8460758" y="5311862"/>
          <a:ext cx="2510141" cy="707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Уравнение" r:id="rId7" imgW="1396800" imgH="393480" progId="Equation.3">
                  <p:embed/>
                </p:oleObj>
              </mc:Choice>
              <mc:Fallback>
                <p:oleObj name="Уравнение" r:id="rId7" imgW="13968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60758" y="5311862"/>
                        <a:ext cx="2510141" cy="707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548314" y="619465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Cambria Math" panose="02040503050406030204" pitchFamily="18" charset="0"/>
              </a:rPr>
              <a:t>Ответ: </a:t>
            </a:r>
            <a:r>
              <a:rPr lang="ru-RU" sz="2400" u="sng" dirty="0" smtClean="0">
                <a:solidFill>
                  <a:srgbClr val="7030A0"/>
                </a:solidFill>
                <a:latin typeface="Cambria Math" panose="02040503050406030204" pitchFamily="18" charset="0"/>
              </a:rPr>
              <a:t>19,7</a:t>
            </a:r>
            <a:endParaRPr lang="ru-RU" sz="2400" u="sng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0439400" y="5447551"/>
            <a:ext cx="0" cy="436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09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892865" cy="53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2865" y="0"/>
            <a:ext cx="1091813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Соседи Олега Борисовича, семья Прониных, исходя из данных по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расходу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электроэнергии за 2022 год по своей квартире, рассчитали средний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 электроэнергии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месяц по тарифным зонам:                                                          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ночная зона — 100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кВт·ч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полупиковая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— 100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кВт·ч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пиковая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— 50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кВт·ч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Пронины предполагают, что в 2023 году средний расход электроэнергии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же. Исходя из этого, выберите наиболее выгодный вариант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учёта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семьи Прониных в 2023 году (однотарифный, двухтарифный или трёхтарифный). Считайте, что стоимость 1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кВт·ч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электроэнергии будет такой же, как в декабре 2022 года. Оцените общие расходы Прониных на оплату электроэнергии (в рублях) за 2023 год (по наиболее выгодному варианту учёта), если средний расход электроэнергии действительно будет таким же.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632" y="4419600"/>
            <a:ext cx="9372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 менее 5 тыс. руб.                           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от 15 тыс. руб. до 20 тыс. руб.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 от 5 тыс. руб. до 10 тыс. руб.            5) от 20 тыс. руб. до 25 тыс. руб.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 от 10 тыс. руб. до 15 тыс. руб.          6) более 25 тыс. руб.</a:t>
            </a:r>
          </a:p>
          <a:p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запишите номер верного варианта оценки расходов.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4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892865" cy="53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2865" y="0"/>
            <a:ext cx="1091813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Соседи Олега Борисовича, семья Прониных, исходя из данных по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расходу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электроэнергии за 2022 год по своей квартире, рассчитали средний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 электроэнергии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месяц по тарифным зонам:                                                          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ночная зона — 100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кВт·ч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полупиковая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— 100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кВт·ч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пиковая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— 50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кВт·ч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Пронины предполагают, что в 2023 году средний расход электроэнергии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же. Исходя из этого, выберите наиболее выгодный вариант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учёта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семьи Прониных в 2023 году (однотарифный, двухтарифный или трёхтарифный). Считайте, что стоимость 1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кВт·ч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электроэнергии будет такой же, как в декабре 2022 года. Оцените общие расходы Прониных на оплату электроэнергии (в рублях) за 2023 год (по наиболее выгодному варианту учёта), если средний расход электроэнергии действительно будет таким же.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632" y="4419600"/>
            <a:ext cx="9372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 менее 5 тыс. руб.                           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от 15 тыс. руб. до 20 тыс. руб.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 от 5 тыс. руб. до 10 тыс. руб.            5) от 20 тыс. руб. до 25 тыс. руб.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 от 10 тыс. руб. до 15 тыс. руб.          6) более 25 тыс. руб.</a:t>
            </a:r>
          </a:p>
          <a:p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запишите номер верного варианта оценки расходов.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696200" y="3429000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077200" y="685800"/>
            <a:ext cx="182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685800" y="1066800"/>
            <a:ext cx="4953000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6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20919" y="24384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ночная зона - 100 кВт·ч,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полупиковая зона - 100 кВт·ч,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пиковая зона - 50 кВт·ч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" y="29570"/>
            <a:ext cx="8686800" cy="3561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20919" y="1066800"/>
            <a:ext cx="202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 декабре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88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A4E9B3-20D3-42EB-941D-95756E8F0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2" t="8889" r="2084" b="7778"/>
          <a:stretch/>
        </p:blipFill>
        <p:spPr>
          <a:xfrm>
            <a:off x="437896" y="304800"/>
            <a:ext cx="11330432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4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20919" y="24384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ночная зона - 100 кВт·ч,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полупиковая зона - 100 кВт·ч,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пиковая зона - 50 кВт·ч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" y="29570"/>
            <a:ext cx="8686800" cy="35619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96200" y="29570"/>
            <a:ext cx="1024719" cy="3561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720919" y="1066800"/>
            <a:ext cx="202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 декабре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710217"/>
            <a:ext cx="1089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Трехтарифный: 100·2,62 + 100 ·5,66 + 50·8,23 =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997" y="4320973"/>
            <a:ext cx="1089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Двухтарифный: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100·2,62 +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(100 + 50)·6,91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997" y="4977237"/>
            <a:ext cx="1089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Однотарифный: (100+100+50)·5,66=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6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20919" y="24384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ночная зона - 100 кВт·ч,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полупиковая зона - 100 кВт·ч,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пиковая зона - 50 кВт·ч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" y="29570"/>
            <a:ext cx="8686800" cy="35619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96200" y="29570"/>
            <a:ext cx="1024719" cy="3561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720919" y="1066800"/>
            <a:ext cx="202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 декабре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710217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Трехтарифный: 100·2,62 + 100 ·5,66 + 50·8,23 =262+566+411,5=1239,5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997" y="4320973"/>
            <a:ext cx="9049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Двухтарифный: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100·2,62 +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(100 + 50)·6,91 =262+150·6,91=262+1036,5=1298,5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997" y="4977237"/>
            <a:ext cx="6230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Однотарифный: (100+100+50)·5,66=250·5,66=1415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44719" y="372560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году 12 месяцев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60658" y="438654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Не выгодно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500801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Не выгодно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20919" y="24384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ночная зона - 100 кВт·ч,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полупиковая зона - 100 кВт·ч,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пиковая зона - 50 кВт·ч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" y="29570"/>
            <a:ext cx="8686800" cy="35619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96200" y="29570"/>
            <a:ext cx="1024719" cy="3561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720919" y="1066800"/>
            <a:ext cx="202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 декабре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4116778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1239,5 ·12 =14 874 рубля в год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96400" y="372560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году 12 месяцев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710217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Трехтарифный: 100·2,62 + 100 ·5,66 + 50·8,23 =262+566+411,5=1239,5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4757653"/>
            <a:ext cx="9372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 менее 5 тыс. руб.                           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от 15 тыс. руб. до 20 тыс. руб.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 от 5 тыс. руб. до 10 тыс. руб.            5) от 20 тыс. руб. до 25 тыс. руб.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 от 10 тыс. руб. до 15 тыс. руб.          6) более 25 тыс. руб.</a:t>
            </a:r>
          </a:p>
          <a:p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запишите номер верного варианта оценки расходов.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39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20919" y="24384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ночная зона - 100 кВт·ч,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полупиковая зона - 100 кВт·ч,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пиковая зона - 50 кВт·ч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" y="29570"/>
            <a:ext cx="8686800" cy="35619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96200" y="29570"/>
            <a:ext cx="1024719" cy="3561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720919" y="1066800"/>
            <a:ext cx="202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 декабре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4116778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1239,5 ·12 =14 874 рубля в год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96400" y="372560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году 12 месяцев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710217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Трехтарифный: 100·2,62 + 100 ·5,66 + 50·8,23 =262+566+411,5=1239,5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4757653"/>
            <a:ext cx="9372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 менее 5 тыс. руб.                           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от 15 тыс. руб. до 20 тыс. руб.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 от 5 тыс. руб. до 10 тыс. руб.            5) от 20 тыс. руб. до 25 тыс. руб.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 от 10 тыс. руб. до 15 тыс. руб.          6) более 25 тыс. руб.</a:t>
            </a:r>
          </a:p>
          <a:p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запишите номер верного варианта оценки расходов.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057400" y="5867400"/>
            <a:ext cx="3581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713225" y="60198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Cambria Math" panose="02040503050406030204" pitchFamily="18" charset="0"/>
              </a:rPr>
              <a:t>Ответ: </a:t>
            </a:r>
            <a:r>
              <a:rPr lang="ru-RU" sz="2400" u="sng" dirty="0" smtClean="0">
                <a:solidFill>
                  <a:srgbClr val="7030A0"/>
                </a:solidFill>
                <a:latin typeface="Cambria Math" panose="02040503050406030204" pitchFamily="18" charset="0"/>
              </a:rPr>
              <a:t>3</a:t>
            </a:r>
            <a:endParaRPr lang="ru-RU" sz="2400" u="sng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51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555" y="609600"/>
            <a:ext cx="10363200" cy="677108"/>
          </a:xfrm>
        </p:spPr>
        <p:txBody>
          <a:bodyPr/>
          <a:lstStyle/>
          <a:p>
            <a:r>
              <a:rPr lang="ru-RU" sz="4400" dirty="0" smtClean="0"/>
              <a:t>Источники информации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760862" y="1447800"/>
            <a:ext cx="8687938" cy="3200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Пособие ОГЭ математика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под редакцией И.В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Ященко, национальное образование, Москва, 2024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ФГБНУ 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>«ФИПИ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»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hlinkClick r:id="rId2"/>
              </a:rPr>
              <a:t>fipi.ru</a:t>
            </a:r>
            <a:endParaRPr lang="ru-RU" sz="3600" dirty="0">
              <a:solidFill>
                <a:schemeClr val="accent5">
                  <a:lumMod val="50000"/>
                </a:schemeClr>
              </a:solidFill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>Задачники ОГЭ 2024 </a:t>
            </a:r>
            <a:r>
              <a:rPr lang="ru-RU" sz="3600" u="sng" dirty="0">
                <a:solidFill>
                  <a:schemeClr val="accent5">
                    <a:lumMod val="50000"/>
                  </a:schemeClr>
                </a:solidFill>
                <a:hlinkClick r:id="rId3"/>
              </a:rPr>
              <a:t>https://www.time4math.ru/oge</a:t>
            </a:r>
            <a:endParaRPr lang="ru-RU" sz="3600" u="sng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626" y="297280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4805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66800" y="381000"/>
            <a:ext cx="58864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0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Контакты</a:t>
            </a:r>
            <a:endParaRPr lang="ru-RU" sz="44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5000" y="1150441"/>
            <a:ext cx="886817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Козлова Алёна Васильевна,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учитель математики </a:t>
            </a: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МБОУ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Академического лицея им.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Г.А.Псахье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сот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8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923 404 82 05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hlinkClick r:id="rId2"/>
              </a:rPr>
              <a:t>kozlovaalena82@rambler.ru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Подузова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Светлана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Юрьевна,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учитель математики </a:t>
            </a: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МБОУ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Академического лицея им.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Г.А.Псахье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сот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8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960 970 62 67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hlinkClick r:id="rId3"/>
              </a:rPr>
              <a:t>poduzova1982svetlana@gmail.com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Наева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Юлия Евгеньевна,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учитель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математики </a:t>
            </a: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МБОУ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Академического лицея им.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Г.А.Псахье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сот. 8 906 948 15 92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hlinkClick r:id="rId4"/>
              </a:rPr>
              <a:t>06051983y@gmail.com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0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E41F90-D99A-49EB-AE34-38594EF5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9DDE853-3994-41CD-91B9-930C97146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970C77-284A-4D15-9E4B-19F4D167B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8" t="6666" r="4681" b="6666"/>
          <a:stretch/>
        </p:blipFill>
        <p:spPr>
          <a:xfrm>
            <a:off x="579315" y="124704"/>
            <a:ext cx="11099046" cy="66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3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329" t="26375" r="23435" b="9641"/>
          <a:stretch/>
        </p:blipFill>
        <p:spPr>
          <a:xfrm>
            <a:off x="1199457" y="548680"/>
            <a:ext cx="9409047" cy="624069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39778" y="-66873"/>
            <a:ext cx="4120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1-5.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Теплица</a:t>
            </a:r>
          </a:p>
        </p:txBody>
      </p:sp>
    </p:spTree>
    <p:extLst>
      <p:ext uri="{BB962C8B-B14F-4D97-AF65-F5344CB8AC3E}">
        <p14:creationId xmlns:p14="http://schemas.microsoft.com/office/powerpoint/2010/main" val="1015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</TotalTime>
  <Words>2631</Words>
  <Application>Microsoft Office PowerPoint</Application>
  <PresentationFormat>Широкоэкранный</PresentationFormat>
  <Paragraphs>478</Paragraphs>
  <Slides>76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4" baseType="lpstr">
      <vt:lpstr>Arial</vt:lpstr>
      <vt:lpstr>Calibri</vt:lpstr>
      <vt:lpstr>Cambria Math</vt:lpstr>
      <vt:lpstr>Century Gothic</vt:lpstr>
      <vt:lpstr>Times New Roman</vt:lpstr>
      <vt:lpstr>Verdana</vt:lpstr>
      <vt:lpstr>Office Theme</vt:lpstr>
      <vt:lpstr>Microsoft Equation 3.0</vt:lpstr>
      <vt:lpstr>Презентация PowerPoint</vt:lpstr>
      <vt:lpstr>Что нужно уметь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информации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Юлия</cp:lastModifiedBy>
  <cp:revision>97</cp:revision>
  <dcterms:created xsi:type="dcterms:W3CDTF">2022-11-01T04:29:41Z</dcterms:created>
  <dcterms:modified xsi:type="dcterms:W3CDTF">2023-10-30T09:36:22Z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2022-11-01T00:00:00Z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2022-11-01T00:00:00Z</vt:filetime>
  </property>
</Properties>
</file>