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2" r:id="rId7"/>
    <p:sldId id="260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2BADDFC-348F-485E-A196-D02AEE260936}" v="671" dt="2023-03-03T07:08:02.827"/>
    <p1510:client id="{EA5A03ED-0847-4942-BD92-304FE47CC050}" v="1185" dt="2023-03-03T06:50:40.2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2" autoAdjust="0"/>
    <p:restoredTop sz="94660"/>
  </p:normalViewPr>
  <p:slideViewPr>
    <p:cSldViewPr snapToGrid="0">
      <p:cViewPr varScale="1">
        <p:scale>
          <a:sx n="89" d="100"/>
          <a:sy n="89" d="100"/>
        </p:scale>
        <p:origin x="8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03T06:36:14.449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5091 2651 3327 0 0,'4'0'3264'0'0,"2"5"-1376"0"0,5 1-1184 0 0,0 0-704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03T06:43:04.519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15613 9128 1535 0 0,'-5'0'11200'0'0,"-1"0"-11200"0"0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79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727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261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3711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6369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5762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002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5335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754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5695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4169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FB779-270B-4192-84BA-A697F48306DC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4979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</p:spPr>
        <p:txBody>
          <a:bodyPr anchor="b">
            <a:normAutofit/>
          </a:bodyPr>
          <a:lstStyle/>
          <a:p>
            <a:pPr algn="l"/>
            <a:r>
              <a:rPr lang="ru-RU" sz="4800">
                <a:solidFill>
                  <a:srgbClr val="FFFFFF"/>
                </a:solidFill>
                <a:cs typeface="Calibri Light"/>
              </a:rPr>
              <a:t>Решение реальных производственных задач на уроках математики</a:t>
            </a:r>
            <a:endParaRPr lang="ru-RU" sz="4800">
              <a:solidFill>
                <a:srgbClr val="FFFFFF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0682" y="4870824"/>
            <a:ext cx="10005951" cy="145825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ru-RU" dirty="0">
                <a:cs typeface="Calibri"/>
              </a:rPr>
              <a:t>Чубаров Д. Л.</a:t>
            </a:r>
            <a:endParaRPr lang="ru-RU">
              <a:cs typeface="Calibri"/>
            </a:endParaRPr>
          </a:p>
          <a:p>
            <a:pPr algn="l"/>
            <a:r>
              <a:rPr lang="ru-RU" dirty="0">
                <a:cs typeface="Calibri"/>
              </a:rPr>
              <a:t>Учитель математики, Гуманитарный ли</a:t>
            </a:r>
            <a:r>
              <a:rPr lang="ru-RU" dirty="0">
                <a:ea typeface="+mn-lt"/>
                <a:cs typeface="+mn-lt"/>
              </a:rPr>
              <a:t>цей г. Томска</a:t>
            </a:r>
            <a:endParaRPr lang="ru-RU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516515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reeform: Shape 6">
            <a:extLst>
              <a:ext uri="{FF2B5EF4-FFF2-40B4-BE49-F238E27FC236}">
                <a16:creationId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0" name="Freeform: Shape 8">
            <a:extLst>
              <a:ext uri="{FF2B5EF4-FFF2-40B4-BE49-F238E27FC236}">
                <a16:creationId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5D641B-4E07-4C2D-D328-29B1F1F7A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631" y="1441938"/>
            <a:ext cx="7080738" cy="39741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5400">
                <a:solidFill>
                  <a:schemeClr val="bg1">
                    <a:lumMod val="95000"/>
                    <a:lumOff val="5000"/>
                  </a:schemeClr>
                </a:solidFill>
              </a:rPr>
              <a:t>Спасибо 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6735627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93E2F7-C100-02AF-304F-322E46235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ru-RU" dirty="0">
                <a:cs typeface="Calibri Light"/>
              </a:rPr>
              <a:t>Актуальность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6EF99CD-44E2-E348-2F44-3D86C94386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just"/>
            <a:r>
              <a:rPr lang="ru-RU" sz="2400" dirty="0">
                <a:cs typeface="Calibri"/>
              </a:rPr>
              <a:t>На сегодняшний день практически в любом производстве расчет тех или иных параметров производится почти полностью автоматически, а инженерами чаще всего лишь осуществляется контроль этих параметров. Однако, по-настоящему грамотного и, соответственно, востребованного спе</a:t>
            </a:r>
            <a:r>
              <a:rPr lang="ru-RU" sz="2400" dirty="0">
                <a:ea typeface="+mn-lt"/>
                <a:cs typeface="+mn-lt"/>
              </a:rPr>
              <a:t>циалиста отличает от других то, что он не просто способен качественно осуществлять контроль параметров, но и прекрасно понимает суть всех процессов</a:t>
            </a:r>
            <a:endParaRPr lang="ru-RU" sz="2400" dirty="0">
              <a:cs typeface="Calibri"/>
            </a:endParaRPr>
          </a:p>
        </p:txBody>
      </p:sp>
      <p:pic>
        <p:nvPicPr>
          <p:cNvPr id="6" name="Picture 5" descr="Документ с графиком и ручкой">
            <a:extLst>
              <a:ext uri="{FF2B5EF4-FFF2-40B4-BE49-F238E27FC236}">
                <a16:creationId xmlns:a16="http://schemas.microsoft.com/office/drawing/2014/main" id="{38E6D0AF-EF9A-4158-1062-4D590DF610A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499" r="20448" b="-3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4E86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Рукописный ввод 3">
                <a:extLst>
                  <a:ext uri="{FF2B5EF4-FFF2-40B4-BE49-F238E27FC236}">
                    <a16:creationId xmlns:a16="http://schemas.microsoft.com/office/drawing/2014/main" id="{A58EF397-7D3E-6A23-FC39-3A4A8F90ED6D}"/>
                  </a:ext>
                </a:extLst>
              </p14:cNvPr>
              <p14:cNvContentPartPr/>
              <p14:nvPr/>
            </p14:nvContentPartPr>
            <p14:xfrm>
              <a:off x="2548246" y="1011876"/>
              <a:ext cx="12370" cy="12370"/>
            </p14:xfrm>
          </p:contentPart>
        </mc:Choice>
        <mc:Fallback xmlns="">
          <p:pic>
            <p:nvPicPr>
              <p:cNvPr id="4" name="Рукописный ввод 3">
                <a:extLst>
                  <a:ext uri="{FF2B5EF4-FFF2-40B4-BE49-F238E27FC236}">
                    <a16:creationId xmlns:a16="http://schemas.microsoft.com/office/drawing/2014/main" id="{A58EF397-7D3E-6A23-FC39-3A4A8F90ED6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529504" y="977515"/>
                <a:ext cx="49480" cy="80405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77407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6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CADACA-68FC-B63D-8586-1DEF135E3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ru-RU" sz="4000">
                <a:solidFill>
                  <a:srgbClr val="FFFFFF"/>
                </a:solidFill>
                <a:cs typeface="Calibri Light"/>
              </a:rPr>
              <a:t>Задача 1. Определение давления на забой скважины</a:t>
            </a:r>
            <a:endParaRPr lang="ru-RU" sz="4000">
              <a:solidFill>
                <a:srgbClr val="FFFFFF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CB7F634-8291-414B-DB68-519E0B7560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7710" y="2494450"/>
            <a:ext cx="4934297" cy="3563159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/>
            <a:r>
              <a:rPr lang="ru-RU" sz="2600" dirty="0">
                <a:cs typeface="Calibri"/>
              </a:rPr>
              <a:t>Одним из важных параметров при бурении скважины - давление долота на забой скважины. Отклонение этого параметра от нормальных значений является одним из признаков ГНВП (газо-нефте-</a:t>
            </a:r>
            <a:r>
              <a:rPr lang="ru-RU" sz="2600" err="1">
                <a:cs typeface="Calibri"/>
              </a:rPr>
              <a:t>водопроявления</a:t>
            </a:r>
            <a:r>
              <a:rPr lang="ru-RU" sz="2600" dirty="0">
                <a:cs typeface="Calibri"/>
              </a:rPr>
              <a:t>), что является чрезвычайной ситуацией в процессе бурения.</a:t>
            </a:r>
            <a:endParaRPr lang="ru-RU" sz="2600">
              <a:cs typeface="Calibri"/>
            </a:endParaRPr>
          </a:p>
        </p:txBody>
      </p:sp>
      <p:pic>
        <p:nvPicPr>
          <p:cNvPr id="8" name="Рисунок 8">
            <a:extLst>
              <a:ext uri="{FF2B5EF4-FFF2-40B4-BE49-F238E27FC236}">
                <a16:creationId xmlns:a16="http://schemas.microsoft.com/office/drawing/2014/main" id="{C0AC5E9C-99EC-F2F0-C7CC-0D3DBEC5320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6335" b="1"/>
          <a:stretch/>
        </p:blipFill>
        <p:spPr>
          <a:xfrm>
            <a:off x="6098892" y="2492376"/>
            <a:ext cx="4802404" cy="3563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966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3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F8BBCF-686B-8F16-061A-A2F85E844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ru-RU" sz="4000">
                <a:solidFill>
                  <a:srgbClr val="FFFFFF"/>
                </a:solidFill>
                <a:ea typeface="+mj-lt"/>
                <a:cs typeface="+mj-lt"/>
              </a:rPr>
              <a:t>Задача 1. Определение давления на забой скважины</a:t>
            </a:r>
            <a:endParaRPr lang="ru-RU" sz="4000">
              <a:solidFill>
                <a:srgbClr val="FFFFFF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8F7015F-B617-F4F4-271A-C247FB7A2D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8230" y="2494450"/>
            <a:ext cx="5498374" cy="361263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ru-RU" sz="2400" dirty="0">
                <a:cs typeface="Calibri"/>
              </a:rPr>
              <a:t>Для расчета нормального давления на забое скважины необходимо знать:</a:t>
            </a:r>
          </a:p>
          <a:p>
            <a:pPr>
              <a:buFont typeface="Calibri" panose="020B0604020202020204" pitchFamily="34" charset="0"/>
              <a:buChar char="-"/>
            </a:pPr>
            <a:r>
              <a:rPr lang="ru-RU" sz="2400" b="1" i="1" dirty="0">
                <a:cs typeface="Calibri"/>
              </a:rPr>
              <a:t>Массу бурильной колонны (</a:t>
            </a:r>
            <a:r>
              <a:rPr lang="ru-RU" sz="2400" b="1" i="1" dirty="0" err="1">
                <a:cs typeface="Calibri"/>
              </a:rPr>
              <a:t>m</a:t>
            </a:r>
            <a:r>
              <a:rPr lang="ru-RU" sz="2400" b="1" i="1" baseline="-25000" dirty="0" err="1">
                <a:cs typeface="Calibri"/>
              </a:rPr>
              <a:t>бк</a:t>
            </a:r>
            <a:r>
              <a:rPr lang="ru-RU" sz="2400" b="1" i="1" dirty="0">
                <a:cs typeface="Calibri"/>
              </a:rPr>
              <a:t>)</a:t>
            </a:r>
          </a:p>
          <a:p>
            <a:pPr>
              <a:buFont typeface="Calibri" panose="020B0604020202020204" pitchFamily="34" charset="0"/>
              <a:buChar char="-"/>
            </a:pPr>
            <a:r>
              <a:rPr lang="ru-RU" sz="2400" b="1" i="1" dirty="0">
                <a:cs typeface="Calibri"/>
              </a:rPr>
              <a:t>Плотность бурового раствора (</a:t>
            </a:r>
            <a:r>
              <a:rPr lang="ru-RU" sz="2400" b="1" i="1" dirty="0" err="1">
                <a:cs typeface="Calibri"/>
              </a:rPr>
              <a:t>p</a:t>
            </a:r>
            <a:r>
              <a:rPr lang="ru-RU" sz="2400" b="1" i="1" baseline="-25000" dirty="0" err="1">
                <a:cs typeface="Calibri"/>
              </a:rPr>
              <a:t>б.р</a:t>
            </a:r>
            <a:r>
              <a:rPr lang="ru-RU" sz="2400" b="1" i="1" baseline="-25000" dirty="0">
                <a:cs typeface="Calibri"/>
              </a:rPr>
              <a:t>.</a:t>
            </a:r>
            <a:r>
              <a:rPr lang="ru-RU" sz="2400" b="1" i="1" dirty="0">
                <a:cs typeface="Calibri"/>
              </a:rPr>
              <a:t>)</a:t>
            </a:r>
          </a:p>
          <a:p>
            <a:pPr>
              <a:buFont typeface="Calibri" panose="020B0604020202020204" pitchFamily="34" charset="0"/>
              <a:buChar char="-"/>
            </a:pPr>
            <a:r>
              <a:rPr lang="ru-RU" sz="2400" b="1" i="1" dirty="0">
                <a:cs typeface="Calibri"/>
              </a:rPr>
              <a:t>Глубину скважины (h)</a:t>
            </a:r>
          </a:p>
          <a:p>
            <a:pPr marL="0" indent="0">
              <a:buNone/>
            </a:pPr>
            <a:r>
              <a:rPr lang="ru-RU" sz="2400" dirty="0">
                <a:cs typeface="Calibri"/>
              </a:rPr>
              <a:t>При попадании пластовых флюидов (нефти, воды, газа) в скважину, плотность бурового раствора уменьшается и, следовательно, давление возрастает.</a:t>
            </a:r>
          </a:p>
        </p:txBody>
      </p:sp>
      <p:pic>
        <p:nvPicPr>
          <p:cNvPr id="5" name="Рисунок 8">
            <a:extLst>
              <a:ext uri="{FF2B5EF4-FFF2-40B4-BE49-F238E27FC236}">
                <a16:creationId xmlns:a16="http://schemas.microsoft.com/office/drawing/2014/main" id="{AA1B98ED-3373-09A6-3314-C7DB93E0353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6335" b="1"/>
          <a:stretch/>
        </p:blipFill>
        <p:spPr>
          <a:xfrm>
            <a:off x="6514528" y="2492376"/>
            <a:ext cx="5030014" cy="3731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135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E2B198BE-F6DF-4465-B329-28C9E71EB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0"/>
            <a:ext cx="1219201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823B6D-1F7B-7ABC-44B1-57B3D67B1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2" y="457201"/>
            <a:ext cx="6743698" cy="1556870"/>
          </a:xfrm>
        </p:spPr>
        <p:txBody>
          <a:bodyPr anchor="b">
            <a:normAutofit/>
          </a:bodyPr>
          <a:lstStyle/>
          <a:p>
            <a:r>
              <a:rPr lang="ru-RU" sz="4000">
                <a:cs typeface="Calibri Light"/>
              </a:rPr>
              <a:t>Задача 2. Определение числа витков на барабане лебедки</a:t>
            </a:r>
            <a:endParaRPr lang="ru-RU" sz="4000"/>
          </a:p>
        </p:txBody>
      </p:sp>
      <p:pic>
        <p:nvPicPr>
          <p:cNvPr id="9" name="Рисунок 9">
            <a:extLst>
              <a:ext uri="{FF2B5EF4-FFF2-40B4-BE49-F238E27FC236}">
                <a16:creationId xmlns:a16="http://schemas.microsoft.com/office/drawing/2014/main" id="{E385D874-1E50-80DF-2F25-4F3E4C8FB72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86" r="-4" b="-4"/>
          <a:stretch/>
        </p:blipFill>
        <p:spPr>
          <a:xfrm>
            <a:off x="-1" y="10"/>
            <a:ext cx="4038601" cy="3224437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5F01BEA0-777F-5BAA-98C2-BFE66D406C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6001" y="2277036"/>
            <a:ext cx="6743700" cy="346115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z="2400" dirty="0">
                <a:cs typeface="Calibri"/>
              </a:rPr>
              <a:t>В процессе бурения необходимо не только оперативно следить за всеми его параметрами, но и качественно выполнять контроль оборудования буровой установки. Один из важных её компонентов - буровая лебедка, на которой в скважину спускают буровую колонну. 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A65989E-BBD5-44D7-AA86-7AFD5D46BB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rgbClr val="000000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31A2881-D8D7-4A7D-ACA3-E9F849F853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alpha val="61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6" name="Рукописный ввод 5">
                <a:extLst>
                  <a:ext uri="{FF2B5EF4-FFF2-40B4-BE49-F238E27FC236}">
                    <a16:creationId xmlns:a16="http://schemas.microsoft.com/office/drawing/2014/main" id="{8F60A927-832D-ABA6-C6FD-44D708BF0D0E}"/>
                  </a:ext>
                </a:extLst>
              </p14:cNvPr>
              <p14:cNvContentPartPr/>
              <p14:nvPr/>
            </p14:nvContentPartPr>
            <p14:xfrm>
              <a:off x="7462690" y="4040084"/>
              <a:ext cx="12370" cy="12370"/>
            </p14:xfrm>
          </p:contentPart>
        </mc:Choice>
        <mc:Fallback xmlns="">
          <p:pic>
            <p:nvPicPr>
              <p:cNvPr id="6" name="Рукописный ввод 5">
                <a:extLst>
                  <a:ext uri="{FF2B5EF4-FFF2-40B4-BE49-F238E27FC236}">
                    <a16:creationId xmlns:a16="http://schemas.microsoft.com/office/drawing/2014/main" id="{8F60A927-832D-ABA6-C6FD-44D708BF0D0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411148" y="3421584"/>
                <a:ext cx="114423" cy="1237000"/>
              </a:xfrm>
              <a:prstGeom prst="rect">
                <a:avLst/>
              </a:prstGeom>
            </p:spPr>
          </p:pic>
        </mc:Fallback>
      </mc:AlternateContent>
      <p:pic>
        <p:nvPicPr>
          <p:cNvPr id="12" name="Рисунок 12">
            <a:extLst>
              <a:ext uri="{FF2B5EF4-FFF2-40B4-BE49-F238E27FC236}">
                <a16:creationId xmlns:a16="http://schemas.microsoft.com/office/drawing/2014/main" id="{20BAB4AA-68C4-4CBA-F90D-35FA63CDFEF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5608" y="3218694"/>
            <a:ext cx="2743200" cy="2490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7577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B712E947-0734-45F9-9C4F-41114EC3A3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55E800-BE3D-28DD-C5D8-2F9B8E089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396" y="457201"/>
            <a:ext cx="6058655" cy="1556870"/>
          </a:xfrm>
        </p:spPr>
        <p:txBody>
          <a:bodyPr anchor="b">
            <a:normAutofit fontScale="90000"/>
          </a:bodyPr>
          <a:lstStyle/>
          <a:p>
            <a:r>
              <a:rPr lang="ru-RU" sz="4000" dirty="0">
                <a:ea typeface="+mj-lt"/>
                <a:cs typeface="+mj-lt"/>
              </a:rPr>
              <a:t>Задача 2. Определение числа витков на барабане лебедки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93D95C7-EF5B-DD0A-803A-0B58084432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396" y="2277036"/>
            <a:ext cx="5814239" cy="346115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buNone/>
            </a:pPr>
            <a:r>
              <a:rPr lang="ru-RU" sz="2400" dirty="0">
                <a:cs typeface="Calibri"/>
              </a:rPr>
              <a:t>Для вспомогательных нужд (чтобы понимать, хватит ли ширины обода) необходимо знать, какое количество витков  займет лебедка данной длины на барабане. Для решения этой задачи необходимы следующие вводные:</a:t>
            </a:r>
          </a:p>
          <a:p>
            <a:pPr algn="just">
              <a:buFont typeface="Calibri" panose="020B0604020202020204" pitchFamily="34" charset="0"/>
              <a:buChar char="-"/>
            </a:pPr>
            <a:r>
              <a:rPr lang="ru-RU" sz="2400" dirty="0">
                <a:cs typeface="Calibri"/>
              </a:rPr>
              <a:t>Диаметр каната (d)</a:t>
            </a:r>
          </a:p>
          <a:p>
            <a:pPr algn="just">
              <a:buFont typeface="Calibri" panose="020B0604020202020204" pitchFamily="34" charset="0"/>
              <a:buChar char="-"/>
            </a:pPr>
            <a:r>
              <a:rPr lang="ru-RU" sz="2400" dirty="0">
                <a:cs typeface="Calibri"/>
              </a:rPr>
              <a:t>Длина каната (L)</a:t>
            </a:r>
          </a:p>
          <a:p>
            <a:pPr algn="just">
              <a:buFont typeface="Calibri" panose="020B0604020202020204" pitchFamily="34" charset="0"/>
              <a:buChar char="-"/>
            </a:pPr>
            <a:r>
              <a:rPr lang="ru-RU" sz="2400" dirty="0">
                <a:cs typeface="Calibri"/>
              </a:rPr>
              <a:t>Длина и диаметр барабана (a и h)</a:t>
            </a:r>
          </a:p>
        </p:txBody>
      </p:sp>
      <p:pic>
        <p:nvPicPr>
          <p:cNvPr id="7" name="Рисунок 9">
            <a:extLst>
              <a:ext uri="{FF2B5EF4-FFF2-40B4-BE49-F238E27FC236}">
                <a16:creationId xmlns:a16="http://schemas.microsoft.com/office/drawing/2014/main" id="{FD11923D-0AEF-88D7-09EF-CB8A672E294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86" r="-4" b="-4"/>
          <a:stretch/>
        </p:blipFill>
        <p:spPr>
          <a:xfrm>
            <a:off x="7677641" y="-5767"/>
            <a:ext cx="3789007" cy="3015285"/>
          </a:xfrm>
          <a:prstGeom prst="rect">
            <a:avLst/>
          </a:prstGeom>
        </p:spPr>
      </p:pic>
      <p:pic>
        <p:nvPicPr>
          <p:cNvPr id="9" name="Рисунок 12">
            <a:extLst>
              <a:ext uri="{FF2B5EF4-FFF2-40B4-BE49-F238E27FC236}">
                <a16:creationId xmlns:a16="http://schemas.microsoft.com/office/drawing/2014/main" id="{D6EFB56C-EEC5-5358-616A-0628BB316D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70227" y="3332692"/>
            <a:ext cx="3018254" cy="274647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5A65989E-BBD5-44D7-AA86-7AFD5D46BB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66000">
                <a:srgbClr val="000000"/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31A2881-D8D7-4A7D-ACA3-E9F849F853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6400800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530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4075E1-1C66-EBCD-45BD-EEC58F1EE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ru-RU" sz="3600">
                <a:cs typeface="Calibri Light"/>
              </a:rPr>
              <a:t>Задача 3. Определение оптимальной точки входа в пласт</a:t>
            </a:r>
            <a:endParaRPr lang="ru-RU" sz="360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254F366-10D1-905E-17FE-1AD84A91F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8370" y="1461009"/>
            <a:ext cx="4255229" cy="460862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just">
              <a:buNone/>
            </a:pPr>
            <a:r>
              <a:rPr lang="ru-RU" sz="2200" dirty="0">
                <a:ea typeface="Calibri"/>
                <a:cs typeface="Calibri"/>
              </a:rPr>
              <a:t>При бурении нефте-газовых скважин, как и на любом другом производстве, очень важным аспектом является оптимиза</a:t>
            </a:r>
            <a:r>
              <a:rPr lang="ru-RU" sz="2200" dirty="0">
                <a:ea typeface="+mn-lt"/>
                <a:cs typeface="+mn-lt"/>
              </a:rPr>
              <a:t>ция процесса, ведь затраты на оборудование здесь очень велики.</a:t>
            </a:r>
            <a:endParaRPr lang="ru-RU" sz="2200" dirty="0">
              <a:ea typeface="Calibri"/>
              <a:cs typeface="Calibri"/>
            </a:endParaRPr>
          </a:p>
          <a:p>
            <a:pPr marL="0" indent="0" algn="just">
              <a:buNone/>
            </a:pPr>
            <a:r>
              <a:rPr lang="ru-RU" sz="2200" dirty="0">
                <a:ea typeface="+mn-lt"/>
                <a:cs typeface="+mn-lt"/>
              </a:rPr>
              <a:t>Одной из важнейших задач бурения является определение траектории скважины и нахождение оптимальных точек входа в нефтегазоносный пласт. Ошибка здесь может привести к значительному снижению эффективности добычи нефти из этой скважины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12" name="Isosceles Triangle 11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AC10B446-69EF-751A-7311-6D9AC2B77D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5320" y="1884734"/>
            <a:ext cx="6822028" cy="4523287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8969625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6FED59-C908-533A-0C71-7D2203776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ru-RU" sz="3600">
                <a:ea typeface="+mj-lt"/>
                <a:cs typeface="+mj-lt"/>
              </a:rPr>
              <a:t>Задача 3. Определение оптимальной точки входа в пласт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92DBB65-46F8-3781-DCD5-B7D5720A8F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9" y="1782981"/>
            <a:ext cx="4008384" cy="439398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buNone/>
            </a:pPr>
            <a:r>
              <a:rPr lang="ru-RU" sz="2000" dirty="0">
                <a:ea typeface="Calibri"/>
                <a:cs typeface="Calibri"/>
              </a:rPr>
              <a:t>Данная задача (в упрощенном варианте) сводится к классической задаче на оптимизацию из курса 11го класса. Для определение оптимальной точки входа в пласт необходимо знать:</a:t>
            </a:r>
            <a:endParaRPr lang="ru-RU"/>
          </a:p>
          <a:p>
            <a:pPr algn="just">
              <a:buFont typeface="Calibri" panose="020B0604020202020204" pitchFamily="34" charset="0"/>
              <a:buChar char="-"/>
            </a:pPr>
            <a:r>
              <a:rPr lang="ru-RU" sz="2000" dirty="0">
                <a:ea typeface="Calibri"/>
                <a:cs typeface="Calibri"/>
              </a:rPr>
              <a:t>Горизонтальное расстояние между устьем скважины (А) и конечной точкой бурения (В) - L</a:t>
            </a:r>
          </a:p>
          <a:p>
            <a:pPr algn="just">
              <a:buFont typeface="Calibri" panose="020B0604020202020204" pitchFamily="34" charset="0"/>
              <a:buChar char="-"/>
            </a:pPr>
            <a:r>
              <a:rPr lang="ru-RU" sz="2000" dirty="0">
                <a:ea typeface="Calibri"/>
                <a:cs typeface="Calibri"/>
              </a:rPr>
              <a:t>Скорость бурения в каждом из пластов (V</a:t>
            </a:r>
            <a:r>
              <a:rPr lang="ru-RU" sz="2000" baseline="-25000" dirty="0">
                <a:ea typeface="Calibri"/>
                <a:cs typeface="Calibri"/>
              </a:rPr>
              <a:t>1</a:t>
            </a:r>
            <a:r>
              <a:rPr lang="ru-RU" sz="2000" dirty="0">
                <a:ea typeface="Calibri"/>
                <a:cs typeface="Calibri"/>
              </a:rPr>
              <a:t> и V</a:t>
            </a:r>
            <a:r>
              <a:rPr lang="ru-RU" sz="2000" baseline="-25000" dirty="0">
                <a:ea typeface="Calibri"/>
                <a:cs typeface="Calibri"/>
              </a:rPr>
              <a:t>2</a:t>
            </a:r>
            <a:r>
              <a:rPr lang="ru-RU" sz="2000" dirty="0">
                <a:ea typeface="Calibri"/>
                <a:cs typeface="Calibri"/>
              </a:rPr>
              <a:t>)</a:t>
            </a:r>
          </a:p>
          <a:p>
            <a:pPr algn="just">
              <a:buFont typeface="Calibri" panose="020B0604020202020204" pitchFamily="34" charset="0"/>
              <a:buChar char="-"/>
            </a:pPr>
            <a:r>
              <a:rPr lang="ru-RU" sz="2000" dirty="0">
                <a:ea typeface="Calibri"/>
                <a:cs typeface="Calibri"/>
              </a:rPr>
              <a:t>Глубину пластов (h</a:t>
            </a:r>
            <a:r>
              <a:rPr lang="ru-RU" sz="2000" baseline="-25000" dirty="0">
                <a:ea typeface="Calibri"/>
                <a:cs typeface="Calibri"/>
              </a:rPr>
              <a:t>1</a:t>
            </a:r>
            <a:r>
              <a:rPr lang="ru-RU" sz="2000" dirty="0">
                <a:ea typeface="Calibri"/>
                <a:cs typeface="Calibri"/>
              </a:rPr>
              <a:t> и h</a:t>
            </a:r>
            <a:r>
              <a:rPr lang="ru-RU" sz="2000" baseline="-25000" dirty="0">
                <a:ea typeface="Calibri"/>
                <a:cs typeface="Calibri"/>
              </a:rPr>
              <a:t>2</a:t>
            </a:r>
            <a:r>
              <a:rPr lang="ru-RU" sz="2000" dirty="0">
                <a:ea typeface="Calibri"/>
                <a:cs typeface="Calibri"/>
              </a:rPr>
              <a:t>)</a:t>
            </a:r>
          </a:p>
          <a:p>
            <a:pPr marL="0" indent="0" algn="just">
              <a:buNone/>
            </a:pPr>
            <a:endParaRPr lang="ru-RU" sz="2000" dirty="0">
              <a:ea typeface="Calibri"/>
              <a:cs typeface="Calibri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2DF2CB1-E0AB-6EDB-3065-D3C0FFFA61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5320" y="1884734"/>
            <a:ext cx="6736169" cy="4480357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8058674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57DD66-D296-D6FE-8F7D-0C854A173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397"/>
            <a:ext cx="4368602" cy="1956841"/>
          </a:xfrm>
        </p:spPr>
        <p:txBody>
          <a:bodyPr anchor="b">
            <a:normAutofit/>
          </a:bodyPr>
          <a:lstStyle/>
          <a:p>
            <a:r>
              <a:rPr lang="ru-RU" sz="5400">
                <a:ea typeface="Calibri Light"/>
                <a:cs typeface="Calibri Light"/>
              </a:rPr>
              <a:t>Заключение</a:t>
            </a:r>
            <a:endParaRPr lang="ru-RU" sz="5400"/>
          </a:p>
        </p:txBody>
      </p:sp>
      <p:sp>
        <p:nvSpPr>
          <p:cNvPr id="11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C1F9B37-F5F5-EF13-5674-D15DA93C35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926561"/>
            <a:ext cx="4243589" cy="332066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algn="just"/>
            <a:r>
              <a:rPr lang="ru-RU" sz="2200" dirty="0">
                <a:ea typeface="Calibri"/>
                <a:cs typeface="Calibri"/>
              </a:rPr>
              <a:t>Решать реальные производственные задачи на школьных уроках не просто нужно, а необходимо. Данные задачи не только являются отличными примерами для развития междисциплинарных навыков у учащихся, но так же служат хорошими мотиваторами и наглядными примерами практического применения школьных знаний</a:t>
            </a:r>
            <a:endParaRPr lang="ru-RU" dirty="0"/>
          </a:p>
        </p:txBody>
      </p:sp>
      <p:pic>
        <p:nvPicPr>
          <p:cNvPr id="5" name="Picture 4" descr="Сложные математические формулы на доске">
            <a:extLst>
              <a:ext uri="{FF2B5EF4-FFF2-40B4-BE49-F238E27FC236}">
                <a16:creationId xmlns:a16="http://schemas.microsoft.com/office/drawing/2014/main" id="{14B6356A-9AF2-A46E-26A8-15B9605DA76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303" r="19569" b="-9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0649543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Широкоэкранный</PresentationFormat>
  <Paragraphs>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Решение реальных производственных задач на уроках математики</vt:lpstr>
      <vt:lpstr>Актуальность</vt:lpstr>
      <vt:lpstr>Задача 1. Определение давления на забой скважины</vt:lpstr>
      <vt:lpstr>Задача 1. Определение давления на забой скважины</vt:lpstr>
      <vt:lpstr>Задача 2. Определение числа витков на барабане лебедки</vt:lpstr>
      <vt:lpstr>Задача 2. Определение числа витков на барабане лебедки</vt:lpstr>
      <vt:lpstr>Задача 3. Определение оптимальной точки входа в пласт</vt:lpstr>
      <vt:lpstr>Задача 3. Определение оптимальной точки входа в пласт</vt:lpstr>
      <vt:lpstr>Заключение</vt:lpstr>
      <vt:lpstr>Спасибо за внимание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/>
  <cp:lastModifiedBy/>
  <cp:revision>397</cp:revision>
  <dcterms:created xsi:type="dcterms:W3CDTF">2023-03-03T05:57:52Z</dcterms:created>
  <dcterms:modified xsi:type="dcterms:W3CDTF">2023-03-03T07:08:13Z</dcterms:modified>
</cp:coreProperties>
</file>