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259" r:id="rId2"/>
    <p:sldId id="261" r:id="rId3"/>
    <p:sldId id="262" r:id="rId4"/>
    <p:sldId id="263" r:id="rId5"/>
    <p:sldId id="270" r:id="rId6"/>
    <p:sldId id="271" r:id="rId7"/>
    <p:sldId id="264" r:id="rId8"/>
    <p:sldId id="265" r:id="rId9"/>
    <p:sldId id="284" r:id="rId10"/>
    <p:sldId id="286" r:id="rId11"/>
    <p:sldId id="285" r:id="rId12"/>
    <p:sldId id="266" r:id="rId13"/>
    <p:sldId id="278" r:id="rId14"/>
    <p:sldId id="279" r:id="rId15"/>
    <p:sldId id="280" r:id="rId16"/>
    <p:sldId id="288" r:id="rId17"/>
    <p:sldId id="267" r:id="rId18"/>
    <p:sldId id="268" r:id="rId19"/>
    <p:sldId id="283" r:id="rId20"/>
    <p:sldId id="272" r:id="rId21"/>
    <p:sldId id="273" r:id="rId22"/>
    <p:sldId id="274" r:id="rId23"/>
    <p:sldId id="275" r:id="rId24"/>
    <p:sldId id="276" r:id="rId25"/>
    <p:sldId id="277" r:id="rId26"/>
    <p:sldId id="287" r:id="rId27"/>
    <p:sldId id="260" r:id="rId28"/>
    <p:sldId id="289" r:id="rId29"/>
    <p:sldId id="269" r:id="rId3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27" autoAdjust="0"/>
  </p:normalViewPr>
  <p:slideViewPr>
    <p:cSldViewPr>
      <p:cViewPr varScale="1">
        <p:scale>
          <a:sx n="62" d="100"/>
          <a:sy n="62" d="100"/>
        </p:scale>
        <p:origin x="-1396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F2521-8ABE-4FA2-9828-B7F0B8FB0181}" type="datetimeFigureOut">
              <a:rPr lang="ru-RU" smtClean="0"/>
              <a:t>10.03.2023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E9425-4D84-4A14-B69B-86CBD30E65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92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5631E0F-0992-4F4F-8DFC-ABFD61FAC2CE}" type="slidenum">
              <a:rPr lang="ru-RU">
                <a:solidFill>
                  <a:prstClr val="black"/>
                </a:solidFill>
              </a:rPr>
              <a:pPr eaLnBrk="1" hangingPunct="1"/>
              <a:t>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ro51.ru/images/upload/2022/&#1053;&#1072;&#1087;&#1088;&#1072;&#1074;&#1083;&#1077;&#1085;&#1080;&#1103;_&#1076;&#1077;&#1103;&#1090;&#1077;&#1083;&#1100;&#1085;&#1086;&#1089;&#1090;&#1080;/&#1052;&#1077;&#1090;&#1086;&#1076;&#1080;&#1095;&#1077;&#1089;&#1082;&#1080;&#1077;_&#1084;&#1072;&#1090;&#1077;&#1088;&#1080;&#1072;&#1083;&#1099;_&#1087;&#1086;_&#1086;&#1073;&#1091;&#1095;&#1077;&#1085;&#1080;&#1102;/2022-01-24-&#1052;&#1043;.pdf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hyperlink" Target="https://fg.resh.edu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2857500" y="0"/>
            <a:ext cx="62865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</a:rPr>
              <a:t>АДМИНИСТРАЦИЯ ГОРОДА ТОМСКА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</a:rPr>
              <a:t>ДЕПАРТАМЕНТ ОБРАЗОВАНИЯ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</a:rPr>
              <a:t>МУНИЦИПАЛЬНОЕ АВТОНОМНОЕ ОБЩЕОБРАЗОВАТЕЛЬНОЕ УЧРЕЖДЕНИЕ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</a:rPr>
              <a:t>СРЕДНЯЯ ОБЩЕОБРАЗОВАТЕЛЬНАЯ ШКОЛА № 40 г. ТОМСКА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</a:rPr>
              <a:t>Никитина ул., д. 26, Томск, 634061,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</a:rPr>
              <a:t>тел. (3822)26-09-72, факс (3822) 262390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539750" y="2500313"/>
            <a:ext cx="79200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600" b="1" i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«Формирование </a:t>
            </a:r>
            <a:r>
              <a:rPr lang="ru-RU" sz="36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функциональной математической грамотности на уроках и внеурочных занятиях по математике в средней общеобразовательной школе № 40»</a:t>
            </a:r>
            <a:endParaRPr lang="ru-RU" sz="36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1547813" y="5857875"/>
            <a:ext cx="741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Font typeface="Wingdings" pitchFamily="2" charset="2"/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Павлюкевич Татьяна Николаевна– учитель математики.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2654"/>
            <a:ext cx="2432287" cy="197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9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764705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7–8 классах возникает значительный разрыв между предметным содержанием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математики, изучаемым на уроках, и знаниями, необходимыми для решения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функционально-значимых задач. С одной стороны, обучающиеся в этом возрасте готовы к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восприятию и выполнению таких заданий, а с другой, эти виды заданий полностью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отсутствуют в программном материале, что существенно затрудняет формирование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математической грамотности учащихся.</a:t>
            </a:r>
          </a:p>
        </p:txBody>
      </p:sp>
    </p:spTree>
    <p:extLst>
      <p:ext uri="{BB962C8B-B14F-4D97-AF65-F5344CB8AC3E}">
        <p14:creationId xmlns:p14="http://schemas.microsoft.com/office/powerpoint/2010/main" val="1469220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196752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9–11 классах некоторое содержание программ по математике может быть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использовано для формирования функциональной грамотности, но специализированных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заданий, контекстных задач в школьном курсе математики этого этапа обучения (алгебра,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геометрия) практически нет.</a:t>
            </a:r>
          </a:p>
        </p:txBody>
      </p:sp>
    </p:spTree>
    <p:extLst>
      <p:ext uri="{BB962C8B-B14F-4D97-AF65-F5344CB8AC3E}">
        <p14:creationId xmlns:p14="http://schemas.microsoft.com/office/powerpoint/2010/main" val="1942661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73" y="836712"/>
            <a:ext cx="867922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45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 smtClean="0">
                <a:latin typeface="Calibri"/>
                <a:ea typeface="Calibri"/>
                <a:cs typeface="Times New Roman"/>
              </a:rPr>
            </a:br>
            <a:r>
              <a:rPr lang="ru-RU" sz="3200" dirty="0" smtClean="0">
                <a:latin typeface="Calibri"/>
                <a:ea typeface="Calibri"/>
                <a:cs typeface="Times New Roman"/>
              </a:rPr>
              <a:t>Структурные компоненты контекстной задачи:</a:t>
            </a:r>
            <a:r>
              <a:rPr lang="ru-RU" sz="2800" dirty="0">
                <a:latin typeface="Calibri"/>
                <a:ea typeface="Calibri"/>
                <a:cs typeface="Times New Roman"/>
              </a:rPr>
              <a:t/>
            </a:r>
            <a:br>
              <a:rPr lang="ru-RU" sz="2800" dirty="0">
                <a:latin typeface="Calibri"/>
                <a:ea typeface="Calibri"/>
                <a:cs typeface="Times New Roman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844824"/>
            <a:ext cx="4319335" cy="428165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• контекст, в котором представлена проблема;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 • содержание математического образования, которое используется в заданиях;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Calibri"/>
                <a:cs typeface="Times New Roman" pitchFamily="18" charset="0"/>
              </a:rPr>
              <a:t> • мыслительная деятельность, необходимая для того, чтобы связать контекст, в котором представлена проблема, с математическим содержанием, необходимым для её решения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470772" cy="346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52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196752"/>
            <a:ext cx="8640959" cy="492941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 1. изменение и зависимости – задания, связанные с математическим описанием зависимости между переменными в различных процессах, т.е. с алгебраическим материалом;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 2. пространство и форма – задания, относящиеся к пространственным и плоским геометрическим формам и отношениям, т.е. к геометрическому материалу;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3. количество – задания, связанные с числами и отношениями между ними, в программах по математике этот материал чаще всего относится к курсу арифметики;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 4. неопределённость и данные – задания охватывают вероятностные и статистические явления и зависимости, которые являются предметом изучения разделов статистики и вероятности.</a:t>
            </a:r>
            <a:endParaRPr lang="ru-RU" sz="20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100" dirty="0">
                <a:latin typeface="Calibri"/>
                <a:ea typeface="Calibri"/>
                <a:cs typeface="Times New Roman"/>
              </a:rPr>
              <a:t>Математическое содержание заданий: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21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4" cy="62646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2170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556792"/>
            <a:ext cx="8784976" cy="5040560"/>
          </a:xfrm>
        </p:spPr>
        <p:txBody>
          <a:bodyPr>
            <a:no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latin typeface="Times New Roman"/>
                <a:ea typeface="Calibri"/>
                <a:cs typeface="Times New Roman"/>
              </a:rPr>
              <a:t>Анализ </a:t>
            </a:r>
            <a:r>
              <a:rPr lang="ru-RU" sz="1800" b="1" dirty="0">
                <a:latin typeface="Times New Roman"/>
                <a:ea typeface="Calibri"/>
                <a:cs typeface="Times New Roman"/>
              </a:rPr>
              <a:t>проходит по следующему алгоритму</a:t>
            </a:r>
            <a:r>
              <a:rPr lang="ru-RU" sz="1800" b="1" dirty="0" smtClean="0">
                <a:latin typeface="Times New Roman"/>
                <a:ea typeface="Calibri"/>
                <a:cs typeface="Times New Roman"/>
              </a:rPr>
              <a:t>: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/>
                <a:ea typeface="Calibri"/>
                <a:cs typeface="Times New Roman"/>
              </a:rPr>
              <a:t>1) выяснение, о чём задача,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/>
                <a:ea typeface="Calibri"/>
                <a:cs typeface="Times New Roman"/>
              </a:rPr>
              <a:t>2) выделение главных слов (понятий, величин) для краткой записи,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/>
                <a:ea typeface="Calibri"/>
                <a:cs typeface="Times New Roman"/>
              </a:rPr>
              <a:t>3) заполнение краткой записи числовыми значениями и знаками вопроса,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/>
                <a:ea typeface="Calibri"/>
                <a:cs typeface="Times New Roman"/>
              </a:rPr>
              <a:t>4) выделение главного вопроса,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/>
                <a:ea typeface="Calibri"/>
                <a:cs typeface="Times New Roman"/>
              </a:rPr>
              <a:t>5) установка ассоциативных связей с математическим учебным материалом,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/>
                <a:ea typeface="Calibri"/>
                <a:cs typeface="Times New Roman"/>
              </a:rPr>
              <a:t>6) работа над математической моделью,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/>
                <a:ea typeface="Calibri"/>
                <a:cs typeface="Times New Roman"/>
              </a:rPr>
              <a:t>7) решение математической модели (нахождение значения числового выражения, решение уравнения, неравенства или их систем, заполнение таблиц, построение графиков и т.д.),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/>
                <a:ea typeface="Calibri"/>
                <a:cs typeface="Times New Roman"/>
              </a:rPr>
              <a:t>8) интерпретация результата, соотнесение с главным вопросом задачи,</a:t>
            </a:r>
            <a:endParaRPr lang="ru-RU" sz="1800" b="1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/>
                <a:ea typeface="Calibri"/>
                <a:cs typeface="Times New Roman"/>
              </a:rPr>
              <a:t>9) проверка результата, его реальность.</a:t>
            </a:r>
            <a:endParaRPr lang="ru-RU" sz="18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формирование умения работать с задачей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6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49909" cy="582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63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39"/>
            <a:ext cx="8805958" cy="52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2962672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Упаковка задачи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3" y="1772816"/>
            <a:ext cx="3024336" cy="4353347"/>
          </a:xfrm>
        </p:spPr>
        <p:txBody>
          <a:bodyPr/>
          <a:lstStyle/>
          <a:p>
            <a:r>
              <a:rPr lang="ru-RU" dirty="0" smtClean="0"/>
              <a:t>Технология кейс-</a:t>
            </a:r>
            <a:r>
              <a:rPr lang="ru-RU" dirty="0" err="1" smtClean="0"/>
              <a:t>стади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618" y="-561808"/>
            <a:ext cx="5923932" cy="7447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967335"/>
            <a:ext cx="2880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https://iro51.ru/images/upload/2022/</a:t>
            </a:r>
            <a:r>
              <a:rPr lang="ru-RU" dirty="0" err="1" smtClean="0">
                <a:hlinkClick r:id="rId3"/>
              </a:rPr>
              <a:t>Направления_деятельности</a:t>
            </a:r>
            <a:r>
              <a:rPr lang="ru-RU" dirty="0" smtClean="0">
                <a:hlinkClick r:id="rId3"/>
              </a:rPr>
              <a:t>/</a:t>
            </a:r>
            <a:r>
              <a:rPr lang="ru-RU" dirty="0" err="1" smtClean="0">
                <a:hlinkClick r:id="rId3"/>
              </a:rPr>
              <a:t>Методические_материалы_по_обучению</a:t>
            </a:r>
            <a:r>
              <a:rPr lang="ru-RU" dirty="0" smtClean="0">
                <a:hlinkClick r:id="rId3"/>
              </a:rPr>
              <a:t>/2022-01-24-МГ.</a:t>
            </a:r>
            <a:r>
              <a:rPr lang="en-US" dirty="0" err="1" smtClean="0">
                <a:hlinkClick r:id="rId3"/>
              </a:rPr>
              <a:t>pdf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306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376264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/>
                <a:ea typeface="Calibri"/>
                <a:cs typeface="Times New Roman"/>
              </a:rPr>
              <a:t> 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latin typeface="Calibri"/>
                <a:ea typeface="Calibri"/>
                <a:cs typeface="Times New Roman"/>
              </a:rPr>
            </a:br>
            <a:r>
              <a:rPr lang="ru-RU" sz="3100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МГ </a:t>
            </a:r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математическая грамотность школьника – система его знаний, умений, навыков и универсальных учебных действий в области математики.</a:t>
            </a:r>
            <a:br>
              <a:rPr lang="ru-RU" sz="31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3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75466"/>
            <a:ext cx="8496943" cy="3849877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8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ФМГ </a:t>
            </a:r>
            <a:r>
              <a:rPr lang="ru-RU" sz="2800" b="1" dirty="0">
                <a:latin typeface="Times New Roman" pitchFamily="18" charset="0"/>
                <a:ea typeface="Calibri"/>
                <a:cs typeface="Times New Roman" pitchFamily="18" charset="0"/>
              </a:rPr>
              <a:t>- функциональная математическая грамотность школьника – умение использовать МГ и личный жизненный опыт для решения широкого диапазона задач в различных сферах человеческой деятельности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35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38238"/>
            <a:ext cx="8286750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2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2132855"/>
            <a:ext cx="4104457" cy="504057"/>
          </a:xfrm>
        </p:spPr>
        <p:txBody>
          <a:bodyPr/>
          <a:lstStyle/>
          <a:p>
            <a:r>
              <a:rPr lang="en-US" u="sng" dirty="0">
                <a:solidFill>
                  <a:srgbClr val="BB0000"/>
                </a:solidFill>
                <a:latin typeface="verdana"/>
                <a:hlinkClick r:id="rId2"/>
              </a:rPr>
              <a:t>https://fg.resh.edu.ru/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4 Использование задач в проверочных работах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434311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9" y="5445224"/>
            <a:ext cx="7809267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46016"/>
            <a:ext cx="3465827" cy="2430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35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338328"/>
            <a:ext cx="6059016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5.Математический практикум</a:t>
            </a:r>
            <a:endParaRPr lang="ru-RU" dirty="0"/>
          </a:p>
        </p:txBody>
      </p:sp>
      <p:pic>
        <p:nvPicPr>
          <p:cNvPr id="6" name="Рисунок 5" descr="clipart13 - копия (2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635350"/>
            <a:ext cx="2880320" cy="1935399"/>
          </a:xfrm>
          <a:prstGeom prst="rect">
            <a:avLst/>
          </a:prstGeom>
          <a:noFill/>
        </p:spPr>
      </p:pic>
      <p:pic>
        <p:nvPicPr>
          <p:cNvPr id="7" name="Рисунок 6" descr="Image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1594937"/>
            <a:ext cx="25922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3822700" cy="264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2" y="3933056"/>
            <a:ext cx="3816424" cy="253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 descr="F:\Таня 2018\KINGSTON\Новая папка\DSC0996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9" y="908720"/>
            <a:ext cx="3168351" cy="2109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905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6.Подготовка к ОГЭ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691474"/>
            <a:ext cx="3822700" cy="342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697841"/>
            <a:ext cx="3822700" cy="341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426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003232" cy="858424"/>
          </a:xfrm>
        </p:spPr>
        <p:txBody>
          <a:bodyPr/>
          <a:lstStyle/>
          <a:p>
            <a:r>
              <a:rPr lang="ru-RU" dirty="0" smtClean="0"/>
              <a:t>7. Внеурочная деятельность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971849148"/>
              </p:ext>
            </p:extLst>
          </p:nvPr>
        </p:nvGraphicFramePr>
        <p:xfrm>
          <a:off x="251520" y="1124745"/>
          <a:ext cx="8640959" cy="5299044"/>
        </p:xfrm>
        <a:graphic>
          <a:graphicData uri="http://schemas.openxmlformats.org/drawingml/2006/table">
            <a:tbl>
              <a:tblPr firstRow="1" firstCol="1" bandRow="1"/>
              <a:tblGrid>
                <a:gridCol w="480354"/>
                <a:gridCol w="1967918"/>
                <a:gridCol w="601478"/>
                <a:gridCol w="5591209"/>
              </a:tblGrid>
              <a:tr h="427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учитель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тема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Лахтина О.А.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«Учимся для жизни» 1 час функциональная грамотность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Крылова Е.Г.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«Учимся для жизни» 1 час функциональная грамотность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Крылова Е.Г.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«Математический проект» 2 часа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Мешечак Я.И.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«Увлекательная математика» 2 часа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Лаврик О.С.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«За страницами учебника математики» 1 час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Реутова Т.А.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««Математика 8+» 2 часа</a:t>
                      </a: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Реутова Т.А.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«Решение практико-ориентированных задач» 2 часа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76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Павлюкевич Т.Н.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2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«Математика вокруг нас» 2 часа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080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57243"/>
            <a:ext cx="2100568" cy="280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5554960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8.Проектная деятельность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25" y="1700808"/>
            <a:ext cx="3822700" cy="254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3822700" cy="286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2405187" cy="635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64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4042792" cy="193854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Декада «Математика для </a:t>
            </a:r>
            <a:r>
              <a:rPr lang="ru-RU" dirty="0" smtClean="0">
                <a:solidFill>
                  <a:srgbClr val="FF0000"/>
                </a:solidFill>
              </a:rPr>
              <a:t>жизни»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587" y="326067"/>
            <a:ext cx="3822700" cy="267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818" y="4190592"/>
            <a:ext cx="3822700" cy="259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517058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606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344816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87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altLang="ru-RU" sz="2200" dirty="0">
                <a:solidFill>
                  <a:srgbClr val="80008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altLang="ru-RU" sz="2200" dirty="0">
                <a:solidFill>
                  <a:srgbClr val="800080"/>
                </a:solidFill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30588"/>
            <a:ext cx="243205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26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8136904" cy="5904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7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" y="332656"/>
            <a:ext cx="8435486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97152"/>
            <a:ext cx="2522537" cy="188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87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352928" cy="5760640"/>
          </a:xfrm>
        </p:spPr>
        <p:txBody>
          <a:bodyPr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Курсы по теме «Функциональная грамотность.  Формирование и развитие математической грамотности на уровне основного общего образования</a:t>
            </a: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.»</a:t>
            </a:r>
            <a:r>
              <a:rPr lang="ru-RU" sz="2400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Calibri"/>
                <a:ea typeface="Calibri"/>
                <a:cs typeface="Times New Roman"/>
              </a:rPr>
            </a:br>
            <a:r>
              <a:rPr lang="ru-RU" sz="2400" b="1" dirty="0" err="1">
                <a:solidFill>
                  <a:schemeClr val="tx1"/>
                </a:solidFill>
                <a:latin typeface="Times New Roman"/>
                <a:ea typeface="Calibri"/>
              </a:rPr>
              <a:t>Иксанова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Calibri"/>
              </a:rPr>
              <a:t> Марина Александровна, </a:t>
            </a: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Литосова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Times New Roman"/>
              </a:rPr>
              <a:t> Елена Александровна,</a:t>
            </a: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  <a:latin typeface="Times New Roman"/>
                <a:ea typeface="Calibri"/>
              </a:rPr>
              <a:t>Павлюкевич Татьяна Николаевна, </a:t>
            </a: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  <a:latin typeface="Times New Roman"/>
                <a:ea typeface="Calibri"/>
              </a:rPr>
              <a:t>Лахтина  Ольга Андреевна.</a:t>
            </a: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Курсы по теме «Формирование финансовой грамотности у обучающихся 5-11 классов на уроках математики» </a:t>
            </a:r>
            <a:r>
              <a:rPr lang="ru-RU" sz="2400" dirty="0">
                <a:solidFill>
                  <a:schemeClr val="tx1"/>
                </a:solidFill>
                <a:latin typeface="Times New Roman"/>
                <a:ea typeface="Calibri"/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2400" b="1" dirty="0" err="1" smtClean="0">
                <a:solidFill>
                  <a:schemeClr val="tx1"/>
                </a:solidFill>
                <a:latin typeface="Times New Roman"/>
                <a:ea typeface="Calibri"/>
              </a:rPr>
              <a:t>Лаврик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 Ольга Станиславовна</a:t>
            </a:r>
            <a:b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Calibri"/>
              </a:rPr>
              <a:t>Курсы </a:t>
            </a:r>
            <a:r>
              <a:rPr lang="ru-RU" sz="2400" b="1" dirty="0">
                <a:solidFill>
                  <a:srgbClr val="C00000"/>
                </a:solidFill>
                <a:latin typeface="Times New Roman"/>
                <a:ea typeface="Calibri"/>
              </a:rPr>
              <a:t>по теме «Формирование и оценка функциональной грамотности обучающихся средствами цифровых образовательных ресурсов  и сервисов» </a:t>
            </a:r>
            <a:r>
              <a:rPr lang="ru-RU" sz="2400" b="1" dirty="0">
                <a:solidFill>
                  <a:schemeClr val="tx1"/>
                </a:solidFill>
                <a:latin typeface="Times New Roman"/>
                <a:ea typeface="Calibri"/>
              </a:rPr>
              <a:t>- Крылова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Calibri"/>
              </a:rPr>
              <a:t>Елена Геннадьевна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7365" y="44624"/>
            <a:ext cx="6417734" cy="72007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Готовность педагогов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2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120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174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669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977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36815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latin typeface="Calibri"/>
                <a:ea typeface="Calibri"/>
                <a:cs typeface="Times New Roman"/>
              </a:rPr>
            </a:b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latin typeface="Calibri"/>
                <a:ea typeface="Calibri"/>
                <a:cs typeface="Times New Roman"/>
              </a:rPr>
            </a:br>
            <a:r>
              <a:rPr lang="ru-RU" sz="3100" b="1" dirty="0" smtClean="0">
                <a:latin typeface="Calibri"/>
                <a:ea typeface="Calibri"/>
                <a:cs typeface="Times New Roman"/>
              </a:rPr>
              <a:t>Математическая </a:t>
            </a:r>
            <a:r>
              <a:rPr lang="ru-RU" sz="3100" b="1" dirty="0">
                <a:latin typeface="Calibri"/>
                <a:ea typeface="Calibri"/>
                <a:cs typeface="Times New Roman"/>
              </a:rPr>
              <a:t>функциональная </a:t>
            </a:r>
            <a:r>
              <a:rPr lang="ru-RU" sz="3100" b="1" dirty="0" smtClean="0">
                <a:latin typeface="Calibri"/>
                <a:ea typeface="Calibri"/>
                <a:cs typeface="Times New Roman"/>
              </a:rPr>
              <a:t>грамотность </a:t>
            </a:r>
            <a:r>
              <a:rPr lang="ru-RU" sz="3100" b="1" dirty="0">
                <a:latin typeface="Calibri"/>
                <a:ea typeface="Calibri"/>
                <a:cs typeface="Times New Roman"/>
              </a:rPr>
              <a:t>включает также оценку следующих 7 навыков: </a:t>
            </a:r>
            <a:br>
              <a:rPr lang="ru-RU" sz="3100" b="1" dirty="0">
                <a:latin typeface="Calibri"/>
                <a:ea typeface="Calibri"/>
                <a:cs typeface="Times New Roman"/>
              </a:rPr>
            </a:br>
            <a:endParaRPr lang="ru-RU" sz="31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628800"/>
            <a:ext cx="7920880" cy="4752528"/>
          </a:xfrm>
        </p:spPr>
        <p:txBody>
          <a:bodyPr/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1. Критическое мышление 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2. Креативность 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3. Исследование и изучение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4.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Саморегуляция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инициативность и настойчивость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5. Использование информации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6. Системное мышление </a:t>
            </a:r>
          </a:p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7. Коммуникация Рефлексия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187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2643188"/>
            <a:ext cx="2963863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548680"/>
            <a:ext cx="8886825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39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166843"/>
            <a:ext cx="84969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Основная проблема для обучающихся 5–6 классов – это произвести перенос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арифметических навыков, отрабатываемых на уроке, и других формируемых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математических навыков на решение контекстных задач, требующих сопоставления и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применения математики в нестандартной ситуации, узнавания соответствующей области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применения математики. В этом возрасте обучающимся сложно интегрировать полученные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уроке знания в реальные жизненные ситуации.</a:t>
            </a:r>
          </a:p>
        </p:txBody>
      </p:sp>
    </p:spTree>
    <p:extLst>
      <p:ext uri="{BB962C8B-B14F-4D97-AF65-F5344CB8AC3E}">
        <p14:creationId xmlns:p14="http://schemas.microsoft.com/office/powerpoint/2010/main" val="41350499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636</TotalTime>
  <Words>705</Words>
  <Application>Microsoft Office PowerPoint</Application>
  <PresentationFormat>Экран (4:3)</PresentationFormat>
  <Paragraphs>110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Волна</vt:lpstr>
      <vt:lpstr>Презентация PowerPoint</vt:lpstr>
      <vt:lpstr>  МГ - математическая грамотность школьника – система его знаний, умений, навыков и универсальных учебных действий в области математики. </vt:lpstr>
      <vt:lpstr>Презентация PowerPoint</vt:lpstr>
      <vt:lpstr>Курсы по теме «Функциональная грамотность.  Формирование и развитие математической грамотности на уровне основного общего образования.» Иксанова Марина Александровна,  Литосова Елена Александровна, Павлюкевич Татьяна Николаевна,  Лахтина  Ольга Андреевна. Курсы по теме «Формирование финансовой грамотности у обучающихся 5-11 классов на уроках математики» -  Лаврик Ольга Станиславовна Курсы по теме «Формирование и оценка функциональной грамотности обучающихся средствами цифровых образовательных ресурсов  и сервисов» - Крылова Елена Геннадьевна</vt:lpstr>
      <vt:lpstr>Презентация PowerPoint</vt:lpstr>
      <vt:lpstr>Презентация PowerPoint</vt:lpstr>
      <vt:lpstr>          Математическая функциональная грамотность включает также оценку следующих 7 навыков: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Структурные компоненты контекстной задачи: </vt:lpstr>
      <vt:lpstr>Математическое содержание заданий: </vt:lpstr>
      <vt:lpstr>Презентация PowerPoint</vt:lpstr>
      <vt:lpstr>формирование умения работать с задачей</vt:lpstr>
      <vt:lpstr>Презентация PowerPoint</vt:lpstr>
      <vt:lpstr>Презентация PowerPoint</vt:lpstr>
      <vt:lpstr>Упаковка задачи</vt:lpstr>
      <vt:lpstr>Презентация PowerPoint</vt:lpstr>
      <vt:lpstr>4 Использование задач в проверочных работах</vt:lpstr>
      <vt:lpstr>5.Математический практикум</vt:lpstr>
      <vt:lpstr>6.Подготовка к ОГЭ</vt:lpstr>
      <vt:lpstr>7. Внеурочная деятельность</vt:lpstr>
      <vt:lpstr>8.Проектная деятельность</vt:lpstr>
      <vt:lpstr>Декада «Математика для жизни»»</vt:lpstr>
      <vt:lpstr>Презентация PowerPoint</vt:lpstr>
      <vt:lpstr>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Павел</cp:lastModifiedBy>
  <cp:revision>33</cp:revision>
  <cp:lastPrinted>2023-03-10T04:04:13Z</cp:lastPrinted>
  <dcterms:created xsi:type="dcterms:W3CDTF">2023-02-19T07:40:40Z</dcterms:created>
  <dcterms:modified xsi:type="dcterms:W3CDTF">2023-03-10T04:08:19Z</dcterms:modified>
</cp:coreProperties>
</file>