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0" r:id="rId3"/>
    <p:sldId id="261" r:id="rId4"/>
    <p:sldId id="262" r:id="rId5"/>
    <p:sldId id="283" r:id="rId6"/>
    <p:sldId id="288" r:id="rId7"/>
    <p:sldId id="289" r:id="rId8"/>
    <p:sldId id="263" r:id="rId9"/>
    <p:sldId id="264" r:id="rId10"/>
    <p:sldId id="268" r:id="rId11"/>
    <p:sldId id="270" r:id="rId12"/>
    <p:sldId id="275" r:id="rId13"/>
    <p:sldId id="276" r:id="rId14"/>
    <p:sldId id="277" r:id="rId15"/>
    <p:sldId id="278" r:id="rId16"/>
    <p:sldId id="279" r:id="rId17"/>
    <p:sldId id="281" r:id="rId18"/>
    <p:sldId id="293" r:id="rId19"/>
    <p:sldId id="294" r:id="rId20"/>
    <p:sldId id="296" r:id="rId21"/>
    <p:sldId id="29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9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277C0-F495-4644-9D03-B7D16543805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7A2DC-E671-40E5-B77A-57FC9B644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05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E878-505E-459F-8612-0E31FEC846E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0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E878-505E-459F-8612-0E31FEC846E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3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E878-505E-459F-8612-0E31FEC846E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8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791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E878-505E-459F-8612-0E31FEC846E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3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E878-505E-459F-8612-0E31FEC846E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3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E878-505E-459F-8612-0E31FEC846E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8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E878-505E-459F-8612-0E31FEC846E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1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E878-505E-459F-8612-0E31FEC846E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4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E878-505E-459F-8612-0E31FEC846E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5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E878-505E-459F-8612-0E31FEC846E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8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E878-505E-459F-8612-0E31FEC846E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0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1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2E878-505E-459F-8612-0E31FEC846E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7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chislovava\AppData\Local\Temp\Temp1_Instr_Math_PISA03-12.zip\Instr_Math_PISA03-12.pdf" TargetMode="Externa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jpg"/><Relationship Id="rId5" Type="http://schemas.openxmlformats.org/officeDocument/2006/relationships/image" Target="../media/image38.jp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jpg"/><Relationship Id="rId1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mail.ru/public/JiJF/K2E8KLncX" TargetMode="External"/><Relationship Id="rId3" Type="http://schemas.openxmlformats.org/officeDocument/2006/relationships/hyperlink" Target="https://fg.resh.edu.ru/" TargetMode="External"/><Relationship Id="rId7" Type="http://schemas.openxmlformats.org/officeDocument/2006/relationships/hyperlink" Target="http://skiv.instrao.ru/bank-zadaniy/matematicheskaya-gramotnost/" TargetMode="External"/><Relationship Id="rId12" Type="http://schemas.openxmlformats.org/officeDocument/2006/relationships/hyperlink" Target="https://vk.com/video-171086544_456239618?list=90b907272d3a259aff" TargetMode="External"/><Relationship Id="rId2" Type="http://schemas.openxmlformats.org/officeDocument/2006/relationships/hyperlink" Target="https://olimpium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ogemath22" TargetMode="External"/><Relationship Id="rId11" Type="http://schemas.openxmlformats.org/officeDocument/2006/relationships/hyperlink" Target="https://iro86.ru/index.php/2015-04-23-09-26-58/1456-funktsionalnaya-gramotnost/7734-bank-zadanij-dlya-formirovaniya-funktsionalnoj-gramotnosti" TargetMode="External"/><Relationship Id="rId5" Type="http://schemas.openxmlformats.org/officeDocument/2006/relationships/hyperlink" Target="https://reshuoge.ru/" TargetMode="External"/><Relationship Id="rId10" Type="http://schemas.openxmlformats.org/officeDocument/2006/relationships/hyperlink" Target="https://iro86.ru/index.php/component/k2/item/18315-matematicheskaya-gramotnost" TargetMode="External"/><Relationship Id="rId4" Type="http://schemas.openxmlformats.org/officeDocument/2006/relationships/hyperlink" Target="https://shop.prosv.ru/matematicheskaya-gramotnost-sbornik-etalonnyx-zadanij-vypusk-1-chast-115103" TargetMode="External"/><Relationship Id="rId9" Type="http://schemas.openxmlformats.org/officeDocument/2006/relationships/hyperlink" Target="https://drive.google.com/drive/folders/1cMW2XA-stCZdk2JETzVvYhaTfrcMJj_2?usp=sha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un9-60.userapi.com/impg/7JOZlBhSw92HLOTBiUXfberbDW44yEGT-zoLeQ/8ECgR_3QGfA.jpg?size=1600x1101&amp;quality=96&amp;sign=8c1e4f07a31ecbf355837f2a1e0ac02b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662" b="133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0700" y="133350"/>
            <a:ext cx="576262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1037" y="2090172"/>
            <a:ext cx="47286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a typeface="Calibri" panose="020F0502020204030204" pitchFamily="34" charset="0"/>
              </a:rPr>
              <a:t>«Методическое сопровождение  процесса формирования  математической грамотности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a typeface="Calibri" panose="020F0502020204030204" pitchFamily="34" charset="0"/>
              </a:rPr>
              <a:t>в системе общего </a:t>
            </a:r>
            <a:r>
              <a:rPr lang="ru-RU" sz="28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образования или </a:t>
            </a:r>
            <a:r>
              <a:rPr lang="ru-RU" sz="28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мечтаем о большом, начиная с малого»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038" y="5499039"/>
            <a:ext cx="4939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Баталова Евгения Анатольевна,</a:t>
            </a:r>
          </a:p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Директор МАОУ Гуманитарный лицей</a:t>
            </a:r>
          </a:p>
        </p:txBody>
      </p:sp>
    </p:spTree>
    <p:extLst>
      <p:ext uri="{BB962C8B-B14F-4D97-AF65-F5344CB8AC3E}">
        <p14:creationId xmlns:p14="http://schemas.microsoft.com/office/powerpoint/2010/main" val="3783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80517" y="6334648"/>
            <a:ext cx="690880" cy="523875"/>
          </a:xfrm>
          <a:custGeom>
            <a:avLst/>
            <a:gdLst/>
            <a:ahLst/>
            <a:cxnLst/>
            <a:rect l="l" t="t" r="r" b="b"/>
            <a:pathLst>
              <a:path w="690879" h="523875">
                <a:moveTo>
                  <a:pt x="348122" y="0"/>
                </a:moveTo>
                <a:lnTo>
                  <a:pt x="284178" y="25879"/>
                </a:lnTo>
                <a:lnTo>
                  <a:pt x="27003" y="278749"/>
                </a:lnTo>
                <a:lnTo>
                  <a:pt x="0" y="342280"/>
                </a:lnTo>
                <a:lnTo>
                  <a:pt x="6304" y="376265"/>
                </a:lnTo>
                <a:lnTo>
                  <a:pt x="25860" y="406263"/>
                </a:lnTo>
                <a:lnTo>
                  <a:pt x="140976" y="523348"/>
                </a:lnTo>
                <a:lnTo>
                  <a:pt x="549871" y="523348"/>
                </a:lnTo>
                <a:lnTo>
                  <a:pt x="663527" y="411648"/>
                </a:lnTo>
                <a:lnTo>
                  <a:pt x="683545" y="381986"/>
                </a:lnTo>
                <a:lnTo>
                  <a:pt x="690419" y="348112"/>
                </a:lnTo>
                <a:lnTo>
                  <a:pt x="684101" y="314128"/>
                </a:lnTo>
                <a:lnTo>
                  <a:pt x="664543" y="284133"/>
                </a:lnTo>
                <a:lnTo>
                  <a:pt x="411686" y="26946"/>
                </a:lnTo>
                <a:lnTo>
                  <a:pt x="382012" y="6887"/>
                </a:lnTo>
                <a:lnTo>
                  <a:pt x="348122" y="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1318260"/>
          </a:xfrm>
          <a:custGeom>
            <a:avLst/>
            <a:gdLst/>
            <a:ahLst/>
            <a:cxnLst/>
            <a:rect l="l" t="t" r="r" b="b"/>
            <a:pathLst>
              <a:path w="12192000" h="1318260">
                <a:moveTo>
                  <a:pt x="12192000" y="0"/>
                </a:moveTo>
                <a:lnTo>
                  <a:pt x="0" y="0"/>
                </a:lnTo>
                <a:lnTo>
                  <a:pt x="0" y="1318260"/>
                </a:lnTo>
                <a:lnTo>
                  <a:pt x="12192000" y="13182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3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441640" y="5452808"/>
            <a:ext cx="8594090" cy="1205865"/>
            <a:chOff x="1441640" y="5452808"/>
            <a:chExt cx="8594090" cy="1205865"/>
          </a:xfrm>
        </p:grpSpPr>
        <p:sp>
          <p:nvSpPr>
            <p:cNvPr id="8" name="object 8"/>
            <p:cNvSpPr/>
            <p:nvPr/>
          </p:nvSpPr>
          <p:spPr>
            <a:xfrm>
              <a:off x="1454657" y="5465826"/>
              <a:ext cx="8568055" cy="1179830"/>
            </a:xfrm>
            <a:custGeom>
              <a:avLst/>
              <a:gdLst/>
              <a:ahLst/>
              <a:cxnLst/>
              <a:rect l="l" t="t" r="r" b="b"/>
              <a:pathLst>
                <a:path w="8568055" h="1179829">
                  <a:moveTo>
                    <a:pt x="8371332" y="0"/>
                  </a:moveTo>
                  <a:lnTo>
                    <a:pt x="196596" y="0"/>
                  </a:lnTo>
                  <a:lnTo>
                    <a:pt x="151515" y="5191"/>
                  </a:lnTo>
                  <a:lnTo>
                    <a:pt x="110134" y="19980"/>
                  </a:lnTo>
                  <a:lnTo>
                    <a:pt x="73631" y="43187"/>
                  </a:lnTo>
                  <a:lnTo>
                    <a:pt x="43187" y="73631"/>
                  </a:lnTo>
                  <a:lnTo>
                    <a:pt x="19980" y="110134"/>
                  </a:lnTo>
                  <a:lnTo>
                    <a:pt x="5191" y="151515"/>
                  </a:lnTo>
                  <a:lnTo>
                    <a:pt x="0" y="196596"/>
                  </a:lnTo>
                  <a:lnTo>
                    <a:pt x="0" y="982967"/>
                  </a:lnTo>
                  <a:lnTo>
                    <a:pt x="5191" y="1028048"/>
                  </a:lnTo>
                  <a:lnTo>
                    <a:pt x="19980" y="1069431"/>
                  </a:lnTo>
                  <a:lnTo>
                    <a:pt x="43187" y="1105936"/>
                  </a:lnTo>
                  <a:lnTo>
                    <a:pt x="73631" y="1136383"/>
                  </a:lnTo>
                  <a:lnTo>
                    <a:pt x="110134" y="1159592"/>
                  </a:lnTo>
                  <a:lnTo>
                    <a:pt x="151515" y="1174383"/>
                  </a:lnTo>
                  <a:lnTo>
                    <a:pt x="196596" y="1179576"/>
                  </a:lnTo>
                  <a:lnTo>
                    <a:pt x="8371332" y="1179576"/>
                  </a:lnTo>
                  <a:lnTo>
                    <a:pt x="8416412" y="1174383"/>
                  </a:lnTo>
                  <a:lnTo>
                    <a:pt x="8457793" y="1159592"/>
                  </a:lnTo>
                  <a:lnTo>
                    <a:pt x="8494296" y="1136383"/>
                  </a:lnTo>
                  <a:lnTo>
                    <a:pt x="8524740" y="1105936"/>
                  </a:lnTo>
                  <a:lnTo>
                    <a:pt x="8547947" y="1069431"/>
                  </a:lnTo>
                  <a:lnTo>
                    <a:pt x="8562736" y="1028048"/>
                  </a:lnTo>
                  <a:lnTo>
                    <a:pt x="8567928" y="982967"/>
                  </a:lnTo>
                  <a:lnTo>
                    <a:pt x="8567928" y="196596"/>
                  </a:lnTo>
                  <a:lnTo>
                    <a:pt x="8562736" y="151515"/>
                  </a:lnTo>
                  <a:lnTo>
                    <a:pt x="8547947" y="110134"/>
                  </a:lnTo>
                  <a:lnTo>
                    <a:pt x="8524740" y="73631"/>
                  </a:lnTo>
                  <a:lnTo>
                    <a:pt x="8494296" y="43187"/>
                  </a:lnTo>
                  <a:lnTo>
                    <a:pt x="8457793" y="19980"/>
                  </a:lnTo>
                  <a:lnTo>
                    <a:pt x="8416412" y="5191"/>
                  </a:lnTo>
                  <a:lnTo>
                    <a:pt x="8371332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54657" y="5465826"/>
              <a:ext cx="8568055" cy="1179830"/>
            </a:xfrm>
            <a:custGeom>
              <a:avLst/>
              <a:gdLst/>
              <a:ahLst/>
              <a:cxnLst/>
              <a:rect l="l" t="t" r="r" b="b"/>
              <a:pathLst>
                <a:path w="8568055" h="1179829">
                  <a:moveTo>
                    <a:pt x="0" y="196596"/>
                  </a:moveTo>
                  <a:lnTo>
                    <a:pt x="5191" y="151515"/>
                  </a:lnTo>
                  <a:lnTo>
                    <a:pt x="19980" y="110134"/>
                  </a:lnTo>
                  <a:lnTo>
                    <a:pt x="43187" y="73631"/>
                  </a:lnTo>
                  <a:lnTo>
                    <a:pt x="73631" y="43187"/>
                  </a:lnTo>
                  <a:lnTo>
                    <a:pt x="110134" y="19980"/>
                  </a:lnTo>
                  <a:lnTo>
                    <a:pt x="151515" y="5191"/>
                  </a:lnTo>
                  <a:lnTo>
                    <a:pt x="196596" y="0"/>
                  </a:lnTo>
                  <a:lnTo>
                    <a:pt x="8371332" y="0"/>
                  </a:lnTo>
                  <a:lnTo>
                    <a:pt x="8416412" y="5191"/>
                  </a:lnTo>
                  <a:lnTo>
                    <a:pt x="8457793" y="19980"/>
                  </a:lnTo>
                  <a:lnTo>
                    <a:pt x="8494296" y="43187"/>
                  </a:lnTo>
                  <a:lnTo>
                    <a:pt x="8524740" y="73631"/>
                  </a:lnTo>
                  <a:lnTo>
                    <a:pt x="8547947" y="110134"/>
                  </a:lnTo>
                  <a:lnTo>
                    <a:pt x="8562736" y="151515"/>
                  </a:lnTo>
                  <a:lnTo>
                    <a:pt x="8567928" y="196596"/>
                  </a:lnTo>
                  <a:lnTo>
                    <a:pt x="8567928" y="982967"/>
                  </a:lnTo>
                  <a:lnTo>
                    <a:pt x="8562736" y="1028048"/>
                  </a:lnTo>
                  <a:lnTo>
                    <a:pt x="8547947" y="1069431"/>
                  </a:lnTo>
                  <a:lnTo>
                    <a:pt x="8524740" y="1105936"/>
                  </a:lnTo>
                  <a:lnTo>
                    <a:pt x="8494296" y="1136383"/>
                  </a:lnTo>
                  <a:lnTo>
                    <a:pt x="8457793" y="1159592"/>
                  </a:lnTo>
                  <a:lnTo>
                    <a:pt x="8416412" y="1174383"/>
                  </a:lnTo>
                  <a:lnTo>
                    <a:pt x="8371332" y="1179576"/>
                  </a:lnTo>
                  <a:lnTo>
                    <a:pt x="196596" y="1179576"/>
                  </a:lnTo>
                  <a:lnTo>
                    <a:pt x="151515" y="1174383"/>
                  </a:lnTo>
                  <a:lnTo>
                    <a:pt x="110134" y="1159592"/>
                  </a:lnTo>
                  <a:lnTo>
                    <a:pt x="73631" y="1136383"/>
                  </a:lnTo>
                  <a:lnTo>
                    <a:pt x="43187" y="1105936"/>
                  </a:lnTo>
                  <a:lnTo>
                    <a:pt x="19980" y="1069431"/>
                  </a:lnTo>
                  <a:lnTo>
                    <a:pt x="5191" y="1028048"/>
                  </a:lnTo>
                  <a:lnTo>
                    <a:pt x="0" y="982967"/>
                  </a:lnTo>
                  <a:lnTo>
                    <a:pt x="0" y="196596"/>
                  </a:lnTo>
                  <a:close/>
                </a:path>
              </a:pathLst>
            </a:custGeom>
            <a:ln w="25908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281808" y="5655055"/>
            <a:ext cx="691959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4410" marR="5080" indent="-982344">
              <a:lnSpc>
                <a:spcPct val="100000"/>
              </a:lnSpc>
              <a:spcBef>
                <a:spcPts val="95"/>
              </a:spcBef>
            </a:pPr>
            <a:r>
              <a:rPr sz="25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Использование</a:t>
            </a:r>
            <a:r>
              <a:rPr sz="25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символического,</a:t>
            </a:r>
            <a:r>
              <a:rPr sz="2500" spc="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формального </a:t>
            </a:r>
            <a:r>
              <a:rPr sz="2500" spc="-6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25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5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технического</a:t>
            </a:r>
            <a:r>
              <a:rPr sz="2500" spc="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5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языка</a:t>
            </a:r>
            <a:r>
              <a:rPr sz="25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25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операций</a:t>
            </a:r>
            <a:endParaRPr sz="25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47040" y="3966908"/>
            <a:ext cx="5226050" cy="1207135"/>
            <a:chOff x="6547040" y="3966908"/>
            <a:chExt cx="5226050" cy="1207135"/>
          </a:xfrm>
        </p:grpSpPr>
        <p:sp>
          <p:nvSpPr>
            <p:cNvPr id="12" name="object 12"/>
            <p:cNvSpPr/>
            <p:nvPr/>
          </p:nvSpPr>
          <p:spPr>
            <a:xfrm>
              <a:off x="6560058" y="3979926"/>
              <a:ext cx="5200015" cy="1181100"/>
            </a:xfrm>
            <a:custGeom>
              <a:avLst/>
              <a:gdLst/>
              <a:ahLst/>
              <a:cxnLst/>
              <a:rect l="l" t="t" r="r" b="b"/>
              <a:pathLst>
                <a:path w="5200015" h="1181100">
                  <a:moveTo>
                    <a:pt x="5003038" y="0"/>
                  </a:moveTo>
                  <a:lnTo>
                    <a:pt x="196850" y="0"/>
                  </a:lnTo>
                  <a:lnTo>
                    <a:pt x="151715" y="5199"/>
                  </a:lnTo>
                  <a:lnTo>
                    <a:pt x="110282" y="20008"/>
                  </a:lnTo>
                  <a:lnTo>
                    <a:pt x="73732" y="43247"/>
                  </a:lnTo>
                  <a:lnTo>
                    <a:pt x="43247" y="73732"/>
                  </a:lnTo>
                  <a:lnTo>
                    <a:pt x="20008" y="110282"/>
                  </a:lnTo>
                  <a:lnTo>
                    <a:pt x="5199" y="151715"/>
                  </a:lnTo>
                  <a:lnTo>
                    <a:pt x="0" y="196850"/>
                  </a:lnTo>
                  <a:lnTo>
                    <a:pt x="0" y="984250"/>
                  </a:lnTo>
                  <a:lnTo>
                    <a:pt x="5199" y="1029384"/>
                  </a:lnTo>
                  <a:lnTo>
                    <a:pt x="20008" y="1070817"/>
                  </a:lnTo>
                  <a:lnTo>
                    <a:pt x="43247" y="1107367"/>
                  </a:lnTo>
                  <a:lnTo>
                    <a:pt x="73732" y="1137852"/>
                  </a:lnTo>
                  <a:lnTo>
                    <a:pt x="110282" y="1161091"/>
                  </a:lnTo>
                  <a:lnTo>
                    <a:pt x="151715" y="1175900"/>
                  </a:lnTo>
                  <a:lnTo>
                    <a:pt x="196850" y="1181100"/>
                  </a:lnTo>
                  <a:lnTo>
                    <a:pt x="5003038" y="1181100"/>
                  </a:lnTo>
                  <a:lnTo>
                    <a:pt x="5048172" y="1175900"/>
                  </a:lnTo>
                  <a:lnTo>
                    <a:pt x="5089605" y="1161091"/>
                  </a:lnTo>
                  <a:lnTo>
                    <a:pt x="5126155" y="1137852"/>
                  </a:lnTo>
                  <a:lnTo>
                    <a:pt x="5156640" y="1107367"/>
                  </a:lnTo>
                  <a:lnTo>
                    <a:pt x="5179879" y="1070817"/>
                  </a:lnTo>
                  <a:lnTo>
                    <a:pt x="5194688" y="1029384"/>
                  </a:lnTo>
                  <a:lnTo>
                    <a:pt x="5199888" y="984250"/>
                  </a:lnTo>
                  <a:lnTo>
                    <a:pt x="5199888" y="196850"/>
                  </a:lnTo>
                  <a:lnTo>
                    <a:pt x="5194688" y="151715"/>
                  </a:lnTo>
                  <a:lnTo>
                    <a:pt x="5179879" y="110282"/>
                  </a:lnTo>
                  <a:lnTo>
                    <a:pt x="5156640" y="73732"/>
                  </a:lnTo>
                  <a:lnTo>
                    <a:pt x="5126155" y="43247"/>
                  </a:lnTo>
                  <a:lnTo>
                    <a:pt x="5089605" y="20008"/>
                  </a:lnTo>
                  <a:lnTo>
                    <a:pt x="5048172" y="5199"/>
                  </a:lnTo>
                  <a:lnTo>
                    <a:pt x="5003038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0058" y="3979926"/>
              <a:ext cx="5200015" cy="1181100"/>
            </a:xfrm>
            <a:custGeom>
              <a:avLst/>
              <a:gdLst/>
              <a:ahLst/>
              <a:cxnLst/>
              <a:rect l="l" t="t" r="r" b="b"/>
              <a:pathLst>
                <a:path w="5200015" h="1181100">
                  <a:moveTo>
                    <a:pt x="0" y="196850"/>
                  </a:moveTo>
                  <a:lnTo>
                    <a:pt x="5199" y="151715"/>
                  </a:lnTo>
                  <a:lnTo>
                    <a:pt x="20008" y="110282"/>
                  </a:lnTo>
                  <a:lnTo>
                    <a:pt x="43247" y="73732"/>
                  </a:lnTo>
                  <a:lnTo>
                    <a:pt x="73732" y="43247"/>
                  </a:lnTo>
                  <a:lnTo>
                    <a:pt x="110282" y="20008"/>
                  </a:lnTo>
                  <a:lnTo>
                    <a:pt x="151715" y="5199"/>
                  </a:lnTo>
                  <a:lnTo>
                    <a:pt x="196850" y="0"/>
                  </a:lnTo>
                  <a:lnTo>
                    <a:pt x="5003038" y="0"/>
                  </a:lnTo>
                  <a:lnTo>
                    <a:pt x="5048172" y="5199"/>
                  </a:lnTo>
                  <a:lnTo>
                    <a:pt x="5089605" y="20008"/>
                  </a:lnTo>
                  <a:lnTo>
                    <a:pt x="5126155" y="43247"/>
                  </a:lnTo>
                  <a:lnTo>
                    <a:pt x="5156640" y="73732"/>
                  </a:lnTo>
                  <a:lnTo>
                    <a:pt x="5179879" y="110282"/>
                  </a:lnTo>
                  <a:lnTo>
                    <a:pt x="5194688" y="151715"/>
                  </a:lnTo>
                  <a:lnTo>
                    <a:pt x="5199888" y="196850"/>
                  </a:lnTo>
                  <a:lnTo>
                    <a:pt x="5199888" y="984250"/>
                  </a:lnTo>
                  <a:lnTo>
                    <a:pt x="5194688" y="1029384"/>
                  </a:lnTo>
                  <a:lnTo>
                    <a:pt x="5179879" y="1070817"/>
                  </a:lnTo>
                  <a:lnTo>
                    <a:pt x="5156640" y="1107367"/>
                  </a:lnTo>
                  <a:lnTo>
                    <a:pt x="5126155" y="1137852"/>
                  </a:lnTo>
                  <a:lnTo>
                    <a:pt x="5089605" y="1161091"/>
                  </a:lnTo>
                  <a:lnTo>
                    <a:pt x="5048172" y="1175900"/>
                  </a:lnTo>
                  <a:lnTo>
                    <a:pt x="5003038" y="1181100"/>
                  </a:lnTo>
                  <a:lnTo>
                    <a:pt x="196850" y="1181100"/>
                  </a:lnTo>
                  <a:lnTo>
                    <a:pt x="151715" y="1175900"/>
                  </a:lnTo>
                  <a:lnTo>
                    <a:pt x="110282" y="1161091"/>
                  </a:lnTo>
                  <a:lnTo>
                    <a:pt x="73732" y="1137852"/>
                  </a:lnTo>
                  <a:lnTo>
                    <a:pt x="43247" y="1107367"/>
                  </a:lnTo>
                  <a:lnTo>
                    <a:pt x="20008" y="1070817"/>
                  </a:lnTo>
                  <a:lnTo>
                    <a:pt x="5199" y="1029384"/>
                  </a:lnTo>
                  <a:lnTo>
                    <a:pt x="0" y="984250"/>
                  </a:lnTo>
                  <a:lnTo>
                    <a:pt x="0" y="196850"/>
                  </a:lnTo>
                  <a:close/>
                </a:path>
              </a:pathLst>
            </a:custGeom>
            <a:ln w="25908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774942" y="4170045"/>
            <a:ext cx="476948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4615" marR="5080" indent="-1352550">
              <a:lnSpc>
                <a:spcPct val="100000"/>
              </a:lnSpc>
              <a:spcBef>
                <a:spcPts val="95"/>
              </a:spcBef>
            </a:pPr>
            <a:r>
              <a:rPr sz="25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Использование</a:t>
            </a:r>
            <a:r>
              <a:rPr sz="25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5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математических </a:t>
            </a:r>
            <a:r>
              <a:rPr sz="2500" spc="-6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инструментов</a:t>
            </a:r>
            <a:endParaRPr sz="25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79792" y="2590800"/>
            <a:ext cx="4041775" cy="1207135"/>
            <a:chOff x="7479792" y="2590800"/>
            <a:chExt cx="4041775" cy="1207135"/>
          </a:xfrm>
        </p:grpSpPr>
        <p:sp>
          <p:nvSpPr>
            <p:cNvPr id="16" name="object 16"/>
            <p:cNvSpPr/>
            <p:nvPr/>
          </p:nvSpPr>
          <p:spPr>
            <a:xfrm>
              <a:off x="7492746" y="2603753"/>
              <a:ext cx="4015740" cy="1181100"/>
            </a:xfrm>
            <a:custGeom>
              <a:avLst/>
              <a:gdLst/>
              <a:ahLst/>
              <a:cxnLst/>
              <a:rect l="l" t="t" r="r" b="b"/>
              <a:pathLst>
                <a:path w="4015740" h="1181100">
                  <a:moveTo>
                    <a:pt x="3818889" y="0"/>
                  </a:moveTo>
                  <a:lnTo>
                    <a:pt x="196850" y="0"/>
                  </a:lnTo>
                  <a:lnTo>
                    <a:pt x="151715" y="5199"/>
                  </a:lnTo>
                  <a:lnTo>
                    <a:pt x="110282" y="20008"/>
                  </a:lnTo>
                  <a:lnTo>
                    <a:pt x="73732" y="43247"/>
                  </a:lnTo>
                  <a:lnTo>
                    <a:pt x="43247" y="73732"/>
                  </a:lnTo>
                  <a:lnTo>
                    <a:pt x="20008" y="110282"/>
                  </a:lnTo>
                  <a:lnTo>
                    <a:pt x="5199" y="151715"/>
                  </a:lnTo>
                  <a:lnTo>
                    <a:pt x="0" y="196850"/>
                  </a:lnTo>
                  <a:lnTo>
                    <a:pt x="0" y="984250"/>
                  </a:lnTo>
                  <a:lnTo>
                    <a:pt x="5199" y="1029384"/>
                  </a:lnTo>
                  <a:lnTo>
                    <a:pt x="20008" y="1070817"/>
                  </a:lnTo>
                  <a:lnTo>
                    <a:pt x="43247" y="1107367"/>
                  </a:lnTo>
                  <a:lnTo>
                    <a:pt x="73732" y="1137852"/>
                  </a:lnTo>
                  <a:lnTo>
                    <a:pt x="110282" y="1161091"/>
                  </a:lnTo>
                  <a:lnTo>
                    <a:pt x="151715" y="1175900"/>
                  </a:lnTo>
                  <a:lnTo>
                    <a:pt x="196850" y="1181100"/>
                  </a:lnTo>
                  <a:lnTo>
                    <a:pt x="3818889" y="1181100"/>
                  </a:lnTo>
                  <a:lnTo>
                    <a:pt x="3864024" y="1175900"/>
                  </a:lnTo>
                  <a:lnTo>
                    <a:pt x="3905457" y="1161091"/>
                  </a:lnTo>
                  <a:lnTo>
                    <a:pt x="3942007" y="1137852"/>
                  </a:lnTo>
                  <a:lnTo>
                    <a:pt x="3972492" y="1107367"/>
                  </a:lnTo>
                  <a:lnTo>
                    <a:pt x="3995731" y="1070817"/>
                  </a:lnTo>
                  <a:lnTo>
                    <a:pt x="4010540" y="1029384"/>
                  </a:lnTo>
                  <a:lnTo>
                    <a:pt x="4015739" y="984250"/>
                  </a:lnTo>
                  <a:lnTo>
                    <a:pt x="4015739" y="196850"/>
                  </a:lnTo>
                  <a:lnTo>
                    <a:pt x="4010540" y="151715"/>
                  </a:lnTo>
                  <a:lnTo>
                    <a:pt x="3995731" y="110282"/>
                  </a:lnTo>
                  <a:lnTo>
                    <a:pt x="3972492" y="73732"/>
                  </a:lnTo>
                  <a:lnTo>
                    <a:pt x="3942007" y="43247"/>
                  </a:lnTo>
                  <a:lnTo>
                    <a:pt x="3905457" y="20008"/>
                  </a:lnTo>
                  <a:lnTo>
                    <a:pt x="3864024" y="5199"/>
                  </a:lnTo>
                  <a:lnTo>
                    <a:pt x="381888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92746" y="2603753"/>
              <a:ext cx="4015740" cy="1181100"/>
            </a:xfrm>
            <a:custGeom>
              <a:avLst/>
              <a:gdLst/>
              <a:ahLst/>
              <a:cxnLst/>
              <a:rect l="l" t="t" r="r" b="b"/>
              <a:pathLst>
                <a:path w="4015740" h="1181100">
                  <a:moveTo>
                    <a:pt x="0" y="196850"/>
                  </a:moveTo>
                  <a:lnTo>
                    <a:pt x="5199" y="151715"/>
                  </a:lnTo>
                  <a:lnTo>
                    <a:pt x="20008" y="110282"/>
                  </a:lnTo>
                  <a:lnTo>
                    <a:pt x="43247" y="73732"/>
                  </a:lnTo>
                  <a:lnTo>
                    <a:pt x="73732" y="43247"/>
                  </a:lnTo>
                  <a:lnTo>
                    <a:pt x="110282" y="20008"/>
                  </a:lnTo>
                  <a:lnTo>
                    <a:pt x="151715" y="5199"/>
                  </a:lnTo>
                  <a:lnTo>
                    <a:pt x="196850" y="0"/>
                  </a:lnTo>
                  <a:lnTo>
                    <a:pt x="3818889" y="0"/>
                  </a:lnTo>
                  <a:lnTo>
                    <a:pt x="3864024" y="5199"/>
                  </a:lnTo>
                  <a:lnTo>
                    <a:pt x="3905457" y="20008"/>
                  </a:lnTo>
                  <a:lnTo>
                    <a:pt x="3942007" y="43247"/>
                  </a:lnTo>
                  <a:lnTo>
                    <a:pt x="3972492" y="73732"/>
                  </a:lnTo>
                  <a:lnTo>
                    <a:pt x="3995731" y="110282"/>
                  </a:lnTo>
                  <a:lnTo>
                    <a:pt x="4010540" y="151715"/>
                  </a:lnTo>
                  <a:lnTo>
                    <a:pt x="4015739" y="196850"/>
                  </a:lnTo>
                  <a:lnTo>
                    <a:pt x="4015739" y="984250"/>
                  </a:lnTo>
                  <a:lnTo>
                    <a:pt x="4010540" y="1029384"/>
                  </a:lnTo>
                  <a:lnTo>
                    <a:pt x="3995731" y="1070817"/>
                  </a:lnTo>
                  <a:lnTo>
                    <a:pt x="3972492" y="1107367"/>
                  </a:lnTo>
                  <a:lnTo>
                    <a:pt x="3942007" y="1137852"/>
                  </a:lnTo>
                  <a:lnTo>
                    <a:pt x="3905457" y="1161091"/>
                  </a:lnTo>
                  <a:lnTo>
                    <a:pt x="3864024" y="1175900"/>
                  </a:lnTo>
                  <a:lnTo>
                    <a:pt x="3818889" y="1181100"/>
                  </a:lnTo>
                  <a:lnTo>
                    <a:pt x="196850" y="1181100"/>
                  </a:lnTo>
                  <a:lnTo>
                    <a:pt x="151715" y="1175900"/>
                  </a:lnTo>
                  <a:lnTo>
                    <a:pt x="110282" y="1161091"/>
                  </a:lnTo>
                  <a:lnTo>
                    <a:pt x="73732" y="1137852"/>
                  </a:lnTo>
                  <a:lnTo>
                    <a:pt x="43247" y="1107367"/>
                  </a:lnTo>
                  <a:lnTo>
                    <a:pt x="20008" y="1070817"/>
                  </a:lnTo>
                  <a:lnTo>
                    <a:pt x="5199" y="1029384"/>
                  </a:lnTo>
                  <a:lnTo>
                    <a:pt x="0" y="984250"/>
                  </a:lnTo>
                  <a:lnTo>
                    <a:pt x="0" y="196850"/>
                  </a:lnTo>
                  <a:close/>
                </a:path>
              </a:pathLst>
            </a:custGeom>
            <a:ln w="25908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415976" y="1466024"/>
            <a:ext cx="4467225" cy="847725"/>
            <a:chOff x="6415976" y="1466024"/>
            <a:chExt cx="4467225" cy="847725"/>
          </a:xfrm>
        </p:grpSpPr>
        <p:sp>
          <p:nvSpPr>
            <p:cNvPr id="19" name="object 19"/>
            <p:cNvSpPr/>
            <p:nvPr/>
          </p:nvSpPr>
          <p:spPr>
            <a:xfrm>
              <a:off x="6428994" y="1479041"/>
              <a:ext cx="4441190" cy="821690"/>
            </a:xfrm>
            <a:custGeom>
              <a:avLst/>
              <a:gdLst/>
              <a:ahLst/>
              <a:cxnLst/>
              <a:rect l="l" t="t" r="r" b="b"/>
              <a:pathLst>
                <a:path w="4441190" h="821689">
                  <a:moveTo>
                    <a:pt x="4304030" y="0"/>
                  </a:moveTo>
                  <a:lnTo>
                    <a:pt x="136905" y="0"/>
                  </a:lnTo>
                  <a:lnTo>
                    <a:pt x="93650" y="6983"/>
                  </a:lnTo>
                  <a:lnTo>
                    <a:pt x="56071" y="26428"/>
                  </a:lnTo>
                  <a:lnTo>
                    <a:pt x="26428" y="56071"/>
                  </a:lnTo>
                  <a:lnTo>
                    <a:pt x="6983" y="93650"/>
                  </a:lnTo>
                  <a:lnTo>
                    <a:pt x="0" y="136906"/>
                  </a:lnTo>
                  <a:lnTo>
                    <a:pt x="0" y="684530"/>
                  </a:lnTo>
                  <a:lnTo>
                    <a:pt x="6983" y="727785"/>
                  </a:lnTo>
                  <a:lnTo>
                    <a:pt x="26428" y="765364"/>
                  </a:lnTo>
                  <a:lnTo>
                    <a:pt x="56071" y="795007"/>
                  </a:lnTo>
                  <a:lnTo>
                    <a:pt x="93650" y="814452"/>
                  </a:lnTo>
                  <a:lnTo>
                    <a:pt x="136905" y="821436"/>
                  </a:lnTo>
                  <a:lnTo>
                    <a:pt x="4304030" y="821436"/>
                  </a:lnTo>
                  <a:lnTo>
                    <a:pt x="4347285" y="814452"/>
                  </a:lnTo>
                  <a:lnTo>
                    <a:pt x="4384864" y="795007"/>
                  </a:lnTo>
                  <a:lnTo>
                    <a:pt x="4414507" y="765364"/>
                  </a:lnTo>
                  <a:lnTo>
                    <a:pt x="4433952" y="727785"/>
                  </a:lnTo>
                  <a:lnTo>
                    <a:pt x="4440935" y="684530"/>
                  </a:lnTo>
                  <a:lnTo>
                    <a:pt x="4440935" y="136906"/>
                  </a:lnTo>
                  <a:lnTo>
                    <a:pt x="4433952" y="93650"/>
                  </a:lnTo>
                  <a:lnTo>
                    <a:pt x="4414507" y="56071"/>
                  </a:lnTo>
                  <a:lnTo>
                    <a:pt x="4384864" y="26428"/>
                  </a:lnTo>
                  <a:lnTo>
                    <a:pt x="4347285" y="6983"/>
                  </a:lnTo>
                  <a:lnTo>
                    <a:pt x="430403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28994" y="1479041"/>
              <a:ext cx="4441190" cy="821690"/>
            </a:xfrm>
            <a:custGeom>
              <a:avLst/>
              <a:gdLst/>
              <a:ahLst/>
              <a:cxnLst/>
              <a:rect l="l" t="t" r="r" b="b"/>
              <a:pathLst>
                <a:path w="4441190" h="821689">
                  <a:moveTo>
                    <a:pt x="0" y="136906"/>
                  </a:moveTo>
                  <a:lnTo>
                    <a:pt x="6983" y="93650"/>
                  </a:lnTo>
                  <a:lnTo>
                    <a:pt x="26428" y="56071"/>
                  </a:lnTo>
                  <a:lnTo>
                    <a:pt x="56071" y="26428"/>
                  </a:lnTo>
                  <a:lnTo>
                    <a:pt x="93650" y="6983"/>
                  </a:lnTo>
                  <a:lnTo>
                    <a:pt x="136905" y="0"/>
                  </a:lnTo>
                  <a:lnTo>
                    <a:pt x="4304030" y="0"/>
                  </a:lnTo>
                  <a:lnTo>
                    <a:pt x="4347285" y="6983"/>
                  </a:lnTo>
                  <a:lnTo>
                    <a:pt x="4384864" y="26428"/>
                  </a:lnTo>
                  <a:lnTo>
                    <a:pt x="4414507" y="56071"/>
                  </a:lnTo>
                  <a:lnTo>
                    <a:pt x="4433952" y="93650"/>
                  </a:lnTo>
                  <a:lnTo>
                    <a:pt x="4440935" y="136906"/>
                  </a:lnTo>
                  <a:lnTo>
                    <a:pt x="4440935" y="684530"/>
                  </a:lnTo>
                  <a:lnTo>
                    <a:pt x="4433952" y="727785"/>
                  </a:lnTo>
                  <a:lnTo>
                    <a:pt x="4414507" y="765364"/>
                  </a:lnTo>
                  <a:lnTo>
                    <a:pt x="4384864" y="795007"/>
                  </a:lnTo>
                  <a:lnTo>
                    <a:pt x="4347285" y="814452"/>
                  </a:lnTo>
                  <a:lnTo>
                    <a:pt x="4304030" y="821436"/>
                  </a:lnTo>
                  <a:lnTo>
                    <a:pt x="136905" y="821436"/>
                  </a:lnTo>
                  <a:lnTo>
                    <a:pt x="93650" y="814452"/>
                  </a:lnTo>
                  <a:lnTo>
                    <a:pt x="56071" y="795007"/>
                  </a:lnTo>
                  <a:lnTo>
                    <a:pt x="26428" y="765364"/>
                  </a:lnTo>
                  <a:lnTo>
                    <a:pt x="6983" y="727785"/>
                  </a:lnTo>
                  <a:lnTo>
                    <a:pt x="0" y="684530"/>
                  </a:lnTo>
                  <a:lnTo>
                    <a:pt x="0" y="136906"/>
                  </a:lnTo>
                  <a:close/>
                </a:path>
              </a:pathLst>
            </a:custGeom>
            <a:ln w="25908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698106" y="1678304"/>
            <a:ext cx="39027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Рассуждения</a:t>
            </a:r>
            <a:r>
              <a:rPr sz="25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25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аргументы</a:t>
            </a:r>
            <a:endParaRPr sz="25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83628" y="4012628"/>
            <a:ext cx="4229735" cy="1120775"/>
            <a:chOff x="583628" y="4012628"/>
            <a:chExt cx="4229735" cy="1120775"/>
          </a:xfrm>
        </p:grpSpPr>
        <p:sp>
          <p:nvSpPr>
            <p:cNvPr id="23" name="object 23"/>
            <p:cNvSpPr/>
            <p:nvPr/>
          </p:nvSpPr>
          <p:spPr>
            <a:xfrm>
              <a:off x="596646" y="4025645"/>
              <a:ext cx="4203700" cy="1094740"/>
            </a:xfrm>
            <a:custGeom>
              <a:avLst/>
              <a:gdLst/>
              <a:ahLst/>
              <a:cxnLst/>
              <a:rect l="l" t="t" r="r" b="b"/>
              <a:pathLst>
                <a:path w="4203700" h="1094739">
                  <a:moveTo>
                    <a:pt x="4020819" y="0"/>
                  </a:moveTo>
                  <a:lnTo>
                    <a:pt x="182372" y="0"/>
                  </a:lnTo>
                  <a:lnTo>
                    <a:pt x="133889" y="6515"/>
                  </a:lnTo>
                  <a:lnTo>
                    <a:pt x="90324" y="24901"/>
                  </a:lnTo>
                  <a:lnTo>
                    <a:pt x="53414" y="53419"/>
                  </a:lnTo>
                  <a:lnTo>
                    <a:pt x="24898" y="90329"/>
                  </a:lnTo>
                  <a:lnTo>
                    <a:pt x="6514" y="133893"/>
                  </a:lnTo>
                  <a:lnTo>
                    <a:pt x="0" y="182371"/>
                  </a:lnTo>
                  <a:lnTo>
                    <a:pt x="0" y="911859"/>
                  </a:lnTo>
                  <a:lnTo>
                    <a:pt x="6514" y="960338"/>
                  </a:lnTo>
                  <a:lnTo>
                    <a:pt x="24898" y="1003902"/>
                  </a:lnTo>
                  <a:lnTo>
                    <a:pt x="53414" y="1040812"/>
                  </a:lnTo>
                  <a:lnTo>
                    <a:pt x="90324" y="1069330"/>
                  </a:lnTo>
                  <a:lnTo>
                    <a:pt x="133889" y="1087716"/>
                  </a:lnTo>
                  <a:lnTo>
                    <a:pt x="182372" y="1094231"/>
                  </a:lnTo>
                  <a:lnTo>
                    <a:pt x="4020819" y="1094231"/>
                  </a:lnTo>
                  <a:lnTo>
                    <a:pt x="4069298" y="1087716"/>
                  </a:lnTo>
                  <a:lnTo>
                    <a:pt x="4112862" y="1069330"/>
                  </a:lnTo>
                  <a:lnTo>
                    <a:pt x="4149772" y="1040812"/>
                  </a:lnTo>
                  <a:lnTo>
                    <a:pt x="4178290" y="1003902"/>
                  </a:lnTo>
                  <a:lnTo>
                    <a:pt x="4196676" y="960338"/>
                  </a:lnTo>
                  <a:lnTo>
                    <a:pt x="4203192" y="911859"/>
                  </a:lnTo>
                  <a:lnTo>
                    <a:pt x="4203192" y="182371"/>
                  </a:lnTo>
                  <a:lnTo>
                    <a:pt x="4196676" y="133893"/>
                  </a:lnTo>
                  <a:lnTo>
                    <a:pt x="4178290" y="90329"/>
                  </a:lnTo>
                  <a:lnTo>
                    <a:pt x="4149772" y="53419"/>
                  </a:lnTo>
                  <a:lnTo>
                    <a:pt x="4112862" y="24901"/>
                  </a:lnTo>
                  <a:lnTo>
                    <a:pt x="4069298" y="6515"/>
                  </a:lnTo>
                  <a:lnTo>
                    <a:pt x="402081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6646" y="4025645"/>
              <a:ext cx="4203700" cy="1094740"/>
            </a:xfrm>
            <a:custGeom>
              <a:avLst/>
              <a:gdLst/>
              <a:ahLst/>
              <a:cxnLst/>
              <a:rect l="l" t="t" r="r" b="b"/>
              <a:pathLst>
                <a:path w="4203700" h="1094739">
                  <a:moveTo>
                    <a:pt x="0" y="182371"/>
                  </a:moveTo>
                  <a:lnTo>
                    <a:pt x="6514" y="133893"/>
                  </a:lnTo>
                  <a:lnTo>
                    <a:pt x="24898" y="90329"/>
                  </a:lnTo>
                  <a:lnTo>
                    <a:pt x="53414" y="53419"/>
                  </a:lnTo>
                  <a:lnTo>
                    <a:pt x="90324" y="24901"/>
                  </a:lnTo>
                  <a:lnTo>
                    <a:pt x="133889" y="6515"/>
                  </a:lnTo>
                  <a:lnTo>
                    <a:pt x="182372" y="0"/>
                  </a:lnTo>
                  <a:lnTo>
                    <a:pt x="4020819" y="0"/>
                  </a:lnTo>
                  <a:lnTo>
                    <a:pt x="4069298" y="6515"/>
                  </a:lnTo>
                  <a:lnTo>
                    <a:pt x="4112862" y="24901"/>
                  </a:lnTo>
                  <a:lnTo>
                    <a:pt x="4149772" y="53419"/>
                  </a:lnTo>
                  <a:lnTo>
                    <a:pt x="4178290" y="90329"/>
                  </a:lnTo>
                  <a:lnTo>
                    <a:pt x="4196676" y="133893"/>
                  </a:lnTo>
                  <a:lnTo>
                    <a:pt x="4203192" y="182371"/>
                  </a:lnTo>
                  <a:lnTo>
                    <a:pt x="4203192" y="911859"/>
                  </a:lnTo>
                  <a:lnTo>
                    <a:pt x="4196676" y="960338"/>
                  </a:lnTo>
                  <a:lnTo>
                    <a:pt x="4178290" y="1003902"/>
                  </a:lnTo>
                  <a:lnTo>
                    <a:pt x="4149772" y="1040812"/>
                  </a:lnTo>
                  <a:lnTo>
                    <a:pt x="4112862" y="1069330"/>
                  </a:lnTo>
                  <a:lnTo>
                    <a:pt x="4069298" y="1087716"/>
                  </a:lnTo>
                  <a:lnTo>
                    <a:pt x="4020819" y="1094231"/>
                  </a:lnTo>
                  <a:lnTo>
                    <a:pt x="182372" y="1094231"/>
                  </a:lnTo>
                  <a:lnTo>
                    <a:pt x="133889" y="1087716"/>
                  </a:lnTo>
                  <a:lnTo>
                    <a:pt x="90324" y="1069330"/>
                  </a:lnTo>
                  <a:lnTo>
                    <a:pt x="53414" y="1040812"/>
                  </a:lnTo>
                  <a:lnTo>
                    <a:pt x="24898" y="1003902"/>
                  </a:lnTo>
                  <a:lnTo>
                    <a:pt x="6514" y="960338"/>
                  </a:lnTo>
                  <a:lnTo>
                    <a:pt x="0" y="911859"/>
                  </a:lnTo>
                  <a:lnTo>
                    <a:pt x="0" y="182371"/>
                  </a:lnTo>
                  <a:close/>
                </a:path>
              </a:pathLst>
            </a:custGeom>
            <a:ln w="25908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541525" y="4362703"/>
            <a:ext cx="23120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Представление</a:t>
            </a:r>
            <a:endParaRPr sz="25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0248" y="2590800"/>
            <a:ext cx="3496310" cy="1207135"/>
            <a:chOff x="460248" y="2590800"/>
            <a:chExt cx="3496310" cy="1207135"/>
          </a:xfrm>
        </p:grpSpPr>
        <p:sp>
          <p:nvSpPr>
            <p:cNvPr id="27" name="object 27"/>
            <p:cNvSpPr/>
            <p:nvPr/>
          </p:nvSpPr>
          <p:spPr>
            <a:xfrm>
              <a:off x="473202" y="2603753"/>
              <a:ext cx="3470275" cy="1181100"/>
            </a:xfrm>
            <a:custGeom>
              <a:avLst/>
              <a:gdLst/>
              <a:ahLst/>
              <a:cxnLst/>
              <a:rect l="l" t="t" r="r" b="b"/>
              <a:pathLst>
                <a:path w="3470275" h="1181100">
                  <a:moveTo>
                    <a:pt x="3273298" y="0"/>
                  </a:moveTo>
                  <a:lnTo>
                    <a:pt x="196850" y="0"/>
                  </a:lnTo>
                  <a:lnTo>
                    <a:pt x="151715" y="5199"/>
                  </a:lnTo>
                  <a:lnTo>
                    <a:pt x="110282" y="20008"/>
                  </a:lnTo>
                  <a:lnTo>
                    <a:pt x="73732" y="43247"/>
                  </a:lnTo>
                  <a:lnTo>
                    <a:pt x="43247" y="73732"/>
                  </a:lnTo>
                  <a:lnTo>
                    <a:pt x="20008" y="110282"/>
                  </a:lnTo>
                  <a:lnTo>
                    <a:pt x="5199" y="151715"/>
                  </a:lnTo>
                  <a:lnTo>
                    <a:pt x="0" y="196850"/>
                  </a:lnTo>
                  <a:lnTo>
                    <a:pt x="0" y="984250"/>
                  </a:lnTo>
                  <a:lnTo>
                    <a:pt x="5199" y="1029384"/>
                  </a:lnTo>
                  <a:lnTo>
                    <a:pt x="20008" y="1070817"/>
                  </a:lnTo>
                  <a:lnTo>
                    <a:pt x="43247" y="1107367"/>
                  </a:lnTo>
                  <a:lnTo>
                    <a:pt x="73732" y="1137852"/>
                  </a:lnTo>
                  <a:lnTo>
                    <a:pt x="110282" y="1161091"/>
                  </a:lnTo>
                  <a:lnTo>
                    <a:pt x="151715" y="1175900"/>
                  </a:lnTo>
                  <a:lnTo>
                    <a:pt x="196850" y="1181100"/>
                  </a:lnTo>
                  <a:lnTo>
                    <a:pt x="3273298" y="1181100"/>
                  </a:lnTo>
                  <a:lnTo>
                    <a:pt x="3318432" y="1175900"/>
                  </a:lnTo>
                  <a:lnTo>
                    <a:pt x="3359865" y="1161091"/>
                  </a:lnTo>
                  <a:lnTo>
                    <a:pt x="3396415" y="1137852"/>
                  </a:lnTo>
                  <a:lnTo>
                    <a:pt x="3426900" y="1107367"/>
                  </a:lnTo>
                  <a:lnTo>
                    <a:pt x="3450139" y="1070817"/>
                  </a:lnTo>
                  <a:lnTo>
                    <a:pt x="3464948" y="1029384"/>
                  </a:lnTo>
                  <a:lnTo>
                    <a:pt x="3470148" y="984250"/>
                  </a:lnTo>
                  <a:lnTo>
                    <a:pt x="3470148" y="196850"/>
                  </a:lnTo>
                  <a:lnTo>
                    <a:pt x="3464948" y="151715"/>
                  </a:lnTo>
                  <a:lnTo>
                    <a:pt x="3450139" y="110282"/>
                  </a:lnTo>
                  <a:lnTo>
                    <a:pt x="3426900" y="73732"/>
                  </a:lnTo>
                  <a:lnTo>
                    <a:pt x="3396415" y="43247"/>
                  </a:lnTo>
                  <a:lnTo>
                    <a:pt x="3359865" y="20008"/>
                  </a:lnTo>
                  <a:lnTo>
                    <a:pt x="3318432" y="5199"/>
                  </a:lnTo>
                  <a:lnTo>
                    <a:pt x="3273298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3202" y="2603753"/>
              <a:ext cx="3470275" cy="1181100"/>
            </a:xfrm>
            <a:custGeom>
              <a:avLst/>
              <a:gdLst/>
              <a:ahLst/>
              <a:cxnLst/>
              <a:rect l="l" t="t" r="r" b="b"/>
              <a:pathLst>
                <a:path w="3470275" h="1181100">
                  <a:moveTo>
                    <a:pt x="0" y="196850"/>
                  </a:moveTo>
                  <a:lnTo>
                    <a:pt x="5199" y="151715"/>
                  </a:lnTo>
                  <a:lnTo>
                    <a:pt x="20008" y="110282"/>
                  </a:lnTo>
                  <a:lnTo>
                    <a:pt x="43247" y="73732"/>
                  </a:lnTo>
                  <a:lnTo>
                    <a:pt x="73732" y="43247"/>
                  </a:lnTo>
                  <a:lnTo>
                    <a:pt x="110282" y="20008"/>
                  </a:lnTo>
                  <a:lnTo>
                    <a:pt x="151715" y="5199"/>
                  </a:lnTo>
                  <a:lnTo>
                    <a:pt x="196850" y="0"/>
                  </a:lnTo>
                  <a:lnTo>
                    <a:pt x="3273298" y="0"/>
                  </a:lnTo>
                  <a:lnTo>
                    <a:pt x="3318432" y="5199"/>
                  </a:lnTo>
                  <a:lnTo>
                    <a:pt x="3359865" y="20008"/>
                  </a:lnTo>
                  <a:lnTo>
                    <a:pt x="3396415" y="43247"/>
                  </a:lnTo>
                  <a:lnTo>
                    <a:pt x="3426900" y="73732"/>
                  </a:lnTo>
                  <a:lnTo>
                    <a:pt x="3450139" y="110282"/>
                  </a:lnTo>
                  <a:lnTo>
                    <a:pt x="3464948" y="151715"/>
                  </a:lnTo>
                  <a:lnTo>
                    <a:pt x="3470148" y="196850"/>
                  </a:lnTo>
                  <a:lnTo>
                    <a:pt x="3470148" y="984250"/>
                  </a:lnTo>
                  <a:lnTo>
                    <a:pt x="3464948" y="1029384"/>
                  </a:lnTo>
                  <a:lnTo>
                    <a:pt x="3450139" y="1070817"/>
                  </a:lnTo>
                  <a:lnTo>
                    <a:pt x="3426900" y="1107367"/>
                  </a:lnTo>
                  <a:lnTo>
                    <a:pt x="3396415" y="1137852"/>
                  </a:lnTo>
                  <a:lnTo>
                    <a:pt x="3359865" y="1161091"/>
                  </a:lnTo>
                  <a:lnTo>
                    <a:pt x="3318432" y="1175900"/>
                  </a:lnTo>
                  <a:lnTo>
                    <a:pt x="3273298" y="1181100"/>
                  </a:lnTo>
                  <a:lnTo>
                    <a:pt x="196850" y="1181100"/>
                  </a:lnTo>
                  <a:lnTo>
                    <a:pt x="151715" y="1175900"/>
                  </a:lnTo>
                  <a:lnTo>
                    <a:pt x="110282" y="1161091"/>
                  </a:lnTo>
                  <a:lnTo>
                    <a:pt x="73732" y="1137852"/>
                  </a:lnTo>
                  <a:lnTo>
                    <a:pt x="43247" y="1107367"/>
                  </a:lnTo>
                  <a:lnTo>
                    <a:pt x="20008" y="1070817"/>
                  </a:lnTo>
                  <a:lnTo>
                    <a:pt x="5199" y="1029384"/>
                  </a:lnTo>
                  <a:lnTo>
                    <a:pt x="0" y="984250"/>
                  </a:lnTo>
                  <a:lnTo>
                    <a:pt x="0" y="196850"/>
                  </a:lnTo>
                  <a:close/>
                </a:path>
              </a:pathLst>
            </a:custGeom>
            <a:ln w="25908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227317" y="2793618"/>
            <a:ext cx="489331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21435" algn="l"/>
                <a:tab pos="1663064" algn="l"/>
              </a:tabLst>
            </a:pPr>
            <a:r>
              <a:rPr sz="2500" u="heavy" spc="-5" dirty="0">
                <a:solidFill>
                  <a:srgbClr val="001F5F"/>
                </a:solidFill>
                <a:uFill>
                  <a:solidFill>
                    <a:srgbClr val="1B3181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500" spc="-5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5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Разработка</a:t>
            </a:r>
            <a:r>
              <a:rPr sz="25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стратегии</a:t>
            </a:r>
            <a:endParaRPr sz="2500">
              <a:latin typeface="Microsoft Sans Serif"/>
              <a:cs typeface="Microsoft Sans Serif"/>
            </a:endParaRPr>
          </a:p>
          <a:p>
            <a:pPr marL="1939289">
              <a:lnSpc>
                <a:spcPct val="100000"/>
              </a:lnSpc>
            </a:pPr>
            <a:r>
              <a:rPr sz="25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решения </a:t>
            </a:r>
            <a:r>
              <a:rPr sz="25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проблем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65708" y="2793618"/>
            <a:ext cx="429958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77515" algn="l"/>
                <a:tab pos="4286250" algn="l"/>
              </a:tabLst>
            </a:pPr>
            <a:r>
              <a:rPr sz="25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Математическое	</a:t>
            </a:r>
            <a:r>
              <a:rPr sz="2500" u="heavy" spc="-40" dirty="0">
                <a:solidFill>
                  <a:srgbClr val="001F5F"/>
                </a:solidFill>
                <a:uFill>
                  <a:solidFill>
                    <a:srgbClr val="1B318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u="heavy" spc="-35" dirty="0">
                <a:solidFill>
                  <a:srgbClr val="001F5F"/>
                </a:solidFill>
                <a:uFill>
                  <a:solidFill>
                    <a:srgbClr val="1B3181"/>
                  </a:solidFill>
                </a:uFill>
                <a:latin typeface="Times New Roman"/>
                <a:cs typeface="Times New Roman"/>
              </a:rPr>
              <a:t>	</a:t>
            </a:r>
            <a:endParaRPr sz="2500">
              <a:latin typeface="Times New Roman"/>
              <a:cs typeface="Times New Roman"/>
            </a:endParaRPr>
          </a:p>
          <a:p>
            <a:pPr marL="79375">
              <a:lnSpc>
                <a:spcPct val="100000"/>
              </a:lnSpc>
            </a:pPr>
            <a:r>
              <a:rPr sz="25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моделирование</a:t>
            </a:r>
            <a:endParaRPr sz="2500">
              <a:latin typeface="Microsoft Sans Serif"/>
              <a:cs typeface="Microsoft Sans Serif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225232" y="1438592"/>
            <a:ext cx="3836035" cy="848994"/>
            <a:chOff x="1225232" y="1438592"/>
            <a:chExt cx="3836035" cy="848994"/>
          </a:xfrm>
        </p:grpSpPr>
        <p:sp>
          <p:nvSpPr>
            <p:cNvPr id="32" name="object 32"/>
            <p:cNvSpPr/>
            <p:nvPr/>
          </p:nvSpPr>
          <p:spPr>
            <a:xfrm>
              <a:off x="1238249" y="1451610"/>
              <a:ext cx="3810000" cy="822960"/>
            </a:xfrm>
            <a:custGeom>
              <a:avLst/>
              <a:gdLst/>
              <a:ahLst/>
              <a:cxnLst/>
              <a:rect l="l" t="t" r="r" b="b"/>
              <a:pathLst>
                <a:path w="3810000" h="822960">
                  <a:moveTo>
                    <a:pt x="3672840" y="0"/>
                  </a:moveTo>
                  <a:lnTo>
                    <a:pt x="137159" y="0"/>
                  </a:lnTo>
                  <a:lnTo>
                    <a:pt x="93829" y="6998"/>
                  </a:lnTo>
                  <a:lnTo>
                    <a:pt x="56180" y="26481"/>
                  </a:lnTo>
                  <a:lnTo>
                    <a:pt x="26481" y="56180"/>
                  </a:lnTo>
                  <a:lnTo>
                    <a:pt x="6998" y="93829"/>
                  </a:lnTo>
                  <a:lnTo>
                    <a:pt x="0" y="137160"/>
                  </a:lnTo>
                  <a:lnTo>
                    <a:pt x="0" y="685800"/>
                  </a:lnTo>
                  <a:lnTo>
                    <a:pt x="6998" y="729130"/>
                  </a:lnTo>
                  <a:lnTo>
                    <a:pt x="26481" y="766779"/>
                  </a:lnTo>
                  <a:lnTo>
                    <a:pt x="56180" y="796478"/>
                  </a:lnTo>
                  <a:lnTo>
                    <a:pt x="93829" y="815961"/>
                  </a:lnTo>
                  <a:lnTo>
                    <a:pt x="137159" y="822960"/>
                  </a:lnTo>
                  <a:lnTo>
                    <a:pt x="3672840" y="822960"/>
                  </a:lnTo>
                  <a:lnTo>
                    <a:pt x="3716170" y="815961"/>
                  </a:lnTo>
                  <a:lnTo>
                    <a:pt x="3753819" y="796478"/>
                  </a:lnTo>
                  <a:lnTo>
                    <a:pt x="3783518" y="766779"/>
                  </a:lnTo>
                  <a:lnTo>
                    <a:pt x="3803001" y="729130"/>
                  </a:lnTo>
                  <a:lnTo>
                    <a:pt x="3810000" y="685800"/>
                  </a:lnTo>
                  <a:lnTo>
                    <a:pt x="3810000" y="137160"/>
                  </a:lnTo>
                  <a:lnTo>
                    <a:pt x="3803001" y="93829"/>
                  </a:lnTo>
                  <a:lnTo>
                    <a:pt x="3783518" y="56180"/>
                  </a:lnTo>
                  <a:lnTo>
                    <a:pt x="3753819" y="26481"/>
                  </a:lnTo>
                  <a:lnTo>
                    <a:pt x="3716170" y="6998"/>
                  </a:lnTo>
                  <a:lnTo>
                    <a:pt x="367284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38249" y="1451610"/>
              <a:ext cx="3810000" cy="822960"/>
            </a:xfrm>
            <a:custGeom>
              <a:avLst/>
              <a:gdLst/>
              <a:ahLst/>
              <a:cxnLst/>
              <a:rect l="l" t="t" r="r" b="b"/>
              <a:pathLst>
                <a:path w="3810000" h="822960">
                  <a:moveTo>
                    <a:pt x="0" y="137160"/>
                  </a:moveTo>
                  <a:lnTo>
                    <a:pt x="6998" y="93829"/>
                  </a:lnTo>
                  <a:lnTo>
                    <a:pt x="26481" y="56180"/>
                  </a:lnTo>
                  <a:lnTo>
                    <a:pt x="56180" y="26481"/>
                  </a:lnTo>
                  <a:lnTo>
                    <a:pt x="93829" y="6998"/>
                  </a:lnTo>
                  <a:lnTo>
                    <a:pt x="137159" y="0"/>
                  </a:lnTo>
                  <a:lnTo>
                    <a:pt x="3672840" y="0"/>
                  </a:lnTo>
                  <a:lnTo>
                    <a:pt x="3716170" y="6998"/>
                  </a:lnTo>
                  <a:lnTo>
                    <a:pt x="3753819" y="26481"/>
                  </a:lnTo>
                  <a:lnTo>
                    <a:pt x="3783518" y="56180"/>
                  </a:lnTo>
                  <a:lnTo>
                    <a:pt x="3803001" y="93829"/>
                  </a:lnTo>
                  <a:lnTo>
                    <a:pt x="3810000" y="137160"/>
                  </a:lnTo>
                  <a:lnTo>
                    <a:pt x="3810000" y="685800"/>
                  </a:lnTo>
                  <a:lnTo>
                    <a:pt x="3803001" y="729130"/>
                  </a:lnTo>
                  <a:lnTo>
                    <a:pt x="3783518" y="766779"/>
                  </a:lnTo>
                  <a:lnTo>
                    <a:pt x="3753819" y="796478"/>
                  </a:lnTo>
                  <a:lnTo>
                    <a:pt x="3716170" y="815961"/>
                  </a:lnTo>
                  <a:lnTo>
                    <a:pt x="3672840" y="822960"/>
                  </a:lnTo>
                  <a:lnTo>
                    <a:pt x="137159" y="822960"/>
                  </a:lnTo>
                  <a:lnTo>
                    <a:pt x="93829" y="815961"/>
                  </a:lnTo>
                  <a:lnTo>
                    <a:pt x="56180" y="796478"/>
                  </a:lnTo>
                  <a:lnTo>
                    <a:pt x="26481" y="766779"/>
                  </a:lnTo>
                  <a:lnTo>
                    <a:pt x="6998" y="729130"/>
                  </a:lnTo>
                  <a:lnTo>
                    <a:pt x="0" y="685800"/>
                  </a:lnTo>
                  <a:lnTo>
                    <a:pt x="0" y="137160"/>
                  </a:lnTo>
                  <a:close/>
                </a:path>
              </a:pathLst>
            </a:custGeom>
            <a:ln w="25908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048382" y="1651457"/>
            <a:ext cx="21888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Коммуникация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987348" y="85166"/>
            <a:ext cx="6264910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5" dirty="0"/>
              <a:t>Ключевые математические </a:t>
            </a:r>
            <a:r>
              <a:rPr sz="3600" spc="-990" dirty="0"/>
              <a:t> </a:t>
            </a:r>
            <a:r>
              <a:rPr sz="3600" spc="-10" dirty="0"/>
              <a:t>компетенции</a:t>
            </a:r>
            <a:r>
              <a:rPr sz="3600" spc="15" dirty="0"/>
              <a:t> </a:t>
            </a:r>
            <a:r>
              <a:rPr sz="3600" dirty="0"/>
              <a:t>(PISA)</a:t>
            </a:r>
            <a:endParaRPr sz="3600"/>
          </a:p>
        </p:txBody>
      </p:sp>
      <p:grpSp>
        <p:nvGrpSpPr>
          <p:cNvPr id="36" name="object 36"/>
          <p:cNvGrpSpPr/>
          <p:nvPr/>
        </p:nvGrpSpPr>
        <p:grpSpPr>
          <a:xfrm>
            <a:off x="4765547" y="1850135"/>
            <a:ext cx="1903730" cy="3628390"/>
            <a:chOff x="4765547" y="1850135"/>
            <a:chExt cx="1903730" cy="3628390"/>
          </a:xfrm>
        </p:grpSpPr>
        <p:sp>
          <p:nvSpPr>
            <p:cNvPr id="37" name="object 37"/>
            <p:cNvSpPr/>
            <p:nvPr/>
          </p:nvSpPr>
          <p:spPr>
            <a:xfrm>
              <a:off x="4765547" y="2621279"/>
              <a:ext cx="1903730" cy="1882139"/>
            </a:xfrm>
            <a:custGeom>
              <a:avLst/>
              <a:gdLst/>
              <a:ahLst/>
              <a:cxnLst/>
              <a:rect l="l" t="t" r="r" b="b"/>
              <a:pathLst>
                <a:path w="1903729" h="1882139">
                  <a:moveTo>
                    <a:pt x="951738" y="0"/>
                  </a:moveTo>
                  <a:lnTo>
                    <a:pt x="0" y="941070"/>
                  </a:lnTo>
                  <a:lnTo>
                    <a:pt x="951738" y="1882140"/>
                  </a:lnTo>
                  <a:lnTo>
                    <a:pt x="1903476" y="941070"/>
                  </a:lnTo>
                  <a:lnTo>
                    <a:pt x="951738" y="0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75503" y="3345179"/>
              <a:ext cx="1083564" cy="43434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799837" y="1863089"/>
              <a:ext cx="1761489" cy="3602354"/>
            </a:xfrm>
            <a:custGeom>
              <a:avLst/>
              <a:gdLst/>
              <a:ahLst/>
              <a:cxnLst/>
              <a:rect l="l" t="t" r="r" b="b"/>
              <a:pathLst>
                <a:path w="1761490" h="3602354">
                  <a:moveTo>
                    <a:pt x="248412" y="0"/>
                  </a:moveTo>
                  <a:lnTo>
                    <a:pt x="751459" y="1048131"/>
                  </a:lnTo>
                </a:path>
                <a:path w="1761490" h="3602354">
                  <a:moveTo>
                    <a:pt x="1629156" y="25908"/>
                  </a:moveTo>
                  <a:lnTo>
                    <a:pt x="1027176" y="1047623"/>
                  </a:lnTo>
                </a:path>
                <a:path w="1761490" h="3602354">
                  <a:moveTo>
                    <a:pt x="0" y="2710053"/>
                  </a:moveTo>
                  <a:lnTo>
                    <a:pt x="375792" y="2162556"/>
                  </a:lnTo>
                </a:path>
                <a:path w="1761490" h="3602354">
                  <a:moveTo>
                    <a:pt x="1760982" y="2707259"/>
                  </a:moveTo>
                  <a:lnTo>
                    <a:pt x="1459991" y="2116836"/>
                  </a:lnTo>
                </a:path>
                <a:path w="1761490" h="3602354">
                  <a:moveTo>
                    <a:pt x="925067" y="2625852"/>
                  </a:moveTo>
                  <a:lnTo>
                    <a:pt x="938529" y="3602228"/>
                  </a:lnTo>
                </a:path>
              </a:pathLst>
            </a:custGeom>
            <a:ln w="25908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1555603" y="6516113"/>
            <a:ext cx="323850" cy="29781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300"/>
              </a:spcBef>
            </a:pPr>
            <a:fld id="{81D60167-4931-47E6-BA6A-407CBD079E47}" type="slidenum"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fld>
            <a:endParaRPr sz="16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559782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80517" y="6334648"/>
            <a:ext cx="690880" cy="523875"/>
          </a:xfrm>
          <a:custGeom>
            <a:avLst/>
            <a:gdLst/>
            <a:ahLst/>
            <a:cxnLst/>
            <a:rect l="l" t="t" r="r" b="b"/>
            <a:pathLst>
              <a:path w="690879" h="523875">
                <a:moveTo>
                  <a:pt x="348122" y="0"/>
                </a:moveTo>
                <a:lnTo>
                  <a:pt x="284178" y="25879"/>
                </a:lnTo>
                <a:lnTo>
                  <a:pt x="27003" y="278749"/>
                </a:lnTo>
                <a:lnTo>
                  <a:pt x="0" y="342280"/>
                </a:lnTo>
                <a:lnTo>
                  <a:pt x="6304" y="376265"/>
                </a:lnTo>
                <a:lnTo>
                  <a:pt x="25860" y="406263"/>
                </a:lnTo>
                <a:lnTo>
                  <a:pt x="140976" y="523348"/>
                </a:lnTo>
                <a:lnTo>
                  <a:pt x="549871" y="523348"/>
                </a:lnTo>
                <a:lnTo>
                  <a:pt x="663527" y="411648"/>
                </a:lnTo>
                <a:lnTo>
                  <a:pt x="683545" y="381986"/>
                </a:lnTo>
                <a:lnTo>
                  <a:pt x="690419" y="348112"/>
                </a:lnTo>
                <a:lnTo>
                  <a:pt x="684101" y="314128"/>
                </a:lnTo>
                <a:lnTo>
                  <a:pt x="664543" y="284133"/>
                </a:lnTo>
                <a:lnTo>
                  <a:pt x="411686" y="26946"/>
                </a:lnTo>
                <a:lnTo>
                  <a:pt x="382012" y="6887"/>
                </a:lnTo>
                <a:lnTo>
                  <a:pt x="348122" y="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232660" y="1432560"/>
            <a:ext cx="9881870" cy="5012690"/>
            <a:chOff x="2232660" y="1432560"/>
            <a:chExt cx="9881870" cy="5012690"/>
          </a:xfrm>
        </p:grpSpPr>
        <p:sp>
          <p:nvSpPr>
            <p:cNvPr id="8" name="object 8"/>
            <p:cNvSpPr/>
            <p:nvPr/>
          </p:nvSpPr>
          <p:spPr>
            <a:xfrm>
              <a:off x="2251710" y="5525262"/>
              <a:ext cx="9843770" cy="901065"/>
            </a:xfrm>
            <a:custGeom>
              <a:avLst/>
              <a:gdLst/>
              <a:ahLst/>
              <a:cxnLst/>
              <a:rect l="l" t="t" r="r" b="b"/>
              <a:pathLst>
                <a:path w="9843770" h="901064">
                  <a:moveTo>
                    <a:pt x="9788779" y="0"/>
                  </a:moveTo>
                  <a:lnTo>
                    <a:pt x="54737" y="0"/>
                  </a:lnTo>
                  <a:lnTo>
                    <a:pt x="33432" y="4302"/>
                  </a:lnTo>
                  <a:lnTo>
                    <a:pt x="16033" y="16033"/>
                  </a:lnTo>
                  <a:lnTo>
                    <a:pt x="4302" y="33432"/>
                  </a:lnTo>
                  <a:lnTo>
                    <a:pt x="0" y="54737"/>
                  </a:lnTo>
                  <a:lnTo>
                    <a:pt x="0" y="845959"/>
                  </a:lnTo>
                  <a:lnTo>
                    <a:pt x="4302" y="867261"/>
                  </a:lnTo>
                  <a:lnTo>
                    <a:pt x="16033" y="884656"/>
                  </a:lnTo>
                  <a:lnTo>
                    <a:pt x="33432" y="896383"/>
                  </a:lnTo>
                  <a:lnTo>
                    <a:pt x="54737" y="900683"/>
                  </a:lnTo>
                  <a:lnTo>
                    <a:pt x="9788779" y="900683"/>
                  </a:lnTo>
                  <a:lnTo>
                    <a:pt x="9810083" y="896383"/>
                  </a:lnTo>
                  <a:lnTo>
                    <a:pt x="9827482" y="884656"/>
                  </a:lnTo>
                  <a:lnTo>
                    <a:pt x="9839213" y="867261"/>
                  </a:lnTo>
                  <a:lnTo>
                    <a:pt x="9843516" y="845959"/>
                  </a:lnTo>
                  <a:lnTo>
                    <a:pt x="9843516" y="54737"/>
                  </a:lnTo>
                  <a:lnTo>
                    <a:pt x="9839213" y="33432"/>
                  </a:lnTo>
                  <a:lnTo>
                    <a:pt x="9827482" y="16033"/>
                  </a:lnTo>
                  <a:lnTo>
                    <a:pt x="9810083" y="4302"/>
                  </a:lnTo>
                  <a:lnTo>
                    <a:pt x="978877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51710" y="5525262"/>
              <a:ext cx="9843770" cy="901065"/>
            </a:xfrm>
            <a:custGeom>
              <a:avLst/>
              <a:gdLst/>
              <a:ahLst/>
              <a:cxnLst/>
              <a:rect l="l" t="t" r="r" b="b"/>
              <a:pathLst>
                <a:path w="9843770" h="901064">
                  <a:moveTo>
                    <a:pt x="0" y="54737"/>
                  </a:moveTo>
                  <a:lnTo>
                    <a:pt x="4302" y="33432"/>
                  </a:lnTo>
                  <a:lnTo>
                    <a:pt x="16033" y="16033"/>
                  </a:lnTo>
                  <a:lnTo>
                    <a:pt x="33432" y="4302"/>
                  </a:lnTo>
                  <a:lnTo>
                    <a:pt x="54737" y="0"/>
                  </a:lnTo>
                  <a:lnTo>
                    <a:pt x="9788779" y="0"/>
                  </a:lnTo>
                  <a:lnTo>
                    <a:pt x="9810083" y="4302"/>
                  </a:lnTo>
                  <a:lnTo>
                    <a:pt x="9827482" y="16033"/>
                  </a:lnTo>
                  <a:lnTo>
                    <a:pt x="9839213" y="33432"/>
                  </a:lnTo>
                  <a:lnTo>
                    <a:pt x="9843516" y="54737"/>
                  </a:lnTo>
                  <a:lnTo>
                    <a:pt x="9843516" y="845959"/>
                  </a:lnTo>
                  <a:lnTo>
                    <a:pt x="9839213" y="867261"/>
                  </a:lnTo>
                  <a:lnTo>
                    <a:pt x="9827482" y="884656"/>
                  </a:lnTo>
                  <a:lnTo>
                    <a:pt x="9810083" y="896383"/>
                  </a:lnTo>
                  <a:lnTo>
                    <a:pt x="9788779" y="900683"/>
                  </a:lnTo>
                  <a:lnTo>
                    <a:pt x="54737" y="900683"/>
                  </a:lnTo>
                  <a:lnTo>
                    <a:pt x="33432" y="896383"/>
                  </a:lnTo>
                  <a:lnTo>
                    <a:pt x="16033" y="884656"/>
                  </a:lnTo>
                  <a:lnTo>
                    <a:pt x="4302" y="867261"/>
                  </a:lnTo>
                  <a:lnTo>
                    <a:pt x="0" y="845959"/>
                  </a:lnTo>
                  <a:lnTo>
                    <a:pt x="0" y="54737"/>
                  </a:lnTo>
                  <a:close/>
                </a:path>
              </a:pathLst>
            </a:custGeom>
            <a:ln w="38100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25902" y="4423410"/>
              <a:ext cx="9069705" cy="1117600"/>
            </a:xfrm>
            <a:custGeom>
              <a:avLst/>
              <a:gdLst/>
              <a:ahLst/>
              <a:cxnLst/>
              <a:rect l="l" t="t" r="r" b="b"/>
              <a:pathLst>
                <a:path w="9069705" h="1117600">
                  <a:moveTo>
                    <a:pt x="9001379" y="0"/>
                  </a:moveTo>
                  <a:lnTo>
                    <a:pt x="67818" y="0"/>
                  </a:lnTo>
                  <a:lnTo>
                    <a:pt x="41415" y="5328"/>
                  </a:lnTo>
                  <a:lnTo>
                    <a:pt x="19859" y="19859"/>
                  </a:lnTo>
                  <a:lnTo>
                    <a:pt x="5328" y="41415"/>
                  </a:lnTo>
                  <a:lnTo>
                    <a:pt x="0" y="67817"/>
                  </a:lnTo>
                  <a:lnTo>
                    <a:pt x="0" y="1049273"/>
                  </a:lnTo>
                  <a:lnTo>
                    <a:pt x="5328" y="1075676"/>
                  </a:lnTo>
                  <a:lnTo>
                    <a:pt x="19859" y="1097232"/>
                  </a:lnTo>
                  <a:lnTo>
                    <a:pt x="41415" y="1111763"/>
                  </a:lnTo>
                  <a:lnTo>
                    <a:pt x="67818" y="1117092"/>
                  </a:lnTo>
                  <a:lnTo>
                    <a:pt x="9001379" y="1117092"/>
                  </a:lnTo>
                  <a:lnTo>
                    <a:pt x="9027854" y="1111763"/>
                  </a:lnTo>
                  <a:lnTo>
                    <a:pt x="9049448" y="1097232"/>
                  </a:lnTo>
                  <a:lnTo>
                    <a:pt x="9063993" y="1075676"/>
                  </a:lnTo>
                  <a:lnTo>
                    <a:pt x="9069324" y="1049273"/>
                  </a:lnTo>
                  <a:lnTo>
                    <a:pt x="9069324" y="67817"/>
                  </a:lnTo>
                  <a:lnTo>
                    <a:pt x="9063993" y="41415"/>
                  </a:lnTo>
                  <a:lnTo>
                    <a:pt x="9049448" y="19859"/>
                  </a:lnTo>
                  <a:lnTo>
                    <a:pt x="9027854" y="5328"/>
                  </a:lnTo>
                  <a:lnTo>
                    <a:pt x="900137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25902" y="4423410"/>
              <a:ext cx="9069705" cy="1117600"/>
            </a:xfrm>
            <a:custGeom>
              <a:avLst/>
              <a:gdLst/>
              <a:ahLst/>
              <a:cxnLst/>
              <a:rect l="l" t="t" r="r" b="b"/>
              <a:pathLst>
                <a:path w="9069705" h="1117600">
                  <a:moveTo>
                    <a:pt x="0" y="67817"/>
                  </a:moveTo>
                  <a:lnTo>
                    <a:pt x="5328" y="41415"/>
                  </a:lnTo>
                  <a:lnTo>
                    <a:pt x="19859" y="19859"/>
                  </a:lnTo>
                  <a:lnTo>
                    <a:pt x="41415" y="5328"/>
                  </a:lnTo>
                  <a:lnTo>
                    <a:pt x="67818" y="0"/>
                  </a:lnTo>
                  <a:lnTo>
                    <a:pt x="9001379" y="0"/>
                  </a:lnTo>
                  <a:lnTo>
                    <a:pt x="9027854" y="5328"/>
                  </a:lnTo>
                  <a:lnTo>
                    <a:pt x="9049448" y="19859"/>
                  </a:lnTo>
                  <a:lnTo>
                    <a:pt x="9063993" y="41415"/>
                  </a:lnTo>
                  <a:lnTo>
                    <a:pt x="9069324" y="67817"/>
                  </a:lnTo>
                  <a:lnTo>
                    <a:pt x="9069324" y="1049273"/>
                  </a:lnTo>
                  <a:lnTo>
                    <a:pt x="9063993" y="1075676"/>
                  </a:lnTo>
                  <a:lnTo>
                    <a:pt x="9049448" y="1097232"/>
                  </a:lnTo>
                  <a:lnTo>
                    <a:pt x="9027854" y="1111763"/>
                  </a:lnTo>
                  <a:lnTo>
                    <a:pt x="9001379" y="1117092"/>
                  </a:lnTo>
                  <a:lnTo>
                    <a:pt x="67818" y="1117092"/>
                  </a:lnTo>
                  <a:lnTo>
                    <a:pt x="41415" y="1111763"/>
                  </a:lnTo>
                  <a:lnTo>
                    <a:pt x="19859" y="1097232"/>
                  </a:lnTo>
                  <a:lnTo>
                    <a:pt x="5328" y="1075676"/>
                  </a:lnTo>
                  <a:lnTo>
                    <a:pt x="0" y="1049273"/>
                  </a:lnTo>
                  <a:lnTo>
                    <a:pt x="0" y="67817"/>
                  </a:lnTo>
                  <a:close/>
                </a:path>
              </a:pathLst>
            </a:custGeom>
            <a:ln w="38100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29605" y="2998470"/>
              <a:ext cx="6865620" cy="1440180"/>
            </a:xfrm>
            <a:custGeom>
              <a:avLst/>
              <a:gdLst/>
              <a:ahLst/>
              <a:cxnLst/>
              <a:rect l="l" t="t" r="r" b="b"/>
              <a:pathLst>
                <a:path w="6865620" h="1440179">
                  <a:moveTo>
                    <a:pt x="6778117" y="0"/>
                  </a:moveTo>
                  <a:lnTo>
                    <a:pt x="87503" y="0"/>
                  </a:lnTo>
                  <a:lnTo>
                    <a:pt x="53470" y="6885"/>
                  </a:lnTo>
                  <a:lnTo>
                    <a:pt x="25654" y="25653"/>
                  </a:lnTo>
                  <a:lnTo>
                    <a:pt x="6885" y="53470"/>
                  </a:lnTo>
                  <a:lnTo>
                    <a:pt x="0" y="87502"/>
                  </a:lnTo>
                  <a:lnTo>
                    <a:pt x="0" y="1352677"/>
                  </a:lnTo>
                  <a:lnTo>
                    <a:pt x="6885" y="1386709"/>
                  </a:lnTo>
                  <a:lnTo>
                    <a:pt x="25654" y="1414525"/>
                  </a:lnTo>
                  <a:lnTo>
                    <a:pt x="53470" y="1433294"/>
                  </a:lnTo>
                  <a:lnTo>
                    <a:pt x="87503" y="1440179"/>
                  </a:lnTo>
                  <a:lnTo>
                    <a:pt x="6778117" y="1440179"/>
                  </a:lnTo>
                  <a:lnTo>
                    <a:pt x="6812149" y="1433294"/>
                  </a:lnTo>
                  <a:lnTo>
                    <a:pt x="6839966" y="1414526"/>
                  </a:lnTo>
                  <a:lnTo>
                    <a:pt x="6858734" y="1386709"/>
                  </a:lnTo>
                  <a:lnTo>
                    <a:pt x="6865620" y="1352677"/>
                  </a:lnTo>
                  <a:lnTo>
                    <a:pt x="6865620" y="87502"/>
                  </a:lnTo>
                  <a:lnTo>
                    <a:pt x="6858734" y="53470"/>
                  </a:lnTo>
                  <a:lnTo>
                    <a:pt x="6839966" y="25653"/>
                  </a:lnTo>
                  <a:lnTo>
                    <a:pt x="6812149" y="6885"/>
                  </a:lnTo>
                  <a:lnTo>
                    <a:pt x="677811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9605" y="2998470"/>
              <a:ext cx="6865620" cy="1440180"/>
            </a:xfrm>
            <a:custGeom>
              <a:avLst/>
              <a:gdLst/>
              <a:ahLst/>
              <a:cxnLst/>
              <a:rect l="l" t="t" r="r" b="b"/>
              <a:pathLst>
                <a:path w="6865620" h="1440179">
                  <a:moveTo>
                    <a:pt x="0" y="87502"/>
                  </a:moveTo>
                  <a:lnTo>
                    <a:pt x="6885" y="53470"/>
                  </a:lnTo>
                  <a:lnTo>
                    <a:pt x="25654" y="25653"/>
                  </a:lnTo>
                  <a:lnTo>
                    <a:pt x="53470" y="6885"/>
                  </a:lnTo>
                  <a:lnTo>
                    <a:pt x="87503" y="0"/>
                  </a:lnTo>
                  <a:lnTo>
                    <a:pt x="6778117" y="0"/>
                  </a:lnTo>
                  <a:lnTo>
                    <a:pt x="6812149" y="6885"/>
                  </a:lnTo>
                  <a:lnTo>
                    <a:pt x="6839966" y="25653"/>
                  </a:lnTo>
                  <a:lnTo>
                    <a:pt x="6858734" y="53470"/>
                  </a:lnTo>
                  <a:lnTo>
                    <a:pt x="6865620" y="87502"/>
                  </a:lnTo>
                  <a:lnTo>
                    <a:pt x="6865620" y="1352677"/>
                  </a:lnTo>
                  <a:lnTo>
                    <a:pt x="6858734" y="1386709"/>
                  </a:lnTo>
                  <a:lnTo>
                    <a:pt x="6839966" y="1414526"/>
                  </a:lnTo>
                  <a:lnTo>
                    <a:pt x="6812149" y="1433294"/>
                  </a:lnTo>
                  <a:lnTo>
                    <a:pt x="6778117" y="1440179"/>
                  </a:lnTo>
                  <a:lnTo>
                    <a:pt x="87503" y="1440179"/>
                  </a:lnTo>
                  <a:lnTo>
                    <a:pt x="53470" y="1433294"/>
                  </a:lnTo>
                  <a:lnTo>
                    <a:pt x="25654" y="1414525"/>
                  </a:lnTo>
                  <a:lnTo>
                    <a:pt x="6885" y="1386709"/>
                  </a:lnTo>
                  <a:lnTo>
                    <a:pt x="0" y="1352677"/>
                  </a:lnTo>
                  <a:lnTo>
                    <a:pt x="0" y="87502"/>
                  </a:lnTo>
                  <a:close/>
                </a:path>
              </a:pathLst>
            </a:custGeom>
            <a:ln w="38100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48806" y="1451610"/>
              <a:ext cx="5646420" cy="1546860"/>
            </a:xfrm>
            <a:custGeom>
              <a:avLst/>
              <a:gdLst/>
              <a:ahLst/>
              <a:cxnLst/>
              <a:rect l="l" t="t" r="r" b="b"/>
              <a:pathLst>
                <a:path w="5646420" h="1546860">
                  <a:moveTo>
                    <a:pt x="5552440" y="0"/>
                  </a:moveTo>
                  <a:lnTo>
                    <a:pt x="93979" y="0"/>
                  </a:lnTo>
                  <a:lnTo>
                    <a:pt x="57382" y="7379"/>
                  </a:lnTo>
                  <a:lnTo>
                    <a:pt x="27511" y="27511"/>
                  </a:lnTo>
                  <a:lnTo>
                    <a:pt x="7379" y="57382"/>
                  </a:lnTo>
                  <a:lnTo>
                    <a:pt x="0" y="93979"/>
                  </a:lnTo>
                  <a:lnTo>
                    <a:pt x="0" y="1452879"/>
                  </a:lnTo>
                  <a:lnTo>
                    <a:pt x="7379" y="1489477"/>
                  </a:lnTo>
                  <a:lnTo>
                    <a:pt x="27511" y="1519348"/>
                  </a:lnTo>
                  <a:lnTo>
                    <a:pt x="57382" y="1539480"/>
                  </a:lnTo>
                  <a:lnTo>
                    <a:pt x="93979" y="1546860"/>
                  </a:lnTo>
                  <a:lnTo>
                    <a:pt x="5552440" y="1546860"/>
                  </a:lnTo>
                  <a:lnTo>
                    <a:pt x="5589037" y="1539480"/>
                  </a:lnTo>
                  <a:lnTo>
                    <a:pt x="5618908" y="1519348"/>
                  </a:lnTo>
                  <a:lnTo>
                    <a:pt x="5639040" y="1489477"/>
                  </a:lnTo>
                  <a:lnTo>
                    <a:pt x="5646420" y="1452879"/>
                  </a:lnTo>
                  <a:lnTo>
                    <a:pt x="5646420" y="93979"/>
                  </a:lnTo>
                  <a:lnTo>
                    <a:pt x="5639040" y="57382"/>
                  </a:lnTo>
                  <a:lnTo>
                    <a:pt x="5618908" y="27511"/>
                  </a:lnTo>
                  <a:lnTo>
                    <a:pt x="5589037" y="7379"/>
                  </a:lnTo>
                  <a:lnTo>
                    <a:pt x="555244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48806" y="1451610"/>
              <a:ext cx="5646420" cy="1546860"/>
            </a:xfrm>
            <a:custGeom>
              <a:avLst/>
              <a:gdLst/>
              <a:ahLst/>
              <a:cxnLst/>
              <a:rect l="l" t="t" r="r" b="b"/>
              <a:pathLst>
                <a:path w="5646420" h="1546860">
                  <a:moveTo>
                    <a:pt x="0" y="93979"/>
                  </a:moveTo>
                  <a:lnTo>
                    <a:pt x="7379" y="57382"/>
                  </a:lnTo>
                  <a:lnTo>
                    <a:pt x="27511" y="27511"/>
                  </a:lnTo>
                  <a:lnTo>
                    <a:pt x="57382" y="7379"/>
                  </a:lnTo>
                  <a:lnTo>
                    <a:pt x="93979" y="0"/>
                  </a:lnTo>
                  <a:lnTo>
                    <a:pt x="5552440" y="0"/>
                  </a:lnTo>
                  <a:lnTo>
                    <a:pt x="5589037" y="7379"/>
                  </a:lnTo>
                  <a:lnTo>
                    <a:pt x="5618908" y="27511"/>
                  </a:lnTo>
                  <a:lnTo>
                    <a:pt x="5639040" y="57382"/>
                  </a:lnTo>
                  <a:lnTo>
                    <a:pt x="5646420" y="93979"/>
                  </a:lnTo>
                  <a:lnTo>
                    <a:pt x="5646420" y="1452879"/>
                  </a:lnTo>
                  <a:lnTo>
                    <a:pt x="5639040" y="1489477"/>
                  </a:lnTo>
                  <a:lnTo>
                    <a:pt x="5618908" y="1519348"/>
                  </a:lnTo>
                  <a:lnTo>
                    <a:pt x="5589037" y="1539480"/>
                  </a:lnTo>
                  <a:lnTo>
                    <a:pt x="5552440" y="1546860"/>
                  </a:lnTo>
                  <a:lnTo>
                    <a:pt x="93979" y="1546860"/>
                  </a:lnTo>
                  <a:lnTo>
                    <a:pt x="57382" y="1539480"/>
                  </a:lnTo>
                  <a:lnTo>
                    <a:pt x="27511" y="1519348"/>
                  </a:lnTo>
                  <a:lnTo>
                    <a:pt x="7379" y="1489477"/>
                  </a:lnTo>
                  <a:lnTo>
                    <a:pt x="0" y="1452879"/>
                  </a:lnTo>
                  <a:lnTo>
                    <a:pt x="0" y="93979"/>
                  </a:lnTo>
                  <a:close/>
                </a:path>
              </a:pathLst>
            </a:custGeom>
            <a:ln w="38100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612896" y="4533722"/>
            <a:ext cx="80479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Способен</a:t>
            </a:r>
            <a:r>
              <a:rPr sz="1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интерпретировать</a:t>
            </a:r>
            <a:r>
              <a:rPr sz="1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распознать</a:t>
            </a:r>
            <a:r>
              <a:rPr sz="1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8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контекстах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ситуации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прямым</a:t>
            </a:r>
            <a:endParaRPr sz="1800">
              <a:latin typeface="Microsoft Sans Serif"/>
              <a:cs typeface="Microsoft Sans Serif"/>
            </a:endParaRPr>
          </a:p>
          <a:p>
            <a:pPr marL="12700" marR="480695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выводом;</a:t>
            </a:r>
            <a:r>
              <a:rPr sz="18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извлекать</a:t>
            </a:r>
            <a:r>
              <a:rPr sz="1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нужную</a:t>
            </a:r>
            <a:r>
              <a:rPr sz="1800" spc="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информацию</a:t>
            </a:r>
            <a:r>
              <a:rPr sz="1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из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единственного</a:t>
            </a:r>
            <a:r>
              <a:rPr sz="18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источника </a:t>
            </a:r>
            <a:r>
              <a:rPr sz="1800" spc="-4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использовать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ее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единственной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форме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57747" y="3191002"/>
            <a:ext cx="57143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Способен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создавать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работать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с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моделями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сложных </a:t>
            </a:r>
            <a:r>
              <a:rPr sz="1800" spc="-4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проблемных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ситуаций,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распознавать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их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ограничения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устанавливать</a:t>
            </a:r>
            <a:r>
              <a:rPr sz="18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допущения,</a:t>
            </a:r>
            <a:r>
              <a:rPr sz="18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выбирать,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сравнивать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оценивать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стратегии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решения</a:t>
            </a:r>
            <a:r>
              <a:rPr sz="1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проблем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26909" y="1655826"/>
            <a:ext cx="45681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Способен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осмыслить, обобщить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использовать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информацию,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полученную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на основе исследования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моделирования </a:t>
            </a:r>
            <a:r>
              <a:rPr sz="1800" spc="-4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сложных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проблемных</a:t>
            </a:r>
            <a:r>
              <a:rPr sz="1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ситуаций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73704" y="5708700"/>
            <a:ext cx="7809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Может</a:t>
            </a:r>
            <a:r>
              <a:rPr sz="1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отвечать</a:t>
            </a:r>
            <a:r>
              <a:rPr sz="1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8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вопросы</a:t>
            </a:r>
            <a:r>
              <a:rPr sz="18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знакомых</a:t>
            </a:r>
            <a:r>
              <a:rPr sz="1800" spc="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контекстах</a:t>
            </a:r>
            <a:r>
              <a:rPr sz="1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</a:t>
            </a:r>
            <a:r>
              <a:rPr sz="1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всей</a:t>
            </a:r>
            <a:r>
              <a:rPr sz="1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необходимой </a:t>
            </a:r>
            <a:r>
              <a:rPr sz="1800" spc="-4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информацией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ясно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сформулированными</a:t>
            </a:r>
            <a:r>
              <a:rPr sz="18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вопросами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602593" y="6542328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16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27379" y="381969"/>
            <a:ext cx="11226673" cy="44563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</a:pPr>
            <a:r>
              <a:rPr spc="-10" dirty="0">
                <a:solidFill>
                  <a:srgbClr val="002060"/>
                </a:solidFill>
                <a:latin typeface="Comic Sans MS" panose="030F0702030302020204" pitchFamily="66" charset="0"/>
              </a:rPr>
              <a:t>Уровни</a:t>
            </a:r>
            <a:r>
              <a:rPr spc="2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pc="-5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математической</a:t>
            </a:r>
            <a:r>
              <a:rPr spc="6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pc="-1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грамотности</a:t>
            </a:r>
            <a:endParaRPr spc="-5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6763" y="1489963"/>
            <a:ext cx="3689350" cy="4872990"/>
            <a:chOff x="86763" y="1489963"/>
            <a:chExt cx="3689350" cy="4872990"/>
          </a:xfrm>
        </p:grpSpPr>
        <p:sp>
          <p:nvSpPr>
            <p:cNvPr id="23" name="object 23"/>
            <p:cNvSpPr/>
            <p:nvPr/>
          </p:nvSpPr>
          <p:spPr>
            <a:xfrm>
              <a:off x="86763" y="1489963"/>
              <a:ext cx="3689350" cy="4168775"/>
            </a:xfrm>
            <a:custGeom>
              <a:avLst/>
              <a:gdLst/>
              <a:ahLst/>
              <a:cxnLst/>
              <a:rect l="l" t="t" r="r" b="b"/>
              <a:pathLst>
                <a:path w="3689350" h="4168775">
                  <a:moveTo>
                    <a:pt x="3549500" y="0"/>
                  </a:moveTo>
                  <a:lnTo>
                    <a:pt x="2233145" y="139191"/>
                  </a:lnTo>
                  <a:lnTo>
                    <a:pt x="2445108" y="310514"/>
                  </a:lnTo>
                  <a:lnTo>
                    <a:pt x="0" y="3334130"/>
                  </a:lnTo>
                  <a:lnTo>
                    <a:pt x="1031814" y="4168546"/>
                  </a:lnTo>
                  <a:lnTo>
                    <a:pt x="3476856" y="1145032"/>
                  </a:lnTo>
                  <a:lnTo>
                    <a:pt x="3688819" y="1316355"/>
                  </a:lnTo>
                  <a:lnTo>
                    <a:pt x="3549500" y="0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309" y="1836038"/>
              <a:ext cx="3062668" cy="355892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885188" y="5533643"/>
              <a:ext cx="757555" cy="829310"/>
            </a:xfrm>
            <a:custGeom>
              <a:avLst/>
              <a:gdLst/>
              <a:ahLst/>
              <a:cxnLst/>
              <a:rect l="l" t="t" r="r" b="b"/>
              <a:pathLst>
                <a:path w="757555" h="829310">
                  <a:moveTo>
                    <a:pt x="378713" y="0"/>
                  </a:moveTo>
                  <a:lnTo>
                    <a:pt x="0" y="414527"/>
                  </a:lnTo>
                  <a:lnTo>
                    <a:pt x="378713" y="829055"/>
                  </a:lnTo>
                  <a:lnTo>
                    <a:pt x="757428" y="414527"/>
                  </a:lnTo>
                  <a:lnTo>
                    <a:pt x="378713" y="0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179701" y="577697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41701" y="480949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12791" y="3302508"/>
            <a:ext cx="757555" cy="828040"/>
          </a:xfrm>
          <a:custGeom>
            <a:avLst/>
            <a:gdLst/>
            <a:ahLst/>
            <a:cxnLst/>
            <a:rect l="l" t="t" r="r" b="b"/>
            <a:pathLst>
              <a:path w="757554" h="828039">
                <a:moveTo>
                  <a:pt x="378713" y="0"/>
                </a:moveTo>
                <a:lnTo>
                  <a:pt x="0" y="413765"/>
                </a:lnTo>
                <a:lnTo>
                  <a:pt x="378713" y="827531"/>
                </a:lnTo>
                <a:lnTo>
                  <a:pt x="757428" y="413765"/>
                </a:lnTo>
                <a:lnTo>
                  <a:pt x="378713" y="0"/>
                </a:lnTo>
                <a:close/>
              </a:path>
            </a:pathLst>
          </a:custGeom>
          <a:solidFill>
            <a:srgbClr val="1B3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107304" y="354457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082284" y="1810511"/>
            <a:ext cx="757555" cy="828040"/>
          </a:xfrm>
          <a:custGeom>
            <a:avLst/>
            <a:gdLst/>
            <a:ahLst/>
            <a:cxnLst/>
            <a:rect l="l" t="t" r="r" b="b"/>
            <a:pathLst>
              <a:path w="757554" h="828039">
                <a:moveTo>
                  <a:pt x="378713" y="0"/>
                </a:moveTo>
                <a:lnTo>
                  <a:pt x="0" y="413765"/>
                </a:lnTo>
                <a:lnTo>
                  <a:pt x="378713" y="827532"/>
                </a:lnTo>
                <a:lnTo>
                  <a:pt x="757427" y="413765"/>
                </a:lnTo>
                <a:lnTo>
                  <a:pt x="378713" y="0"/>
                </a:lnTo>
                <a:close/>
              </a:path>
            </a:pathLst>
          </a:custGeom>
          <a:solidFill>
            <a:srgbClr val="1B3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377178" y="2051380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839211" y="1581911"/>
            <a:ext cx="2863850" cy="2863850"/>
            <a:chOff x="2839211" y="1581911"/>
            <a:chExt cx="2863850" cy="2863850"/>
          </a:xfrm>
        </p:grpSpPr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0043" y="1581911"/>
              <a:ext cx="2302764" cy="284683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839211" y="3867911"/>
              <a:ext cx="544195" cy="577850"/>
            </a:xfrm>
            <a:custGeom>
              <a:avLst/>
              <a:gdLst/>
              <a:ahLst/>
              <a:cxnLst/>
              <a:rect l="l" t="t" r="r" b="b"/>
              <a:pathLst>
                <a:path w="544195" h="577850">
                  <a:moveTo>
                    <a:pt x="272033" y="0"/>
                  </a:moveTo>
                  <a:lnTo>
                    <a:pt x="0" y="288798"/>
                  </a:lnTo>
                  <a:lnTo>
                    <a:pt x="272033" y="577595"/>
                  </a:lnTo>
                  <a:lnTo>
                    <a:pt x="544067" y="288798"/>
                  </a:lnTo>
                  <a:lnTo>
                    <a:pt x="27203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042666" y="4018279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87852" y="3867911"/>
            <a:ext cx="544195" cy="577850"/>
          </a:xfrm>
          <a:custGeom>
            <a:avLst/>
            <a:gdLst/>
            <a:ahLst/>
            <a:cxnLst/>
            <a:rect l="l" t="t" r="r" b="b"/>
            <a:pathLst>
              <a:path w="544195" h="577850">
                <a:moveTo>
                  <a:pt x="272034" y="0"/>
                </a:moveTo>
                <a:lnTo>
                  <a:pt x="0" y="288798"/>
                </a:lnTo>
                <a:lnTo>
                  <a:pt x="272034" y="577595"/>
                </a:lnTo>
                <a:lnTo>
                  <a:pt x="544068" y="288798"/>
                </a:lnTo>
                <a:lnTo>
                  <a:pt x="27203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591305" y="4018279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292352" y="6030467"/>
            <a:ext cx="10822305" cy="830580"/>
            <a:chOff x="1292352" y="6030467"/>
            <a:chExt cx="10822305" cy="830580"/>
          </a:xfrm>
        </p:grpSpPr>
        <p:sp>
          <p:nvSpPr>
            <p:cNvPr id="39" name="object 39"/>
            <p:cNvSpPr/>
            <p:nvPr/>
          </p:nvSpPr>
          <p:spPr>
            <a:xfrm>
              <a:off x="1660398" y="6410705"/>
              <a:ext cx="10434955" cy="431800"/>
            </a:xfrm>
            <a:custGeom>
              <a:avLst/>
              <a:gdLst/>
              <a:ahLst/>
              <a:cxnLst/>
              <a:rect l="l" t="t" r="r" b="b"/>
              <a:pathLst>
                <a:path w="10434955" h="431800">
                  <a:moveTo>
                    <a:pt x="10408666" y="0"/>
                  </a:moveTo>
                  <a:lnTo>
                    <a:pt x="26162" y="0"/>
                  </a:lnTo>
                  <a:lnTo>
                    <a:pt x="15966" y="2059"/>
                  </a:lnTo>
                  <a:lnTo>
                    <a:pt x="7651" y="7677"/>
                  </a:lnTo>
                  <a:lnTo>
                    <a:pt x="2051" y="16009"/>
                  </a:lnTo>
                  <a:lnTo>
                    <a:pt x="0" y="26212"/>
                  </a:lnTo>
                  <a:lnTo>
                    <a:pt x="0" y="405077"/>
                  </a:lnTo>
                  <a:lnTo>
                    <a:pt x="2051" y="415281"/>
                  </a:lnTo>
                  <a:lnTo>
                    <a:pt x="7651" y="423614"/>
                  </a:lnTo>
                  <a:lnTo>
                    <a:pt x="15966" y="429232"/>
                  </a:lnTo>
                  <a:lnTo>
                    <a:pt x="26162" y="431292"/>
                  </a:lnTo>
                  <a:lnTo>
                    <a:pt x="10408666" y="431292"/>
                  </a:lnTo>
                  <a:lnTo>
                    <a:pt x="10418861" y="429232"/>
                  </a:lnTo>
                  <a:lnTo>
                    <a:pt x="10427176" y="423614"/>
                  </a:lnTo>
                  <a:lnTo>
                    <a:pt x="10432776" y="415281"/>
                  </a:lnTo>
                  <a:lnTo>
                    <a:pt x="10434828" y="405077"/>
                  </a:lnTo>
                  <a:lnTo>
                    <a:pt x="10434828" y="26212"/>
                  </a:lnTo>
                  <a:lnTo>
                    <a:pt x="10432776" y="16009"/>
                  </a:lnTo>
                  <a:lnTo>
                    <a:pt x="10427176" y="7677"/>
                  </a:lnTo>
                  <a:lnTo>
                    <a:pt x="10418861" y="2059"/>
                  </a:lnTo>
                  <a:lnTo>
                    <a:pt x="1040866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60398" y="6410705"/>
              <a:ext cx="10434955" cy="431800"/>
            </a:xfrm>
            <a:custGeom>
              <a:avLst/>
              <a:gdLst/>
              <a:ahLst/>
              <a:cxnLst/>
              <a:rect l="l" t="t" r="r" b="b"/>
              <a:pathLst>
                <a:path w="10434955" h="431800">
                  <a:moveTo>
                    <a:pt x="0" y="26212"/>
                  </a:moveTo>
                  <a:lnTo>
                    <a:pt x="2051" y="16009"/>
                  </a:lnTo>
                  <a:lnTo>
                    <a:pt x="7651" y="7677"/>
                  </a:lnTo>
                  <a:lnTo>
                    <a:pt x="15966" y="2059"/>
                  </a:lnTo>
                  <a:lnTo>
                    <a:pt x="26162" y="0"/>
                  </a:lnTo>
                  <a:lnTo>
                    <a:pt x="10408666" y="0"/>
                  </a:lnTo>
                  <a:lnTo>
                    <a:pt x="10418861" y="2059"/>
                  </a:lnTo>
                  <a:lnTo>
                    <a:pt x="10427176" y="7677"/>
                  </a:lnTo>
                  <a:lnTo>
                    <a:pt x="10432776" y="16009"/>
                  </a:lnTo>
                  <a:lnTo>
                    <a:pt x="10434828" y="26212"/>
                  </a:lnTo>
                  <a:lnTo>
                    <a:pt x="10434828" y="405077"/>
                  </a:lnTo>
                  <a:lnTo>
                    <a:pt x="10432776" y="415281"/>
                  </a:lnTo>
                  <a:lnTo>
                    <a:pt x="10427176" y="423614"/>
                  </a:lnTo>
                  <a:lnTo>
                    <a:pt x="10418861" y="429232"/>
                  </a:lnTo>
                  <a:lnTo>
                    <a:pt x="10408666" y="431292"/>
                  </a:lnTo>
                  <a:lnTo>
                    <a:pt x="26162" y="431292"/>
                  </a:lnTo>
                  <a:lnTo>
                    <a:pt x="15966" y="429232"/>
                  </a:lnTo>
                  <a:lnTo>
                    <a:pt x="7651" y="423614"/>
                  </a:lnTo>
                  <a:lnTo>
                    <a:pt x="2051" y="415281"/>
                  </a:lnTo>
                  <a:lnTo>
                    <a:pt x="0" y="405077"/>
                  </a:lnTo>
                  <a:lnTo>
                    <a:pt x="0" y="26212"/>
                  </a:lnTo>
                  <a:close/>
                </a:path>
              </a:pathLst>
            </a:custGeom>
            <a:ln w="38100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92352" y="6030467"/>
              <a:ext cx="757555" cy="828040"/>
            </a:xfrm>
            <a:custGeom>
              <a:avLst/>
              <a:gdLst/>
              <a:ahLst/>
              <a:cxnLst/>
              <a:rect l="l" t="t" r="r" b="b"/>
              <a:pathLst>
                <a:path w="757555" h="828040">
                  <a:moveTo>
                    <a:pt x="378714" y="0"/>
                  </a:moveTo>
                  <a:lnTo>
                    <a:pt x="0" y="413765"/>
                  </a:lnTo>
                  <a:lnTo>
                    <a:pt x="378714" y="827531"/>
                  </a:lnTo>
                  <a:lnTo>
                    <a:pt x="757428" y="413765"/>
                  </a:lnTo>
                  <a:lnTo>
                    <a:pt x="37871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573149" y="6336893"/>
            <a:ext cx="195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09825" y="6480149"/>
            <a:ext cx="7705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Способен</a:t>
            </a:r>
            <a:r>
              <a:rPr sz="18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выполнять</a:t>
            </a:r>
            <a:r>
              <a:rPr sz="1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очень</a:t>
            </a:r>
            <a:r>
              <a:rPr sz="1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прямые</a:t>
            </a:r>
            <a:r>
              <a:rPr sz="1800" spc="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простые</a:t>
            </a:r>
            <a:r>
              <a:rPr sz="18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математические</a:t>
            </a:r>
            <a:r>
              <a:rPr sz="18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расчеты</a:t>
            </a:r>
            <a:endParaRPr sz="18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449981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18260"/>
            <a:ext cx="12192000" cy="5539740"/>
          </a:xfrm>
          <a:custGeom>
            <a:avLst/>
            <a:gdLst/>
            <a:ahLst/>
            <a:cxnLst/>
            <a:rect l="l" t="t" r="r" b="b"/>
            <a:pathLst>
              <a:path w="12192000" h="5539740">
                <a:moveTo>
                  <a:pt x="0" y="5539739"/>
                </a:moveTo>
                <a:lnTo>
                  <a:pt x="12192000" y="5539739"/>
                </a:lnTo>
                <a:lnTo>
                  <a:pt x="12192000" y="0"/>
                </a:lnTo>
                <a:lnTo>
                  <a:pt x="0" y="0"/>
                </a:lnTo>
                <a:lnTo>
                  <a:pt x="0" y="553973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80517" y="6334648"/>
            <a:ext cx="690880" cy="523875"/>
          </a:xfrm>
          <a:custGeom>
            <a:avLst/>
            <a:gdLst/>
            <a:ahLst/>
            <a:cxnLst/>
            <a:rect l="l" t="t" r="r" b="b"/>
            <a:pathLst>
              <a:path w="690879" h="523875">
                <a:moveTo>
                  <a:pt x="348122" y="0"/>
                </a:moveTo>
                <a:lnTo>
                  <a:pt x="284178" y="25879"/>
                </a:lnTo>
                <a:lnTo>
                  <a:pt x="27003" y="278749"/>
                </a:lnTo>
                <a:lnTo>
                  <a:pt x="0" y="342280"/>
                </a:lnTo>
                <a:lnTo>
                  <a:pt x="6304" y="376265"/>
                </a:lnTo>
                <a:lnTo>
                  <a:pt x="25860" y="406263"/>
                </a:lnTo>
                <a:lnTo>
                  <a:pt x="140976" y="523348"/>
                </a:lnTo>
                <a:lnTo>
                  <a:pt x="549871" y="523348"/>
                </a:lnTo>
                <a:lnTo>
                  <a:pt x="663527" y="411648"/>
                </a:lnTo>
                <a:lnTo>
                  <a:pt x="683545" y="381986"/>
                </a:lnTo>
                <a:lnTo>
                  <a:pt x="690419" y="348112"/>
                </a:lnTo>
                <a:lnTo>
                  <a:pt x="684101" y="314128"/>
                </a:lnTo>
                <a:lnTo>
                  <a:pt x="664543" y="284133"/>
                </a:lnTo>
                <a:lnTo>
                  <a:pt x="411686" y="26946"/>
                </a:lnTo>
                <a:lnTo>
                  <a:pt x="382012" y="6887"/>
                </a:lnTo>
                <a:lnTo>
                  <a:pt x="348122" y="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1456055"/>
            <a:chOff x="0" y="0"/>
            <a:chExt cx="12192000" cy="145605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1318260"/>
            </a:xfrm>
            <a:custGeom>
              <a:avLst/>
              <a:gdLst/>
              <a:ahLst/>
              <a:cxnLst/>
              <a:rect l="l" t="t" r="r" b="b"/>
              <a:pathLst>
                <a:path w="12192000" h="1318260">
                  <a:moveTo>
                    <a:pt x="12192000" y="0"/>
                  </a:moveTo>
                  <a:lnTo>
                    <a:pt x="0" y="0"/>
                  </a:lnTo>
                  <a:lnTo>
                    <a:pt x="0" y="1318260"/>
                  </a:lnTo>
                  <a:lnTo>
                    <a:pt x="12192000" y="13182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37211" y="0"/>
              <a:ext cx="1559560" cy="1456055"/>
            </a:xfrm>
            <a:custGeom>
              <a:avLst/>
              <a:gdLst/>
              <a:ahLst/>
              <a:cxnLst/>
              <a:rect l="l" t="t" r="r" b="b"/>
              <a:pathLst>
                <a:path w="1559559" h="1456055">
                  <a:moveTo>
                    <a:pt x="972497" y="0"/>
                  </a:moveTo>
                  <a:lnTo>
                    <a:pt x="594618" y="0"/>
                  </a:lnTo>
                  <a:lnTo>
                    <a:pt x="59846" y="525779"/>
                  </a:lnTo>
                  <a:lnTo>
                    <a:pt x="30301" y="562410"/>
                  </a:lnTo>
                  <a:lnTo>
                    <a:pt x="10471" y="603438"/>
                  </a:lnTo>
                  <a:lnTo>
                    <a:pt x="366" y="647137"/>
                  </a:lnTo>
                  <a:lnTo>
                    <a:pt x="0" y="691778"/>
                  </a:lnTo>
                  <a:lnTo>
                    <a:pt x="9381" y="735633"/>
                  </a:lnTo>
                  <a:lnTo>
                    <a:pt x="28522" y="776973"/>
                  </a:lnTo>
                  <a:lnTo>
                    <a:pt x="57433" y="814070"/>
                  </a:lnTo>
                  <a:lnTo>
                    <a:pt x="629187" y="1395602"/>
                  </a:lnTo>
                  <a:lnTo>
                    <a:pt x="665817" y="1425154"/>
                  </a:lnTo>
                  <a:lnTo>
                    <a:pt x="706849" y="1445000"/>
                  </a:lnTo>
                  <a:lnTo>
                    <a:pt x="750555" y="1455122"/>
                  </a:lnTo>
                  <a:lnTo>
                    <a:pt x="795209" y="1455502"/>
                  </a:lnTo>
                  <a:lnTo>
                    <a:pt x="839087" y="1446123"/>
                  </a:lnTo>
                  <a:lnTo>
                    <a:pt x="880460" y="1426967"/>
                  </a:lnTo>
                  <a:lnTo>
                    <a:pt x="917604" y="1398015"/>
                  </a:lnTo>
                  <a:lnTo>
                    <a:pt x="1499010" y="826262"/>
                  </a:lnTo>
                  <a:lnTo>
                    <a:pt x="1528601" y="789631"/>
                  </a:lnTo>
                  <a:lnTo>
                    <a:pt x="1548463" y="748603"/>
                  </a:lnTo>
                  <a:lnTo>
                    <a:pt x="1558582" y="704904"/>
                  </a:lnTo>
                  <a:lnTo>
                    <a:pt x="1558949" y="660263"/>
                  </a:lnTo>
                  <a:lnTo>
                    <a:pt x="1549552" y="616408"/>
                  </a:lnTo>
                  <a:lnTo>
                    <a:pt x="1530381" y="575068"/>
                  </a:lnTo>
                  <a:lnTo>
                    <a:pt x="1501423" y="537972"/>
                  </a:lnTo>
                  <a:lnTo>
                    <a:pt x="9724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4769" y="1447800"/>
            <a:ext cx="11948288" cy="5324347"/>
            <a:chOff x="64769" y="1447800"/>
            <a:chExt cx="11948288" cy="5324347"/>
          </a:xfrm>
        </p:grpSpPr>
        <p:sp>
          <p:nvSpPr>
            <p:cNvPr id="9" name="object 9"/>
            <p:cNvSpPr/>
            <p:nvPr/>
          </p:nvSpPr>
          <p:spPr>
            <a:xfrm>
              <a:off x="6195822" y="3871722"/>
              <a:ext cx="5817235" cy="2519680"/>
            </a:xfrm>
            <a:custGeom>
              <a:avLst/>
              <a:gdLst/>
              <a:ahLst/>
              <a:cxnLst/>
              <a:rect l="l" t="t" r="r" b="b"/>
              <a:pathLst>
                <a:path w="5817234" h="2519679">
                  <a:moveTo>
                    <a:pt x="5646547" y="0"/>
                  </a:moveTo>
                  <a:lnTo>
                    <a:pt x="170561" y="0"/>
                  </a:lnTo>
                  <a:lnTo>
                    <a:pt x="125206" y="6090"/>
                  </a:lnTo>
                  <a:lnTo>
                    <a:pt x="84459" y="23278"/>
                  </a:lnTo>
                  <a:lnTo>
                    <a:pt x="49942" y="49942"/>
                  </a:lnTo>
                  <a:lnTo>
                    <a:pt x="23278" y="84459"/>
                  </a:lnTo>
                  <a:lnTo>
                    <a:pt x="6090" y="125206"/>
                  </a:lnTo>
                  <a:lnTo>
                    <a:pt x="0" y="170560"/>
                  </a:lnTo>
                  <a:lnTo>
                    <a:pt x="0" y="2348674"/>
                  </a:lnTo>
                  <a:lnTo>
                    <a:pt x="6090" y="2393997"/>
                  </a:lnTo>
                  <a:lnTo>
                    <a:pt x="23278" y="2434725"/>
                  </a:lnTo>
                  <a:lnTo>
                    <a:pt x="49942" y="2469232"/>
                  </a:lnTo>
                  <a:lnTo>
                    <a:pt x="84459" y="2495892"/>
                  </a:lnTo>
                  <a:lnTo>
                    <a:pt x="125206" y="2513081"/>
                  </a:lnTo>
                  <a:lnTo>
                    <a:pt x="170561" y="2519172"/>
                  </a:lnTo>
                  <a:lnTo>
                    <a:pt x="5646547" y="2519172"/>
                  </a:lnTo>
                  <a:lnTo>
                    <a:pt x="5691901" y="2513081"/>
                  </a:lnTo>
                  <a:lnTo>
                    <a:pt x="5732648" y="2495892"/>
                  </a:lnTo>
                  <a:lnTo>
                    <a:pt x="5767165" y="2469232"/>
                  </a:lnTo>
                  <a:lnTo>
                    <a:pt x="5793829" y="2434725"/>
                  </a:lnTo>
                  <a:lnTo>
                    <a:pt x="5811017" y="2393997"/>
                  </a:lnTo>
                  <a:lnTo>
                    <a:pt x="5817108" y="2348674"/>
                  </a:lnTo>
                  <a:lnTo>
                    <a:pt x="5817108" y="170560"/>
                  </a:lnTo>
                  <a:lnTo>
                    <a:pt x="5811017" y="125206"/>
                  </a:lnTo>
                  <a:lnTo>
                    <a:pt x="5793829" y="84459"/>
                  </a:lnTo>
                  <a:lnTo>
                    <a:pt x="5767165" y="49942"/>
                  </a:lnTo>
                  <a:lnTo>
                    <a:pt x="5732648" y="23278"/>
                  </a:lnTo>
                  <a:lnTo>
                    <a:pt x="5691901" y="6090"/>
                  </a:lnTo>
                  <a:lnTo>
                    <a:pt x="56465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95822" y="3871722"/>
              <a:ext cx="5817235" cy="2519680"/>
            </a:xfrm>
            <a:custGeom>
              <a:avLst/>
              <a:gdLst/>
              <a:ahLst/>
              <a:cxnLst/>
              <a:rect l="l" t="t" r="r" b="b"/>
              <a:pathLst>
                <a:path w="5817234" h="2519679">
                  <a:moveTo>
                    <a:pt x="0" y="170560"/>
                  </a:moveTo>
                  <a:lnTo>
                    <a:pt x="6090" y="125206"/>
                  </a:lnTo>
                  <a:lnTo>
                    <a:pt x="23278" y="84459"/>
                  </a:lnTo>
                  <a:lnTo>
                    <a:pt x="49942" y="49942"/>
                  </a:lnTo>
                  <a:lnTo>
                    <a:pt x="84459" y="23278"/>
                  </a:lnTo>
                  <a:lnTo>
                    <a:pt x="125206" y="6090"/>
                  </a:lnTo>
                  <a:lnTo>
                    <a:pt x="170561" y="0"/>
                  </a:lnTo>
                  <a:lnTo>
                    <a:pt x="5646547" y="0"/>
                  </a:lnTo>
                  <a:lnTo>
                    <a:pt x="5691901" y="6090"/>
                  </a:lnTo>
                  <a:lnTo>
                    <a:pt x="5732648" y="23278"/>
                  </a:lnTo>
                  <a:lnTo>
                    <a:pt x="5767165" y="49942"/>
                  </a:lnTo>
                  <a:lnTo>
                    <a:pt x="5793829" y="84459"/>
                  </a:lnTo>
                  <a:lnTo>
                    <a:pt x="5811017" y="125206"/>
                  </a:lnTo>
                  <a:lnTo>
                    <a:pt x="5817108" y="170560"/>
                  </a:lnTo>
                  <a:lnTo>
                    <a:pt x="5817108" y="2348674"/>
                  </a:lnTo>
                  <a:lnTo>
                    <a:pt x="5811017" y="2393997"/>
                  </a:lnTo>
                  <a:lnTo>
                    <a:pt x="5793829" y="2434725"/>
                  </a:lnTo>
                  <a:lnTo>
                    <a:pt x="5767165" y="2469232"/>
                  </a:lnTo>
                  <a:lnTo>
                    <a:pt x="5732648" y="2495892"/>
                  </a:lnTo>
                  <a:lnTo>
                    <a:pt x="5691901" y="2513081"/>
                  </a:lnTo>
                  <a:lnTo>
                    <a:pt x="5646547" y="2519172"/>
                  </a:lnTo>
                  <a:lnTo>
                    <a:pt x="170561" y="2519172"/>
                  </a:lnTo>
                  <a:lnTo>
                    <a:pt x="125206" y="2513081"/>
                  </a:lnTo>
                  <a:lnTo>
                    <a:pt x="84459" y="2495892"/>
                  </a:lnTo>
                  <a:lnTo>
                    <a:pt x="49942" y="2469232"/>
                  </a:lnTo>
                  <a:lnTo>
                    <a:pt x="23278" y="2434725"/>
                  </a:lnTo>
                  <a:lnTo>
                    <a:pt x="6090" y="2393997"/>
                  </a:lnTo>
                  <a:lnTo>
                    <a:pt x="0" y="2348674"/>
                  </a:lnTo>
                  <a:lnTo>
                    <a:pt x="0" y="170560"/>
                  </a:lnTo>
                  <a:close/>
                </a:path>
              </a:pathLst>
            </a:custGeom>
            <a:ln w="38100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69" y="2391917"/>
              <a:ext cx="6131560" cy="4380230"/>
            </a:xfrm>
            <a:custGeom>
              <a:avLst/>
              <a:gdLst/>
              <a:ahLst/>
              <a:cxnLst/>
              <a:rect l="l" t="t" r="r" b="b"/>
              <a:pathLst>
                <a:path w="6131560" h="4380230">
                  <a:moveTo>
                    <a:pt x="5834633" y="0"/>
                  </a:moveTo>
                  <a:lnTo>
                    <a:pt x="296430" y="0"/>
                  </a:lnTo>
                  <a:lnTo>
                    <a:pt x="248347" y="3879"/>
                  </a:lnTo>
                  <a:lnTo>
                    <a:pt x="202735" y="15111"/>
                  </a:lnTo>
                  <a:lnTo>
                    <a:pt x="160203" y="33086"/>
                  </a:lnTo>
                  <a:lnTo>
                    <a:pt x="121361" y="57192"/>
                  </a:lnTo>
                  <a:lnTo>
                    <a:pt x="86821" y="86820"/>
                  </a:lnTo>
                  <a:lnTo>
                    <a:pt x="57193" y="121359"/>
                  </a:lnTo>
                  <a:lnTo>
                    <a:pt x="33086" y="160198"/>
                  </a:lnTo>
                  <a:lnTo>
                    <a:pt x="15112" y="202728"/>
                  </a:lnTo>
                  <a:lnTo>
                    <a:pt x="3879" y="248338"/>
                  </a:lnTo>
                  <a:lnTo>
                    <a:pt x="0" y="296418"/>
                  </a:lnTo>
                  <a:lnTo>
                    <a:pt x="0" y="4083545"/>
                  </a:lnTo>
                  <a:lnTo>
                    <a:pt x="3879" y="4131628"/>
                  </a:lnTo>
                  <a:lnTo>
                    <a:pt x="15112" y="4177240"/>
                  </a:lnTo>
                  <a:lnTo>
                    <a:pt x="33086" y="4219772"/>
                  </a:lnTo>
                  <a:lnTo>
                    <a:pt x="57193" y="4258614"/>
                  </a:lnTo>
                  <a:lnTo>
                    <a:pt x="86821" y="4293154"/>
                  </a:lnTo>
                  <a:lnTo>
                    <a:pt x="121361" y="4322782"/>
                  </a:lnTo>
                  <a:lnTo>
                    <a:pt x="160203" y="4346889"/>
                  </a:lnTo>
                  <a:lnTo>
                    <a:pt x="202735" y="4364863"/>
                  </a:lnTo>
                  <a:lnTo>
                    <a:pt x="248347" y="4376096"/>
                  </a:lnTo>
                  <a:lnTo>
                    <a:pt x="296430" y="4379976"/>
                  </a:lnTo>
                  <a:lnTo>
                    <a:pt x="5834633" y="4379976"/>
                  </a:lnTo>
                  <a:lnTo>
                    <a:pt x="5882713" y="4376096"/>
                  </a:lnTo>
                  <a:lnTo>
                    <a:pt x="5928323" y="4364863"/>
                  </a:lnTo>
                  <a:lnTo>
                    <a:pt x="5970853" y="4346889"/>
                  </a:lnTo>
                  <a:lnTo>
                    <a:pt x="6009692" y="4322782"/>
                  </a:lnTo>
                  <a:lnTo>
                    <a:pt x="6044231" y="4293154"/>
                  </a:lnTo>
                  <a:lnTo>
                    <a:pt x="6073859" y="4258614"/>
                  </a:lnTo>
                  <a:lnTo>
                    <a:pt x="6097965" y="4219772"/>
                  </a:lnTo>
                  <a:lnTo>
                    <a:pt x="6115940" y="4177240"/>
                  </a:lnTo>
                  <a:lnTo>
                    <a:pt x="6127172" y="4131628"/>
                  </a:lnTo>
                  <a:lnTo>
                    <a:pt x="6131052" y="4083545"/>
                  </a:lnTo>
                  <a:lnTo>
                    <a:pt x="6131052" y="296418"/>
                  </a:lnTo>
                  <a:lnTo>
                    <a:pt x="6127172" y="248338"/>
                  </a:lnTo>
                  <a:lnTo>
                    <a:pt x="6115940" y="202728"/>
                  </a:lnTo>
                  <a:lnTo>
                    <a:pt x="6097965" y="160198"/>
                  </a:lnTo>
                  <a:lnTo>
                    <a:pt x="6073859" y="121359"/>
                  </a:lnTo>
                  <a:lnTo>
                    <a:pt x="6044231" y="86820"/>
                  </a:lnTo>
                  <a:lnTo>
                    <a:pt x="6009692" y="57192"/>
                  </a:lnTo>
                  <a:lnTo>
                    <a:pt x="5970853" y="33086"/>
                  </a:lnTo>
                  <a:lnTo>
                    <a:pt x="5928323" y="15111"/>
                  </a:lnTo>
                  <a:lnTo>
                    <a:pt x="5882713" y="3879"/>
                  </a:lnTo>
                  <a:lnTo>
                    <a:pt x="5834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769" y="2391917"/>
              <a:ext cx="6131560" cy="4380230"/>
            </a:xfrm>
            <a:custGeom>
              <a:avLst/>
              <a:gdLst/>
              <a:ahLst/>
              <a:cxnLst/>
              <a:rect l="l" t="t" r="r" b="b"/>
              <a:pathLst>
                <a:path w="6131560" h="4380230">
                  <a:moveTo>
                    <a:pt x="0" y="296418"/>
                  </a:moveTo>
                  <a:lnTo>
                    <a:pt x="3879" y="248338"/>
                  </a:lnTo>
                  <a:lnTo>
                    <a:pt x="15112" y="202728"/>
                  </a:lnTo>
                  <a:lnTo>
                    <a:pt x="33086" y="160198"/>
                  </a:lnTo>
                  <a:lnTo>
                    <a:pt x="57193" y="121359"/>
                  </a:lnTo>
                  <a:lnTo>
                    <a:pt x="86821" y="86820"/>
                  </a:lnTo>
                  <a:lnTo>
                    <a:pt x="121361" y="57192"/>
                  </a:lnTo>
                  <a:lnTo>
                    <a:pt x="160203" y="33086"/>
                  </a:lnTo>
                  <a:lnTo>
                    <a:pt x="202735" y="15111"/>
                  </a:lnTo>
                  <a:lnTo>
                    <a:pt x="248347" y="3879"/>
                  </a:lnTo>
                  <a:lnTo>
                    <a:pt x="296430" y="0"/>
                  </a:lnTo>
                  <a:lnTo>
                    <a:pt x="5834633" y="0"/>
                  </a:lnTo>
                  <a:lnTo>
                    <a:pt x="5882713" y="3879"/>
                  </a:lnTo>
                  <a:lnTo>
                    <a:pt x="5928323" y="15111"/>
                  </a:lnTo>
                  <a:lnTo>
                    <a:pt x="5970853" y="33086"/>
                  </a:lnTo>
                  <a:lnTo>
                    <a:pt x="6009692" y="57192"/>
                  </a:lnTo>
                  <a:lnTo>
                    <a:pt x="6044231" y="86820"/>
                  </a:lnTo>
                  <a:lnTo>
                    <a:pt x="6073859" y="121359"/>
                  </a:lnTo>
                  <a:lnTo>
                    <a:pt x="6097965" y="160198"/>
                  </a:lnTo>
                  <a:lnTo>
                    <a:pt x="6115940" y="202728"/>
                  </a:lnTo>
                  <a:lnTo>
                    <a:pt x="6127172" y="248338"/>
                  </a:lnTo>
                  <a:lnTo>
                    <a:pt x="6131052" y="296418"/>
                  </a:lnTo>
                  <a:lnTo>
                    <a:pt x="6131052" y="4083545"/>
                  </a:lnTo>
                  <a:lnTo>
                    <a:pt x="6127172" y="4131628"/>
                  </a:lnTo>
                  <a:lnTo>
                    <a:pt x="6115940" y="4177240"/>
                  </a:lnTo>
                  <a:lnTo>
                    <a:pt x="6097965" y="4219772"/>
                  </a:lnTo>
                  <a:lnTo>
                    <a:pt x="6073859" y="4258614"/>
                  </a:lnTo>
                  <a:lnTo>
                    <a:pt x="6044231" y="4293154"/>
                  </a:lnTo>
                  <a:lnTo>
                    <a:pt x="6009692" y="4322782"/>
                  </a:lnTo>
                  <a:lnTo>
                    <a:pt x="5970853" y="4346889"/>
                  </a:lnTo>
                  <a:lnTo>
                    <a:pt x="5928323" y="4364863"/>
                  </a:lnTo>
                  <a:lnTo>
                    <a:pt x="5882713" y="4376096"/>
                  </a:lnTo>
                  <a:lnTo>
                    <a:pt x="5834633" y="4379976"/>
                  </a:lnTo>
                  <a:lnTo>
                    <a:pt x="296430" y="4379976"/>
                  </a:lnTo>
                  <a:lnTo>
                    <a:pt x="248347" y="4376096"/>
                  </a:lnTo>
                  <a:lnTo>
                    <a:pt x="202735" y="4364863"/>
                  </a:lnTo>
                  <a:lnTo>
                    <a:pt x="160203" y="4346889"/>
                  </a:lnTo>
                  <a:lnTo>
                    <a:pt x="121361" y="4322782"/>
                  </a:lnTo>
                  <a:lnTo>
                    <a:pt x="86821" y="4293154"/>
                  </a:lnTo>
                  <a:lnTo>
                    <a:pt x="57193" y="4258614"/>
                  </a:lnTo>
                  <a:lnTo>
                    <a:pt x="33086" y="4219772"/>
                  </a:lnTo>
                  <a:lnTo>
                    <a:pt x="15112" y="4177240"/>
                  </a:lnTo>
                  <a:lnTo>
                    <a:pt x="3879" y="4131628"/>
                  </a:lnTo>
                  <a:lnTo>
                    <a:pt x="0" y="4083545"/>
                  </a:lnTo>
                  <a:lnTo>
                    <a:pt x="0" y="296418"/>
                  </a:lnTo>
                  <a:close/>
                </a:path>
              </a:pathLst>
            </a:custGeom>
            <a:ln w="38100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9172" y="5501640"/>
              <a:ext cx="5629656" cy="7940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9172" y="3970020"/>
              <a:ext cx="5553456" cy="13959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267" y="2447544"/>
              <a:ext cx="5809488" cy="42169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78139" y="1447800"/>
              <a:ext cx="2622804" cy="24231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173224" y="1824227"/>
              <a:ext cx="1912620" cy="568960"/>
            </a:xfrm>
            <a:custGeom>
              <a:avLst/>
              <a:gdLst/>
              <a:ahLst/>
              <a:cxnLst/>
              <a:rect l="l" t="t" r="r" b="b"/>
              <a:pathLst>
                <a:path w="1912620" h="568960">
                  <a:moveTo>
                    <a:pt x="0" y="94742"/>
                  </a:moveTo>
                  <a:lnTo>
                    <a:pt x="7445" y="57864"/>
                  </a:lnTo>
                  <a:lnTo>
                    <a:pt x="27749" y="27749"/>
                  </a:lnTo>
                  <a:lnTo>
                    <a:pt x="57864" y="7445"/>
                  </a:lnTo>
                  <a:lnTo>
                    <a:pt x="94742" y="0"/>
                  </a:lnTo>
                  <a:lnTo>
                    <a:pt x="1817877" y="0"/>
                  </a:lnTo>
                  <a:lnTo>
                    <a:pt x="1854755" y="7445"/>
                  </a:lnTo>
                  <a:lnTo>
                    <a:pt x="1884870" y="27749"/>
                  </a:lnTo>
                  <a:lnTo>
                    <a:pt x="1905174" y="57864"/>
                  </a:lnTo>
                  <a:lnTo>
                    <a:pt x="1912620" y="94742"/>
                  </a:lnTo>
                  <a:lnTo>
                    <a:pt x="1912620" y="473710"/>
                  </a:lnTo>
                  <a:lnTo>
                    <a:pt x="1905174" y="510587"/>
                  </a:lnTo>
                  <a:lnTo>
                    <a:pt x="1884870" y="540702"/>
                  </a:lnTo>
                  <a:lnTo>
                    <a:pt x="1854755" y="561006"/>
                  </a:lnTo>
                  <a:lnTo>
                    <a:pt x="1817877" y="568451"/>
                  </a:lnTo>
                  <a:lnTo>
                    <a:pt x="94742" y="568451"/>
                  </a:lnTo>
                  <a:lnTo>
                    <a:pt x="57864" y="561006"/>
                  </a:lnTo>
                  <a:lnTo>
                    <a:pt x="27749" y="540702"/>
                  </a:lnTo>
                  <a:lnTo>
                    <a:pt x="7445" y="510587"/>
                  </a:lnTo>
                  <a:lnTo>
                    <a:pt x="0" y="473710"/>
                  </a:lnTo>
                  <a:lnTo>
                    <a:pt x="0" y="94742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23924" y="1364056"/>
            <a:ext cx="5461635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B3181"/>
                </a:solidFill>
                <a:latin typeface="Arial"/>
                <a:cs typeface="Arial"/>
              </a:rPr>
              <a:t>Длина</a:t>
            </a:r>
            <a:r>
              <a:rPr sz="2400" b="1" spc="-10" dirty="0">
                <a:solidFill>
                  <a:srgbClr val="1B3181"/>
                </a:solidFill>
                <a:latin typeface="Arial"/>
                <a:cs typeface="Arial"/>
              </a:rPr>
              <a:t> окружности</a:t>
            </a:r>
            <a:r>
              <a:rPr sz="2400" b="1" spc="4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B3181"/>
                </a:solidFill>
                <a:latin typeface="Arial"/>
                <a:cs typeface="Arial"/>
              </a:rPr>
              <a:t>и</a:t>
            </a:r>
            <a:r>
              <a:rPr sz="2400" b="1" spc="-2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B3181"/>
                </a:solidFill>
                <a:latin typeface="Arial"/>
                <a:cs typeface="Arial"/>
              </a:rPr>
              <a:t>площадь</a:t>
            </a:r>
            <a:r>
              <a:rPr sz="2400" b="1" spc="-1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B3181"/>
                </a:solidFill>
                <a:latin typeface="Arial"/>
                <a:cs typeface="Arial"/>
              </a:rPr>
              <a:t>круга</a:t>
            </a:r>
            <a:endParaRPr sz="2400" dirty="0">
              <a:latin typeface="Arial"/>
              <a:cs typeface="Arial"/>
            </a:endParaRPr>
          </a:p>
          <a:p>
            <a:pPr marL="1807845">
              <a:lnSpc>
                <a:spcPct val="100000"/>
              </a:lnSpc>
              <a:spcBef>
                <a:spcPts val="163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PISA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71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18260"/>
            <a:ext cx="12192000" cy="5539740"/>
          </a:xfrm>
          <a:custGeom>
            <a:avLst/>
            <a:gdLst/>
            <a:ahLst/>
            <a:cxnLst/>
            <a:rect l="l" t="t" r="r" b="b"/>
            <a:pathLst>
              <a:path w="12192000" h="5539740">
                <a:moveTo>
                  <a:pt x="0" y="5539739"/>
                </a:moveTo>
                <a:lnTo>
                  <a:pt x="12192000" y="5539739"/>
                </a:lnTo>
                <a:lnTo>
                  <a:pt x="12192000" y="0"/>
                </a:lnTo>
                <a:lnTo>
                  <a:pt x="0" y="0"/>
                </a:lnTo>
                <a:lnTo>
                  <a:pt x="0" y="553973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80517" y="6334648"/>
            <a:ext cx="690880" cy="523875"/>
          </a:xfrm>
          <a:custGeom>
            <a:avLst/>
            <a:gdLst/>
            <a:ahLst/>
            <a:cxnLst/>
            <a:rect l="l" t="t" r="r" b="b"/>
            <a:pathLst>
              <a:path w="690879" h="523875">
                <a:moveTo>
                  <a:pt x="348122" y="0"/>
                </a:moveTo>
                <a:lnTo>
                  <a:pt x="284178" y="25879"/>
                </a:lnTo>
                <a:lnTo>
                  <a:pt x="27003" y="278749"/>
                </a:lnTo>
                <a:lnTo>
                  <a:pt x="0" y="342280"/>
                </a:lnTo>
                <a:lnTo>
                  <a:pt x="6304" y="376265"/>
                </a:lnTo>
                <a:lnTo>
                  <a:pt x="25860" y="406263"/>
                </a:lnTo>
                <a:lnTo>
                  <a:pt x="140976" y="523348"/>
                </a:lnTo>
                <a:lnTo>
                  <a:pt x="549871" y="523348"/>
                </a:lnTo>
                <a:lnTo>
                  <a:pt x="663527" y="411648"/>
                </a:lnTo>
                <a:lnTo>
                  <a:pt x="683545" y="381986"/>
                </a:lnTo>
                <a:lnTo>
                  <a:pt x="690419" y="348112"/>
                </a:lnTo>
                <a:lnTo>
                  <a:pt x="684101" y="314128"/>
                </a:lnTo>
                <a:lnTo>
                  <a:pt x="664543" y="284133"/>
                </a:lnTo>
                <a:lnTo>
                  <a:pt x="411686" y="26946"/>
                </a:lnTo>
                <a:lnTo>
                  <a:pt x="382012" y="6887"/>
                </a:lnTo>
                <a:lnTo>
                  <a:pt x="348122" y="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1456055"/>
            <a:chOff x="0" y="0"/>
            <a:chExt cx="12192000" cy="145605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1318260"/>
            </a:xfrm>
            <a:custGeom>
              <a:avLst/>
              <a:gdLst/>
              <a:ahLst/>
              <a:cxnLst/>
              <a:rect l="l" t="t" r="r" b="b"/>
              <a:pathLst>
                <a:path w="12192000" h="1318260">
                  <a:moveTo>
                    <a:pt x="12192000" y="0"/>
                  </a:moveTo>
                  <a:lnTo>
                    <a:pt x="0" y="0"/>
                  </a:lnTo>
                  <a:lnTo>
                    <a:pt x="0" y="1318260"/>
                  </a:lnTo>
                  <a:lnTo>
                    <a:pt x="12192000" y="13182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37211" y="0"/>
              <a:ext cx="1559560" cy="1456055"/>
            </a:xfrm>
            <a:custGeom>
              <a:avLst/>
              <a:gdLst/>
              <a:ahLst/>
              <a:cxnLst/>
              <a:rect l="l" t="t" r="r" b="b"/>
              <a:pathLst>
                <a:path w="1559559" h="1456055">
                  <a:moveTo>
                    <a:pt x="972497" y="0"/>
                  </a:moveTo>
                  <a:lnTo>
                    <a:pt x="594618" y="0"/>
                  </a:lnTo>
                  <a:lnTo>
                    <a:pt x="59846" y="525779"/>
                  </a:lnTo>
                  <a:lnTo>
                    <a:pt x="30301" y="562410"/>
                  </a:lnTo>
                  <a:lnTo>
                    <a:pt x="10471" y="603438"/>
                  </a:lnTo>
                  <a:lnTo>
                    <a:pt x="366" y="647137"/>
                  </a:lnTo>
                  <a:lnTo>
                    <a:pt x="0" y="691778"/>
                  </a:lnTo>
                  <a:lnTo>
                    <a:pt x="9381" y="735633"/>
                  </a:lnTo>
                  <a:lnTo>
                    <a:pt x="28522" y="776973"/>
                  </a:lnTo>
                  <a:lnTo>
                    <a:pt x="57433" y="814070"/>
                  </a:lnTo>
                  <a:lnTo>
                    <a:pt x="629187" y="1395602"/>
                  </a:lnTo>
                  <a:lnTo>
                    <a:pt x="665817" y="1425154"/>
                  </a:lnTo>
                  <a:lnTo>
                    <a:pt x="706849" y="1445000"/>
                  </a:lnTo>
                  <a:lnTo>
                    <a:pt x="750555" y="1455122"/>
                  </a:lnTo>
                  <a:lnTo>
                    <a:pt x="795209" y="1455502"/>
                  </a:lnTo>
                  <a:lnTo>
                    <a:pt x="839087" y="1446123"/>
                  </a:lnTo>
                  <a:lnTo>
                    <a:pt x="880460" y="1426967"/>
                  </a:lnTo>
                  <a:lnTo>
                    <a:pt x="917604" y="1398015"/>
                  </a:lnTo>
                  <a:lnTo>
                    <a:pt x="1499010" y="826262"/>
                  </a:lnTo>
                  <a:lnTo>
                    <a:pt x="1528601" y="789631"/>
                  </a:lnTo>
                  <a:lnTo>
                    <a:pt x="1548463" y="748603"/>
                  </a:lnTo>
                  <a:lnTo>
                    <a:pt x="1558582" y="704904"/>
                  </a:lnTo>
                  <a:lnTo>
                    <a:pt x="1558949" y="660263"/>
                  </a:lnTo>
                  <a:lnTo>
                    <a:pt x="1549552" y="616408"/>
                  </a:lnTo>
                  <a:lnTo>
                    <a:pt x="1530381" y="575068"/>
                  </a:lnTo>
                  <a:lnTo>
                    <a:pt x="1501423" y="537972"/>
                  </a:lnTo>
                  <a:lnTo>
                    <a:pt x="9724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04800" y="2063495"/>
            <a:ext cx="11300460" cy="4497705"/>
            <a:chOff x="304800" y="2063495"/>
            <a:chExt cx="11300460" cy="4497705"/>
          </a:xfrm>
        </p:grpSpPr>
        <p:sp>
          <p:nvSpPr>
            <p:cNvPr id="9" name="object 9"/>
            <p:cNvSpPr/>
            <p:nvPr/>
          </p:nvSpPr>
          <p:spPr>
            <a:xfrm>
              <a:off x="323850" y="2082545"/>
              <a:ext cx="11262360" cy="4459605"/>
            </a:xfrm>
            <a:custGeom>
              <a:avLst/>
              <a:gdLst/>
              <a:ahLst/>
              <a:cxnLst/>
              <a:rect l="l" t="t" r="r" b="b"/>
              <a:pathLst>
                <a:path w="11262360" h="4459605">
                  <a:moveTo>
                    <a:pt x="10860786" y="0"/>
                  </a:moveTo>
                  <a:lnTo>
                    <a:pt x="401548" y="0"/>
                  </a:lnTo>
                  <a:lnTo>
                    <a:pt x="354719" y="2702"/>
                  </a:lnTo>
                  <a:lnTo>
                    <a:pt x="309477" y="10608"/>
                  </a:lnTo>
                  <a:lnTo>
                    <a:pt x="266123" y="23415"/>
                  </a:lnTo>
                  <a:lnTo>
                    <a:pt x="224958" y="40823"/>
                  </a:lnTo>
                  <a:lnTo>
                    <a:pt x="186283" y="62530"/>
                  </a:lnTo>
                  <a:lnTo>
                    <a:pt x="150401" y="88234"/>
                  </a:lnTo>
                  <a:lnTo>
                    <a:pt x="117611" y="117633"/>
                  </a:lnTo>
                  <a:lnTo>
                    <a:pt x="88216" y="150427"/>
                  </a:lnTo>
                  <a:lnTo>
                    <a:pt x="62516" y="186313"/>
                  </a:lnTo>
                  <a:lnTo>
                    <a:pt x="40814" y="224989"/>
                  </a:lnTo>
                  <a:lnTo>
                    <a:pt x="23409" y="266155"/>
                  </a:lnTo>
                  <a:lnTo>
                    <a:pt x="10605" y="309509"/>
                  </a:lnTo>
                  <a:lnTo>
                    <a:pt x="2701" y="354749"/>
                  </a:lnTo>
                  <a:lnTo>
                    <a:pt x="0" y="401574"/>
                  </a:lnTo>
                  <a:lnTo>
                    <a:pt x="0" y="4057675"/>
                  </a:lnTo>
                  <a:lnTo>
                    <a:pt x="2701" y="4104504"/>
                  </a:lnTo>
                  <a:lnTo>
                    <a:pt x="10605" y="4149746"/>
                  </a:lnTo>
                  <a:lnTo>
                    <a:pt x="23409" y="4193100"/>
                  </a:lnTo>
                  <a:lnTo>
                    <a:pt x="40814" y="4234265"/>
                  </a:lnTo>
                  <a:lnTo>
                    <a:pt x="62516" y="4272940"/>
                  </a:lnTo>
                  <a:lnTo>
                    <a:pt x="88216" y="4308822"/>
                  </a:lnTo>
                  <a:lnTo>
                    <a:pt x="117611" y="4341612"/>
                  </a:lnTo>
                  <a:lnTo>
                    <a:pt x="150401" y="4371007"/>
                  </a:lnTo>
                  <a:lnTo>
                    <a:pt x="186283" y="4396707"/>
                  </a:lnTo>
                  <a:lnTo>
                    <a:pt x="224958" y="4418409"/>
                  </a:lnTo>
                  <a:lnTo>
                    <a:pt x="266123" y="4435814"/>
                  </a:lnTo>
                  <a:lnTo>
                    <a:pt x="309477" y="4448618"/>
                  </a:lnTo>
                  <a:lnTo>
                    <a:pt x="354719" y="4456522"/>
                  </a:lnTo>
                  <a:lnTo>
                    <a:pt x="401548" y="4459224"/>
                  </a:lnTo>
                  <a:lnTo>
                    <a:pt x="10860786" y="4459224"/>
                  </a:lnTo>
                  <a:lnTo>
                    <a:pt x="10907610" y="4456522"/>
                  </a:lnTo>
                  <a:lnTo>
                    <a:pt x="10952850" y="4448618"/>
                  </a:lnTo>
                  <a:lnTo>
                    <a:pt x="10996204" y="4435814"/>
                  </a:lnTo>
                  <a:lnTo>
                    <a:pt x="11037370" y="4418409"/>
                  </a:lnTo>
                  <a:lnTo>
                    <a:pt x="11076046" y="4396707"/>
                  </a:lnTo>
                  <a:lnTo>
                    <a:pt x="11111932" y="4371007"/>
                  </a:lnTo>
                  <a:lnTo>
                    <a:pt x="11144726" y="4341612"/>
                  </a:lnTo>
                  <a:lnTo>
                    <a:pt x="11174125" y="4308822"/>
                  </a:lnTo>
                  <a:lnTo>
                    <a:pt x="11199829" y="4272940"/>
                  </a:lnTo>
                  <a:lnTo>
                    <a:pt x="11221536" y="4234265"/>
                  </a:lnTo>
                  <a:lnTo>
                    <a:pt x="11238944" y="4193100"/>
                  </a:lnTo>
                  <a:lnTo>
                    <a:pt x="11251751" y="4149746"/>
                  </a:lnTo>
                  <a:lnTo>
                    <a:pt x="11259657" y="4104504"/>
                  </a:lnTo>
                  <a:lnTo>
                    <a:pt x="11262360" y="4057675"/>
                  </a:lnTo>
                  <a:lnTo>
                    <a:pt x="11262360" y="401574"/>
                  </a:lnTo>
                  <a:lnTo>
                    <a:pt x="11259657" y="354749"/>
                  </a:lnTo>
                  <a:lnTo>
                    <a:pt x="11251751" y="309509"/>
                  </a:lnTo>
                  <a:lnTo>
                    <a:pt x="11238944" y="266155"/>
                  </a:lnTo>
                  <a:lnTo>
                    <a:pt x="11221536" y="224989"/>
                  </a:lnTo>
                  <a:lnTo>
                    <a:pt x="11199829" y="186313"/>
                  </a:lnTo>
                  <a:lnTo>
                    <a:pt x="11174125" y="150427"/>
                  </a:lnTo>
                  <a:lnTo>
                    <a:pt x="11144726" y="117633"/>
                  </a:lnTo>
                  <a:lnTo>
                    <a:pt x="11111932" y="88234"/>
                  </a:lnTo>
                  <a:lnTo>
                    <a:pt x="11076046" y="62530"/>
                  </a:lnTo>
                  <a:lnTo>
                    <a:pt x="11037370" y="40823"/>
                  </a:lnTo>
                  <a:lnTo>
                    <a:pt x="10996204" y="23415"/>
                  </a:lnTo>
                  <a:lnTo>
                    <a:pt x="10952850" y="10608"/>
                  </a:lnTo>
                  <a:lnTo>
                    <a:pt x="10907610" y="2702"/>
                  </a:lnTo>
                  <a:lnTo>
                    <a:pt x="108607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3850" y="2082545"/>
              <a:ext cx="11262360" cy="4459605"/>
            </a:xfrm>
            <a:custGeom>
              <a:avLst/>
              <a:gdLst/>
              <a:ahLst/>
              <a:cxnLst/>
              <a:rect l="l" t="t" r="r" b="b"/>
              <a:pathLst>
                <a:path w="11262360" h="4459605">
                  <a:moveTo>
                    <a:pt x="0" y="401574"/>
                  </a:moveTo>
                  <a:lnTo>
                    <a:pt x="2701" y="354749"/>
                  </a:lnTo>
                  <a:lnTo>
                    <a:pt x="10605" y="309509"/>
                  </a:lnTo>
                  <a:lnTo>
                    <a:pt x="23409" y="266155"/>
                  </a:lnTo>
                  <a:lnTo>
                    <a:pt x="40814" y="224989"/>
                  </a:lnTo>
                  <a:lnTo>
                    <a:pt x="62516" y="186313"/>
                  </a:lnTo>
                  <a:lnTo>
                    <a:pt x="88216" y="150427"/>
                  </a:lnTo>
                  <a:lnTo>
                    <a:pt x="117611" y="117633"/>
                  </a:lnTo>
                  <a:lnTo>
                    <a:pt x="150401" y="88234"/>
                  </a:lnTo>
                  <a:lnTo>
                    <a:pt x="186283" y="62530"/>
                  </a:lnTo>
                  <a:lnTo>
                    <a:pt x="224958" y="40823"/>
                  </a:lnTo>
                  <a:lnTo>
                    <a:pt x="266123" y="23415"/>
                  </a:lnTo>
                  <a:lnTo>
                    <a:pt x="309477" y="10608"/>
                  </a:lnTo>
                  <a:lnTo>
                    <a:pt x="354719" y="2702"/>
                  </a:lnTo>
                  <a:lnTo>
                    <a:pt x="401548" y="0"/>
                  </a:lnTo>
                  <a:lnTo>
                    <a:pt x="10860786" y="0"/>
                  </a:lnTo>
                  <a:lnTo>
                    <a:pt x="10907610" y="2702"/>
                  </a:lnTo>
                  <a:lnTo>
                    <a:pt x="10952850" y="10608"/>
                  </a:lnTo>
                  <a:lnTo>
                    <a:pt x="10996204" y="23415"/>
                  </a:lnTo>
                  <a:lnTo>
                    <a:pt x="11037370" y="40823"/>
                  </a:lnTo>
                  <a:lnTo>
                    <a:pt x="11076046" y="62530"/>
                  </a:lnTo>
                  <a:lnTo>
                    <a:pt x="11111932" y="88234"/>
                  </a:lnTo>
                  <a:lnTo>
                    <a:pt x="11144726" y="117633"/>
                  </a:lnTo>
                  <a:lnTo>
                    <a:pt x="11174125" y="150427"/>
                  </a:lnTo>
                  <a:lnTo>
                    <a:pt x="11199829" y="186313"/>
                  </a:lnTo>
                  <a:lnTo>
                    <a:pt x="11221536" y="224989"/>
                  </a:lnTo>
                  <a:lnTo>
                    <a:pt x="11238944" y="266155"/>
                  </a:lnTo>
                  <a:lnTo>
                    <a:pt x="11251751" y="309509"/>
                  </a:lnTo>
                  <a:lnTo>
                    <a:pt x="11259657" y="354749"/>
                  </a:lnTo>
                  <a:lnTo>
                    <a:pt x="11262360" y="401574"/>
                  </a:lnTo>
                  <a:lnTo>
                    <a:pt x="11262360" y="4057675"/>
                  </a:lnTo>
                  <a:lnTo>
                    <a:pt x="11259657" y="4104504"/>
                  </a:lnTo>
                  <a:lnTo>
                    <a:pt x="11251751" y="4149746"/>
                  </a:lnTo>
                  <a:lnTo>
                    <a:pt x="11238944" y="4193100"/>
                  </a:lnTo>
                  <a:lnTo>
                    <a:pt x="11221536" y="4234265"/>
                  </a:lnTo>
                  <a:lnTo>
                    <a:pt x="11199829" y="4272940"/>
                  </a:lnTo>
                  <a:lnTo>
                    <a:pt x="11174125" y="4308822"/>
                  </a:lnTo>
                  <a:lnTo>
                    <a:pt x="11144726" y="4341612"/>
                  </a:lnTo>
                  <a:lnTo>
                    <a:pt x="11111932" y="4371007"/>
                  </a:lnTo>
                  <a:lnTo>
                    <a:pt x="11076046" y="4396707"/>
                  </a:lnTo>
                  <a:lnTo>
                    <a:pt x="11037370" y="4418409"/>
                  </a:lnTo>
                  <a:lnTo>
                    <a:pt x="10996204" y="4435814"/>
                  </a:lnTo>
                  <a:lnTo>
                    <a:pt x="10952850" y="4448618"/>
                  </a:lnTo>
                  <a:lnTo>
                    <a:pt x="10907610" y="4456522"/>
                  </a:lnTo>
                  <a:lnTo>
                    <a:pt x="10860786" y="4459224"/>
                  </a:lnTo>
                  <a:lnTo>
                    <a:pt x="401548" y="4459224"/>
                  </a:lnTo>
                  <a:lnTo>
                    <a:pt x="354719" y="4456522"/>
                  </a:lnTo>
                  <a:lnTo>
                    <a:pt x="309477" y="4448618"/>
                  </a:lnTo>
                  <a:lnTo>
                    <a:pt x="266123" y="4435814"/>
                  </a:lnTo>
                  <a:lnTo>
                    <a:pt x="224958" y="4418409"/>
                  </a:lnTo>
                  <a:lnTo>
                    <a:pt x="186283" y="4396707"/>
                  </a:lnTo>
                  <a:lnTo>
                    <a:pt x="150401" y="4371007"/>
                  </a:lnTo>
                  <a:lnTo>
                    <a:pt x="117611" y="4341612"/>
                  </a:lnTo>
                  <a:lnTo>
                    <a:pt x="88216" y="4308822"/>
                  </a:lnTo>
                  <a:lnTo>
                    <a:pt x="62516" y="4272940"/>
                  </a:lnTo>
                  <a:lnTo>
                    <a:pt x="40814" y="4234265"/>
                  </a:lnTo>
                  <a:lnTo>
                    <a:pt x="23409" y="4193100"/>
                  </a:lnTo>
                  <a:lnTo>
                    <a:pt x="10605" y="4149746"/>
                  </a:lnTo>
                  <a:lnTo>
                    <a:pt x="2701" y="4104504"/>
                  </a:lnTo>
                  <a:lnTo>
                    <a:pt x="0" y="4057675"/>
                  </a:lnTo>
                  <a:lnTo>
                    <a:pt x="0" y="401574"/>
                  </a:lnTo>
                  <a:close/>
                </a:path>
              </a:pathLst>
            </a:custGeom>
            <a:ln w="38100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8375" y="3477769"/>
              <a:ext cx="8152842" cy="18028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2907" y="2788920"/>
              <a:ext cx="8629308" cy="8152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615" y="3049467"/>
              <a:ext cx="2854502" cy="25344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9967" y="5628138"/>
              <a:ext cx="5482376" cy="684203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70610" y="335102"/>
            <a:ext cx="865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 smtClean="0"/>
              <a:t> </a:t>
            </a:r>
            <a:r>
              <a:rPr sz="3200" b="1" spc="-20" dirty="0">
                <a:solidFill>
                  <a:schemeClr val="bg1"/>
                </a:solidFill>
                <a:latin typeface="Comic Sans MS" panose="030F0702030302020204" pitchFamily="66" charset="0"/>
              </a:rPr>
              <a:t>Задачи 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на</a:t>
            </a:r>
            <a:r>
              <a:rPr sz="3200" b="1" spc="-3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sz="3200" b="1" spc="-15" dirty="0">
                <a:solidFill>
                  <a:schemeClr val="bg1"/>
                </a:solidFill>
                <a:latin typeface="Comic Sans MS" panose="030F0702030302020204" pitchFamily="66" charset="0"/>
              </a:rPr>
              <a:t>математические</a:t>
            </a:r>
            <a:r>
              <a:rPr sz="3200" b="1" spc="-6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рассуждения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16" name="object 16"/>
          <p:cNvSpPr txBox="1"/>
          <p:nvPr/>
        </p:nvSpPr>
        <p:spPr>
          <a:xfrm>
            <a:off x="3507994" y="1427479"/>
            <a:ext cx="522287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1B3181"/>
                </a:solidFill>
                <a:latin typeface="Arial"/>
                <a:cs typeface="Arial"/>
              </a:rPr>
              <a:t>Функции.</a:t>
            </a:r>
            <a:r>
              <a:rPr sz="2800" b="1" spc="2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1B3181"/>
                </a:solidFill>
                <a:latin typeface="Arial"/>
                <a:cs typeface="Arial"/>
              </a:rPr>
              <a:t>Свойства</a:t>
            </a:r>
            <a:r>
              <a:rPr sz="2800" b="1" spc="5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1B3181"/>
                </a:solidFill>
                <a:latin typeface="Arial"/>
                <a:cs typeface="Arial"/>
              </a:rPr>
              <a:t>функций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3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Учебник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6884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18260"/>
            <a:ext cx="12192000" cy="5539740"/>
          </a:xfrm>
          <a:custGeom>
            <a:avLst/>
            <a:gdLst/>
            <a:ahLst/>
            <a:cxnLst/>
            <a:rect l="l" t="t" r="r" b="b"/>
            <a:pathLst>
              <a:path w="12192000" h="5539740">
                <a:moveTo>
                  <a:pt x="0" y="5539739"/>
                </a:moveTo>
                <a:lnTo>
                  <a:pt x="12192000" y="5539739"/>
                </a:lnTo>
                <a:lnTo>
                  <a:pt x="12192000" y="0"/>
                </a:lnTo>
                <a:lnTo>
                  <a:pt x="0" y="0"/>
                </a:lnTo>
                <a:lnTo>
                  <a:pt x="0" y="553973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80517" y="6334648"/>
            <a:ext cx="690880" cy="523875"/>
          </a:xfrm>
          <a:custGeom>
            <a:avLst/>
            <a:gdLst/>
            <a:ahLst/>
            <a:cxnLst/>
            <a:rect l="l" t="t" r="r" b="b"/>
            <a:pathLst>
              <a:path w="690879" h="523875">
                <a:moveTo>
                  <a:pt x="348122" y="0"/>
                </a:moveTo>
                <a:lnTo>
                  <a:pt x="284178" y="25879"/>
                </a:lnTo>
                <a:lnTo>
                  <a:pt x="27003" y="278749"/>
                </a:lnTo>
                <a:lnTo>
                  <a:pt x="0" y="342280"/>
                </a:lnTo>
                <a:lnTo>
                  <a:pt x="6304" y="376265"/>
                </a:lnTo>
                <a:lnTo>
                  <a:pt x="25860" y="406263"/>
                </a:lnTo>
                <a:lnTo>
                  <a:pt x="140976" y="523348"/>
                </a:lnTo>
                <a:lnTo>
                  <a:pt x="549871" y="523348"/>
                </a:lnTo>
                <a:lnTo>
                  <a:pt x="663527" y="411648"/>
                </a:lnTo>
                <a:lnTo>
                  <a:pt x="683545" y="381986"/>
                </a:lnTo>
                <a:lnTo>
                  <a:pt x="690419" y="348112"/>
                </a:lnTo>
                <a:lnTo>
                  <a:pt x="684101" y="314128"/>
                </a:lnTo>
                <a:lnTo>
                  <a:pt x="664543" y="284133"/>
                </a:lnTo>
                <a:lnTo>
                  <a:pt x="411686" y="26946"/>
                </a:lnTo>
                <a:lnTo>
                  <a:pt x="382012" y="6887"/>
                </a:lnTo>
                <a:lnTo>
                  <a:pt x="348122" y="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642862"/>
            <a:chOff x="0" y="0"/>
            <a:chExt cx="12192000" cy="6642862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1318260"/>
            </a:xfrm>
            <a:custGeom>
              <a:avLst/>
              <a:gdLst/>
              <a:ahLst/>
              <a:cxnLst/>
              <a:rect l="l" t="t" r="r" b="b"/>
              <a:pathLst>
                <a:path w="12192000" h="1318260">
                  <a:moveTo>
                    <a:pt x="12192000" y="0"/>
                  </a:moveTo>
                  <a:lnTo>
                    <a:pt x="0" y="0"/>
                  </a:lnTo>
                  <a:lnTo>
                    <a:pt x="0" y="1318260"/>
                  </a:lnTo>
                  <a:lnTo>
                    <a:pt x="12192000" y="13182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6041" y="1357122"/>
              <a:ext cx="11176000" cy="5285740"/>
            </a:xfrm>
            <a:custGeom>
              <a:avLst/>
              <a:gdLst/>
              <a:ahLst/>
              <a:cxnLst/>
              <a:rect l="l" t="t" r="r" b="b"/>
              <a:pathLst>
                <a:path w="11176000" h="5285740">
                  <a:moveTo>
                    <a:pt x="10833227" y="0"/>
                  </a:moveTo>
                  <a:lnTo>
                    <a:pt x="342264" y="0"/>
                  </a:lnTo>
                  <a:lnTo>
                    <a:pt x="295821" y="3125"/>
                  </a:lnTo>
                  <a:lnTo>
                    <a:pt x="251277" y="12229"/>
                  </a:lnTo>
                  <a:lnTo>
                    <a:pt x="209040" y="26904"/>
                  </a:lnTo>
                  <a:lnTo>
                    <a:pt x="169517" y="46740"/>
                  </a:lnTo>
                  <a:lnTo>
                    <a:pt x="133117" y="71330"/>
                  </a:lnTo>
                  <a:lnTo>
                    <a:pt x="100247" y="100266"/>
                  </a:lnTo>
                  <a:lnTo>
                    <a:pt x="71315" y="133139"/>
                  </a:lnTo>
                  <a:lnTo>
                    <a:pt x="46729" y="169540"/>
                  </a:lnTo>
                  <a:lnTo>
                    <a:pt x="26897" y="209061"/>
                  </a:lnTo>
                  <a:lnTo>
                    <a:pt x="12226" y="251295"/>
                  </a:lnTo>
                  <a:lnTo>
                    <a:pt x="3124" y="295832"/>
                  </a:lnTo>
                  <a:lnTo>
                    <a:pt x="0" y="342264"/>
                  </a:lnTo>
                  <a:lnTo>
                    <a:pt x="0" y="4942967"/>
                  </a:lnTo>
                  <a:lnTo>
                    <a:pt x="3124" y="4989410"/>
                  </a:lnTo>
                  <a:lnTo>
                    <a:pt x="12226" y="5033954"/>
                  </a:lnTo>
                  <a:lnTo>
                    <a:pt x="26897" y="5076191"/>
                  </a:lnTo>
                  <a:lnTo>
                    <a:pt x="46729" y="5115714"/>
                  </a:lnTo>
                  <a:lnTo>
                    <a:pt x="71315" y="5152114"/>
                  </a:lnTo>
                  <a:lnTo>
                    <a:pt x="100247" y="5184984"/>
                  </a:lnTo>
                  <a:lnTo>
                    <a:pt x="133117" y="5213916"/>
                  </a:lnTo>
                  <a:lnTo>
                    <a:pt x="169517" y="5238502"/>
                  </a:lnTo>
                  <a:lnTo>
                    <a:pt x="209040" y="5258334"/>
                  </a:lnTo>
                  <a:lnTo>
                    <a:pt x="251277" y="5273005"/>
                  </a:lnTo>
                  <a:lnTo>
                    <a:pt x="295821" y="5282107"/>
                  </a:lnTo>
                  <a:lnTo>
                    <a:pt x="342264" y="5285232"/>
                  </a:lnTo>
                  <a:lnTo>
                    <a:pt x="10833227" y="5285232"/>
                  </a:lnTo>
                  <a:lnTo>
                    <a:pt x="10879659" y="5282107"/>
                  </a:lnTo>
                  <a:lnTo>
                    <a:pt x="10924196" y="5273005"/>
                  </a:lnTo>
                  <a:lnTo>
                    <a:pt x="10966430" y="5258334"/>
                  </a:lnTo>
                  <a:lnTo>
                    <a:pt x="11005951" y="5238502"/>
                  </a:lnTo>
                  <a:lnTo>
                    <a:pt x="11042352" y="5213916"/>
                  </a:lnTo>
                  <a:lnTo>
                    <a:pt x="11075225" y="5184984"/>
                  </a:lnTo>
                  <a:lnTo>
                    <a:pt x="11104161" y="5152114"/>
                  </a:lnTo>
                  <a:lnTo>
                    <a:pt x="11128751" y="5115714"/>
                  </a:lnTo>
                  <a:lnTo>
                    <a:pt x="11148587" y="5076191"/>
                  </a:lnTo>
                  <a:lnTo>
                    <a:pt x="11163262" y="5033954"/>
                  </a:lnTo>
                  <a:lnTo>
                    <a:pt x="11172366" y="4989410"/>
                  </a:lnTo>
                  <a:lnTo>
                    <a:pt x="11175491" y="4942967"/>
                  </a:lnTo>
                  <a:lnTo>
                    <a:pt x="11175491" y="342264"/>
                  </a:lnTo>
                  <a:lnTo>
                    <a:pt x="11172366" y="295832"/>
                  </a:lnTo>
                  <a:lnTo>
                    <a:pt x="11163262" y="251295"/>
                  </a:lnTo>
                  <a:lnTo>
                    <a:pt x="11148587" y="209061"/>
                  </a:lnTo>
                  <a:lnTo>
                    <a:pt x="11128751" y="169540"/>
                  </a:lnTo>
                  <a:lnTo>
                    <a:pt x="11104161" y="133139"/>
                  </a:lnTo>
                  <a:lnTo>
                    <a:pt x="11075225" y="100266"/>
                  </a:lnTo>
                  <a:lnTo>
                    <a:pt x="11042352" y="71330"/>
                  </a:lnTo>
                  <a:lnTo>
                    <a:pt x="11005951" y="46740"/>
                  </a:lnTo>
                  <a:lnTo>
                    <a:pt x="10966430" y="26904"/>
                  </a:lnTo>
                  <a:lnTo>
                    <a:pt x="10924196" y="12229"/>
                  </a:lnTo>
                  <a:lnTo>
                    <a:pt x="10879659" y="3125"/>
                  </a:lnTo>
                  <a:lnTo>
                    <a:pt x="108332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6041" y="1357122"/>
              <a:ext cx="11176000" cy="5285740"/>
            </a:xfrm>
            <a:custGeom>
              <a:avLst/>
              <a:gdLst/>
              <a:ahLst/>
              <a:cxnLst/>
              <a:rect l="l" t="t" r="r" b="b"/>
              <a:pathLst>
                <a:path w="11176000" h="5285740">
                  <a:moveTo>
                    <a:pt x="0" y="342264"/>
                  </a:moveTo>
                  <a:lnTo>
                    <a:pt x="3124" y="295832"/>
                  </a:lnTo>
                  <a:lnTo>
                    <a:pt x="12226" y="251295"/>
                  </a:lnTo>
                  <a:lnTo>
                    <a:pt x="26897" y="209061"/>
                  </a:lnTo>
                  <a:lnTo>
                    <a:pt x="46729" y="169540"/>
                  </a:lnTo>
                  <a:lnTo>
                    <a:pt x="71315" y="133139"/>
                  </a:lnTo>
                  <a:lnTo>
                    <a:pt x="100247" y="100266"/>
                  </a:lnTo>
                  <a:lnTo>
                    <a:pt x="133117" y="71330"/>
                  </a:lnTo>
                  <a:lnTo>
                    <a:pt x="169517" y="46740"/>
                  </a:lnTo>
                  <a:lnTo>
                    <a:pt x="209040" y="26904"/>
                  </a:lnTo>
                  <a:lnTo>
                    <a:pt x="251277" y="12229"/>
                  </a:lnTo>
                  <a:lnTo>
                    <a:pt x="295821" y="3125"/>
                  </a:lnTo>
                  <a:lnTo>
                    <a:pt x="342264" y="0"/>
                  </a:lnTo>
                  <a:lnTo>
                    <a:pt x="10833227" y="0"/>
                  </a:lnTo>
                  <a:lnTo>
                    <a:pt x="10879659" y="3125"/>
                  </a:lnTo>
                  <a:lnTo>
                    <a:pt x="10924196" y="12229"/>
                  </a:lnTo>
                  <a:lnTo>
                    <a:pt x="10966430" y="26904"/>
                  </a:lnTo>
                  <a:lnTo>
                    <a:pt x="11005951" y="46740"/>
                  </a:lnTo>
                  <a:lnTo>
                    <a:pt x="11042352" y="71330"/>
                  </a:lnTo>
                  <a:lnTo>
                    <a:pt x="11075225" y="100266"/>
                  </a:lnTo>
                  <a:lnTo>
                    <a:pt x="11104161" y="133139"/>
                  </a:lnTo>
                  <a:lnTo>
                    <a:pt x="11128751" y="169540"/>
                  </a:lnTo>
                  <a:lnTo>
                    <a:pt x="11148587" y="209061"/>
                  </a:lnTo>
                  <a:lnTo>
                    <a:pt x="11163262" y="251295"/>
                  </a:lnTo>
                  <a:lnTo>
                    <a:pt x="11172366" y="295832"/>
                  </a:lnTo>
                  <a:lnTo>
                    <a:pt x="11175491" y="342264"/>
                  </a:lnTo>
                  <a:lnTo>
                    <a:pt x="11175491" y="4942967"/>
                  </a:lnTo>
                  <a:lnTo>
                    <a:pt x="11172366" y="4989410"/>
                  </a:lnTo>
                  <a:lnTo>
                    <a:pt x="11163262" y="5033954"/>
                  </a:lnTo>
                  <a:lnTo>
                    <a:pt x="11148587" y="5076191"/>
                  </a:lnTo>
                  <a:lnTo>
                    <a:pt x="11128751" y="5115714"/>
                  </a:lnTo>
                  <a:lnTo>
                    <a:pt x="11104161" y="5152114"/>
                  </a:lnTo>
                  <a:lnTo>
                    <a:pt x="11075225" y="5184984"/>
                  </a:lnTo>
                  <a:lnTo>
                    <a:pt x="11042352" y="5213916"/>
                  </a:lnTo>
                  <a:lnTo>
                    <a:pt x="11005951" y="5238502"/>
                  </a:lnTo>
                  <a:lnTo>
                    <a:pt x="10966430" y="5258334"/>
                  </a:lnTo>
                  <a:lnTo>
                    <a:pt x="10924196" y="5273005"/>
                  </a:lnTo>
                  <a:lnTo>
                    <a:pt x="10879659" y="5282107"/>
                  </a:lnTo>
                  <a:lnTo>
                    <a:pt x="10833227" y="5285232"/>
                  </a:lnTo>
                  <a:lnTo>
                    <a:pt x="342264" y="5285232"/>
                  </a:lnTo>
                  <a:lnTo>
                    <a:pt x="295821" y="5282107"/>
                  </a:lnTo>
                  <a:lnTo>
                    <a:pt x="251277" y="5273005"/>
                  </a:lnTo>
                  <a:lnTo>
                    <a:pt x="209040" y="5258334"/>
                  </a:lnTo>
                  <a:lnTo>
                    <a:pt x="169517" y="5238502"/>
                  </a:lnTo>
                  <a:lnTo>
                    <a:pt x="133117" y="5213916"/>
                  </a:lnTo>
                  <a:lnTo>
                    <a:pt x="100247" y="5184984"/>
                  </a:lnTo>
                  <a:lnTo>
                    <a:pt x="71315" y="5152114"/>
                  </a:lnTo>
                  <a:lnTo>
                    <a:pt x="46729" y="5115714"/>
                  </a:lnTo>
                  <a:lnTo>
                    <a:pt x="26897" y="5076191"/>
                  </a:lnTo>
                  <a:lnTo>
                    <a:pt x="12226" y="5033954"/>
                  </a:lnTo>
                  <a:lnTo>
                    <a:pt x="3124" y="4989410"/>
                  </a:lnTo>
                  <a:lnTo>
                    <a:pt x="0" y="4942967"/>
                  </a:lnTo>
                  <a:lnTo>
                    <a:pt x="0" y="342264"/>
                  </a:lnTo>
                  <a:close/>
                </a:path>
              </a:pathLst>
            </a:custGeom>
            <a:ln w="32004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80" y="1757172"/>
              <a:ext cx="4256532" cy="488442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56684" y="1409446"/>
            <a:ext cx="4394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B3181"/>
                </a:solidFill>
                <a:latin typeface="Arial"/>
                <a:cs typeface="Arial"/>
              </a:rPr>
              <a:t>Функции. </a:t>
            </a:r>
            <a:r>
              <a:rPr sz="2400" b="1" spc="-10" dirty="0">
                <a:solidFill>
                  <a:srgbClr val="1B3181"/>
                </a:solidFill>
                <a:latin typeface="Arial"/>
                <a:cs typeface="Arial"/>
              </a:rPr>
              <a:t>Свойства</a:t>
            </a:r>
            <a:r>
              <a:rPr sz="2400" b="1" spc="2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B3181"/>
                </a:solidFill>
                <a:latin typeface="Arial"/>
                <a:cs typeface="Arial"/>
              </a:rPr>
              <a:t>функций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9184" y="1350263"/>
            <a:ext cx="10215880" cy="5160645"/>
            <a:chOff x="329184" y="1350263"/>
            <a:chExt cx="10215880" cy="516064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4563" y="2086355"/>
              <a:ext cx="5269992" cy="442417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35280" y="1356359"/>
              <a:ext cx="1912620" cy="568960"/>
            </a:xfrm>
            <a:custGeom>
              <a:avLst/>
              <a:gdLst/>
              <a:ahLst/>
              <a:cxnLst/>
              <a:rect l="l" t="t" r="r" b="b"/>
              <a:pathLst>
                <a:path w="1912620" h="568960">
                  <a:moveTo>
                    <a:pt x="1817877" y="0"/>
                  </a:moveTo>
                  <a:lnTo>
                    <a:pt x="94742" y="0"/>
                  </a:lnTo>
                  <a:lnTo>
                    <a:pt x="57864" y="7445"/>
                  </a:lnTo>
                  <a:lnTo>
                    <a:pt x="27749" y="27749"/>
                  </a:lnTo>
                  <a:lnTo>
                    <a:pt x="7445" y="57864"/>
                  </a:lnTo>
                  <a:lnTo>
                    <a:pt x="0" y="94741"/>
                  </a:lnTo>
                  <a:lnTo>
                    <a:pt x="0" y="473710"/>
                  </a:lnTo>
                  <a:lnTo>
                    <a:pt x="7445" y="510587"/>
                  </a:lnTo>
                  <a:lnTo>
                    <a:pt x="27749" y="540702"/>
                  </a:lnTo>
                  <a:lnTo>
                    <a:pt x="57864" y="561006"/>
                  </a:lnTo>
                  <a:lnTo>
                    <a:pt x="94742" y="568451"/>
                  </a:lnTo>
                  <a:lnTo>
                    <a:pt x="1817877" y="568451"/>
                  </a:lnTo>
                  <a:lnTo>
                    <a:pt x="1854755" y="561006"/>
                  </a:lnTo>
                  <a:lnTo>
                    <a:pt x="1884870" y="540702"/>
                  </a:lnTo>
                  <a:lnTo>
                    <a:pt x="1905174" y="510587"/>
                  </a:lnTo>
                  <a:lnTo>
                    <a:pt x="1912620" y="473710"/>
                  </a:lnTo>
                  <a:lnTo>
                    <a:pt x="1912620" y="94741"/>
                  </a:lnTo>
                  <a:lnTo>
                    <a:pt x="1905174" y="57864"/>
                  </a:lnTo>
                  <a:lnTo>
                    <a:pt x="1884870" y="27749"/>
                  </a:lnTo>
                  <a:lnTo>
                    <a:pt x="1854755" y="7445"/>
                  </a:lnTo>
                  <a:lnTo>
                    <a:pt x="1817877" y="0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5280" y="1356359"/>
              <a:ext cx="1912620" cy="568960"/>
            </a:xfrm>
            <a:custGeom>
              <a:avLst/>
              <a:gdLst/>
              <a:ahLst/>
              <a:cxnLst/>
              <a:rect l="l" t="t" r="r" b="b"/>
              <a:pathLst>
                <a:path w="1912620" h="568960">
                  <a:moveTo>
                    <a:pt x="0" y="94741"/>
                  </a:moveTo>
                  <a:lnTo>
                    <a:pt x="7445" y="57864"/>
                  </a:lnTo>
                  <a:lnTo>
                    <a:pt x="27749" y="27749"/>
                  </a:lnTo>
                  <a:lnTo>
                    <a:pt x="57864" y="7445"/>
                  </a:lnTo>
                  <a:lnTo>
                    <a:pt x="94742" y="0"/>
                  </a:lnTo>
                  <a:lnTo>
                    <a:pt x="1817877" y="0"/>
                  </a:lnTo>
                  <a:lnTo>
                    <a:pt x="1854755" y="7445"/>
                  </a:lnTo>
                  <a:lnTo>
                    <a:pt x="1884870" y="27749"/>
                  </a:lnTo>
                  <a:lnTo>
                    <a:pt x="1905174" y="57864"/>
                  </a:lnTo>
                  <a:lnTo>
                    <a:pt x="1912620" y="94741"/>
                  </a:lnTo>
                  <a:lnTo>
                    <a:pt x="1912620" y="473710"/>
                  </a:lnTo>
                  <a:lnTo>
                    <a:pt x="1905174" y="510587"/>
                  </a:lnTo>
                  <a:lnTo>
                    <a:pt x="1884870" y="540702"/>
                  </a:lnTo>
                  <a:lnTo>
                    <a:pt x="1854755" y="561006"/>
                  </a:lnTo>
                  <a:lnTo>
                    <a:pt x="1817877" y="568451"/>
                  </a:lnTo>
                  <a:lnTo>
                    <a:pt x="94742" y="568451"/>
                  </a:lnTo>
                  <a:lnTo>
                    <a:pt x="57864" y="561006"/>
                  </a:lnTo>
                  <a:lnTo>
                    <a:pt x="27749" y="540702"/>
                  </a:lnTo>
                  <a:lnTo>
                    <a:pt x="7445" y="510587"/>
                  </a:lnTo>
                  <a:lnTo>
                    <a:pt x="0" y="473710"/>
                  </a:lnTo>
                  <a:lnTo>
                    <a:pt x="0" y="94741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59637" y="368934"/>
            <a:ext cx="87642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6580" algn="l"/>
              </a:tabLst>
            </a:pPr>
            <a:r>
              <a:rPr sz="3200" spc="-5" dirty="0" smtClean="0"/>
              <a:t>.</a:t>
            </a:r>
            <a:r>
              <a:rPr sz="3200" spc="-5" dirty="0"/>
              <a:t>	</a:t>
            </a:r>
            <a:r>
              <a:rPr sz="3200" spc="-20" dirty="0">
                <a:solidFill>
                  <a:schemeClr val="bg1"/>
                </a:solidFill>
                <a:latin typeface="Comic Sans MS" panose="030F0702030302020204" pitchFamily="66" charset="0"/>
              </a:rPr>
              <a:t>Задачи</a:t>
            </a:r>
            <a:r>
              <a:rPr sz="3200" spc="5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sz="3200" spc="-5" dirty="0">
                <a:solidFill>
                  <a:schemeClr val="bg1"/>
                </a:solidFill>
                <a:latin typeface="Comic Sans MS" panose="030F0702030302020204" pitchFamily="66" charset="0"/>
              </a:rPr>
              <a:t>на</a:t>
            </a:r>
            <a:r>
              <a:rPr sz="3200" spc="1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sz="3200" spc="-20" dirty="0">
                <a:solidFill>
                  <a:schemeClr val="bg1"/>
                </a:solidFill>
                <a:latin typeface="Comic Sans MS" panose="030F0702030302020204" pitchFamily="66" charset="0"/>
              </a:rPr>
              <a:t>математические</a:t>
            </a:r>
            <a:r>
              <a:rPr sz="3200" spc="-35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sz="3200" spc="-5" dirty="0">
                <a:solidFill>
                  <a:schemeClr val="bg1"/>
                </a:solidFill>
                <a:latin typeface="Comic Sans MS" panose="030F0702030302020204" pitchFamily="66" charset="0"/>
              </a:rPr>
              <a:t>рассуждения</a:t>
            </a:r>
            <a:endParaRPr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1252" y="1468374"/>
            <a:ext cx="617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PISA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430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18260"/>
            <a:ext cx="12192000" cy="5539740"/>
          </a:xfrm>
          <a:custGeom>
            <a:avLst/>
            <a:gdLst/>
            <a:ahLst/>
            <a:cxnLst/>
            <a:rect l="l" t="t" r="r" b="b"/>
            <a:pathLst>
              <a:path w="12192000" h="5539740">
                <a:moveTo>
                  <a:pt x="0" y="5539739"/>
                </a:moveTo>
                <a:lnTo>
                  <a:pt x="12192000" y="5539739"/>
                </a:lnTo>
                <a:lnTo>
                  <a:pt x="12192000" y="0"/>
                </a:lnTo>
                <a:lnTo>
                  <a:pt x="0" y="0"/>
                </a:lnTo>
                <a:lnTo>
                  <a:pt x="0" y="553973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80517" y="6334648"/>
            <a:ext cx="690880" cy="523875"/>
          </a:xfrm>
          <a:custGeom>
            <a:avLst/>
            <a:gdLst/>
            <a:ahLst/>
            <a:cxnLst/>
            <a:rect l="l" t="t" r="r" b="b"/>
            <a:pathLst>
              <a:path w="690879" h="523875">
                <a:moveTo>
                  <a:pt x="348122" y="0"/>
                </a:moveTo>
                <a:lnTo>
                  <a:pt x="284178" y="25879"/>
                </a:lnTo>
                <a:lnTo>
                  <a:pt x="27003" y="278749"/>
                </a:lnTo>
                <a:lnTo>
                  <a:pt x="0" y="342280"/>
                </a:lnTo>
                <a:lnTo>
                  <a:pt x="6304" y="376265"/>
                </a:lnTo>
                <a:lnTo>
                  <a:pt x="25860" y="406263"/>
                </a:lnTo>
                <a:lnTo>
                  <a:pt x="140976" y="523348"/>
                </a:lnTo>
                <a:lnTo>
                  <a:pt x="549871" y="523348"/>
                </a:lnTo>
                <a:lnTo>
                  <a:pt x="663527" y="411648"/>
                </a:lnTo>
                <a:lnTo>
                  <a:pt x="683545" y="381986"/>
                </a:lnTo>
                <a:lnTo>
                  <a:pt x="690419" y="348112"/>
                </a:lnTo>
                <a:lnTo>
                  <a:pt x="684101" y="314128"/>
                </a:lnTo>
                <a:lnTo>
                  <a:pt x="664543" y="284133"/>
                </a:lnTo>
                <a:lnTo>
                  <a:pt x="411686" y="26946"/>
                </a:lnTo>
                <a:lnTo>
                  <a:pt x="382012" y="6887"/>
                </a:lnTo>
                <a:lnTo>
                  <a:pt x="348122" y="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717284"/>
            <a:chOff x="0" y="0"/>
            <a:chExt cx="12192000" cy="6717284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1318260"/>
            </a:xfrm>
            <a:custGeom>
              <a:avLst/>
              <a:gdLst/>
              <a:ahLst/>
              <a:cxnLst/>
              <a:rect l="l" t="t" r="r" b="b"/>
              <a:pathLst>
                <a:path w="12192000" h="1318260">
                  <a:moveTo>
                    <a:pt x="12192000" y="0"/>
                  </a:moveTo>
                  <a:lnTo>
                    <a:pt x="0" y="0"/>
                  </a:lnTo>
                  <a:lnTo>
                    <a:pt x="0" y="1318260"/>
                  </a:lnTo>
                  <a:lnTo>
                    <a:pt x="12192000" y="13182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37211" y="0"/>
              <a:ext cx="1559560" cy="1456055"/>
            </a:xfrm>
            <a:custGeom>
              <a:avLst/>
              <a:gdLst/>
              <a:ahLst/>
              <a:cxnLst/>
              <a:rect l="l" t="t" r="r" b="b"/>
              <a:pathLst>
                <a:path w="1559559" h="1456055">
                  <a:moveTo>
                    <a:pt x="972497" y="0"/>
                  </a:moveTo>
                  <a:lnTo>
                    <a:pt x="594618" y="0"/>
                  </a:lnTo>
                  <a:lnTo>
                    <a:pt x="59846" y="525779"/>
                  </a:lnTo>
                  <a:lnTo>
                    <a:pt x="30301" y="562410"/>
                  </a:lnTo>
                  <a:lnTo>
                    <a:pt x="10471" y="603438"/>
                  </a:lnTo>
                  <a:lnTo>
                    <a:pt x="366" y="647137"/>
                  </a:lnTo>
                  <a:lnTo>
                    <a:pt x="0" y="691778"/>
                  </a:lnTo>
                  <a:lnTo>
                    <a:pt x="9381" y="735633"/>
                  </a:lnTo>
                  <a:lnTo>
                    <a:pt x="28522" y="776973"/>
                  </a:lnTo>
                  <a:lnTo>
                    <a:pt x="57433" y="814070"/>
                  </a:lnTo>
                  <a:lnTo>
                    <a:pt x="629187" y="1395602"/>
                  </a:lnTo>
                  <a:lnTo>
                    <a:pt x="665817" y="1425154"/>
                  </a:lnTo>
                  <a:lnTo>
                    <a:pt x="706849" y="1445000"/>
                  </a:lnTo>
                  <a:lnTo>
                    <a:pt x="750555" y="1455122"/>
                  </a:lnTo>
                  <a:lnTo>
                    <a:pt x="795209" y="1455502"/>
                  </a:lnTo>
                  <a:lnTo>
                    <a:pt x="839087" y="1446123"/>
                  </a:lnTo>
                  <a:lnTo>
                    <a:pt x="880460" y="1426967"/>
                  </a:lnTo>
                  <a:lnTo>
                    <a:pt x="917604" y="1398015"/>
                  </a:lnTo>
                  <a:lnTo>
                    <a:pt x="1499010" y="826262"/>
                  </a:lnTo>
                  <a:lnTo>
                    <a:pt x="1528601" y="789631"/>
                  </a:lnTo>
                  <a:lnTo>
                    <a:pt x="1548463" y="748603"/>
                  </a:lnTo>
                  <a:lnTo>
                    <a:pt x="1558582" y="704904"/>
                  </a:lnTo>
                  <a:lnTo>
                    <a:pt x="1558949" y="660263"/>
                  </a:lnTo>
                  <a:lnTo>
                    <a:pt x="1549552" y="616408"/>
                  </a:lnTo>
                  <a:lnTo>
                    <a:pt x="1530381" y="575068"/>
                  </a:lnTo>
                  <a:lnTo>
                    <a:pt x="1501423" y="537972"/>
                  </a:lnTo>
                  <a:lnTo>
                    <a:pt x="9724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6041" y="1468374"/>
              <a:ext cx="11105515" cy="5248910"/>
            </a:xfrm>
            <a:custGeom>
              <a:avLst/>
              <a:gdLst/>
              <a:ahLst/>
              <a:cxnLst/>
              <a:rect l="l" t="t" r="r" b="b"/>
              <a:pathLst>
                <a:path w="11105515" h="5248909">
                  <a:moveTo>
                    <a:pt x="10765536" y="0"/>
                  </a:moveTo>
                  <a:lnTo>
                    <a:pt x="339902" y="0"/>
                  </a:lnTo>
                  <a:lnTo>
                    <a:pt x="293780" y="3102"/>
                  </a:lnTo>
                  <a:lnTo>
                    <a:pt x="249544" y="12139"/>
                  </a:lnTo>
                  <a:lnTo>
                    <a:pt x="207599" y="26705"/>
                  </a:lnTo>
                  <a:lnTo>
                    <a:pt x="168349" y="46397"/>
                  </a:lnTo>
                  <a:lnTo>
                    <a:pt x="132200" y="70809"/>
                  </a:lnTo>
                  <a:lnTo>
                    <a:pt x="99556" y="99536"/>
                  </a:lnTo>
                  <a:lnTo>
                    <a:pt x="70824" y="132173"/>
                  </a:lnTo>
                  <a:lnTo>
                    <a:pt x="46407" y="168317"/>
                  </a:lnTo>
                  <a:lnTo>
                    <a:pt x="26711" y="207561"/>
                  </a:lnTo>
                  <a:lnTo>
                    <a:pt x="12141" y="249502"/>
                  </a:lnTo>
                  <a:lnTo>
                    <a:pt x="3102" y="293733"/>
                  </a:lnTo>
                  <a:lnTo>
                    <a:pt x="0" y="339851"/>
                  </a:lnTo>
                  <a:lnTo>
                    <a:pt x="0" y="4908753"/>
                  </a:lnTo>
                  <a:lnTo>
                    <a:pt x="3102" y="4954875"/>
                  </a:lnTo>
                  <a:lnTo>
                    <a:pt x="12141" y="4999111"/>
                  </a:lnTo>
                  <a:lnTo>
                    <a:pt x="26711" y="5041056"/>
                  </a:lnTo>
                  <a:lnTo>
                    <a:pt x="46407" y="5080306"/>
                  </a:lnTo>
                  <a:lnTo>
                    <a:pt x="70824" y="5116455"/>
                  </a:lnTo>
                  <a:lnTo>
                    <a:pt x="99556" y="5149099"/>
                  </a:lnTo>
                  <a:lnTo>
                    <a:pt x="132200" y="5177831"/>
                  </a:lnTo>
                  <a:lnTo>
                    <a:pt x="168349" y="5202248"/>
                  </a:lnTo>
                  <a:lnTo>
                    <a:pt x="207599" y="5221944"/>
                  </a:lnTo>
                  <a:lnTo>
                    <a:pt x="249544" y="5236514"/>
                  </a:lnTo>
                  <a:lnTo>
                    <a:pt x="293780" y="5245553"/>
                  </a:lnTo>
                  <a:lnTo>
                    <a:pt x="339902" y="5248656"/>
                  </a:lnTo>
                  <a:lnTo>
                    <a:pt x="10765536" y="5248656"/>
                  </a:lnTo>
                  <a:lnTo>
                    <a:pt x="10811654" y="5245553"/>
                  </a:lnTo>
                  <a:lnTo>
                    <a:pt x="10855885" y="5236514"/>
                  </a:lnTo>
                  <a:lnTo>
                    <a:pt x="10897826" y="5221944"/>
                  </a:lnTo>
                  <a:lnTo>
                    <a:pt x="10937070" y="5202248"/>
                  </a:lnTo>
                  <a:lnTo>
                    <a:pt x="10973214" y="5177831"/>
                  </a:lnTo>
                  <a:lnTo>
                    <a:pt x="11005851" y="5149099"/>
                  </a:lnTo>
                  <a:lnTo>
                    <a:pt x="11034578" y="5116455"/>
                  </a:lnTo>
                  <a:lnTo>
                    <a:pt x="11058990" y="5080306"/>
                  </a:lnTo>
                  <a:lnTo>
                    <a:pt x="11078682" y="5041056"/>
                  </a:lnTo>
                  <a:lnTo>
                    <a:pt x="11093248" y="4999111"/>
                  </a:lnTo>
                  <a:lnTo>
                    <a:pt x="11102285" y="4954875"/>
                  </a:lnTo>
                  <a:lnTo>
                    <a:pt x="11105388" y="4908753"/>
                  </a:lnTo>
                  <a:lnTo>
                    <a:pt x="11105388" y="339851"/>
                  </a:lnTo>
                  <a:lnTo>
                    <a:pt x="11102285" y="293733"/>
                  </a:lnTo>
                  <a:lnTo>
                    <a:pt x="11093248" y="249502"/>
                  </a:lnTo>
                  <a:lnTo>
                    <a:pt x="11078682" y="207561"/>
                  </a:lnTo>
                  <a:lnTo>
                    <a:pt x="11058990" y="168317"/>
                  </a:lnTo>
                  <a:lnTo>
                    <a:pt x="11034578" y="132173"/>
                  </a:lnTo>
                  <a:lnTo>
                    <a:pt x="11005851" y="99536"/>
                  </a:lnTo>
                  <a:lnTo>
                    <a:pt x="10973214" y="70809"/>
                  </a:lnTo>
                  <a:lnTo>
                    <a:pt x="10937070" y="46397"/>
                  </a:lnTo>
                  <a:lnTo>
                    <a:pt x="10897826" y="26705"/>
                  </a:lnTo>
                  <a:lnTo>
                    <a:pt x="10855885" y="12139"/>
                  </a:lnTo>
                  <a:lnTo>
                    <a:pt x="10811654" y="3102"/>
                  </a:lnTo>
                  <a:lnTo>
                    <a:pt x="10765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6041" y="1468374"/>
              <a:ext cx="11105515" cy="5248910"/>
            </a:xfrm>
            <a:custGeom>
              <a:avLst/>
              <a:gdLst/>
              <a:ahLst/>
              <a:cxnLst/>
              <a:rect l="l" t="t" r="r" b="b"/>
              <a:pathLst>
                <a:path w="11105515" h="5248909">
                  <a:moveTo>
                    <a:pt x="0" y="339851"/>
                  </a:moveTo>
                  <a:lnTo>
                    <a:pt x="3102" y="293733"/>
                  </a:lnTo>
                  <a:lnTo>
                    <a:pt x="12141" y="249502"/>
                  </a:lnTo>
                  <a:lnTo>
                    <a:pt x="26711" y="207561"/>
                  </a:lnTo>
                  <a:lnTo>
                    <a:pt x="46407" y="168317"/>
                  </a:lnTo>
                  <a:lnTo>
                    <a:pt x="70824" y="132173"/>
                  </a:lnTo>
                  <a:lnTo>
                    <a:pt x="99556" y="99536"/>
                  </a:lnTo>
                  <a:lnTo>
                    <a:pt x="132200" y="70809"/>
                  </a:lnTo>
                  <a:lnTo>
                    <a:pt x="168349" y="46397"/>
                  </a:lnTo>
                  <a:lnTo>
                    <a:pt x="207599" y="26705"/>
                  </a:lnTo>
                  <a:lnTo>
                    <a:pt x="249544" y="12139"/>
                  </a:lnTo>
                  <a:lnTo>
                    <a:pt x="293780" y="3102"/>
                  </a:lnTo>
                  <a:lnTo>
                    <a:pt x="339902" y="0"/>
                  </a:lnTo>
                  <a:lnTo>
                    <a:pt x="10765536" y="0"/>
                  </a:lnTo>
                  <a:lnTo>
                    <a:pt x="10811654" y="3102"/>
                  </a:lnTo>
                  <a:lnTo>
                    <a:pt x="10855885" y="12139"/>
                  </a:lnTo>
                  <a:lnTo>
                    <a:pt x="10897826" y="26705"/>
                  </a:lnTo>
                  <a:lnTo>
                    <a:pt x="10937070" y="46397"/>
                  </a:lnTo>
                  <a:lnTo>
                    <a:pt x="10973214" y="70809"/>
                  </a:lnTo>
                  <a:lnTo>
                    <a:pt x="11005851" y="99536"/>
                  </a:lnTo>
                  <a:lnTo>
                    <a:pt x="11034578" y="132173"/>
                  </a:lnTo>
                  <a:lnTo>
                    <a:pt x="11058990" y="168317"/>
                  </a:lnTo>
                  <a:lnTo>
                    <a:pt x="11078682" y="207561"/>
                  </a:lnTo>
                  <a:lnTo>
                    <a:pt x="11093248" y="249502"/>
                  </a:lnTo>
                  <a:lnTo>
                    <a:pt x="11102285" y="293733"/>
                  </a:lnTo>
                  <a:lnTo>
                    <a:pt x="11105388" y="339851"/>
                  </a:lnTo>
                  <a:lnTo>
                    <a:pt x="11105388" y="4908753"/>
                  </a:lnTo>
                  <a:lnTo>
                    <a:pt x="11102285" y="4954875"/>
                  </a:lnTo>
                  <a:lnTo>
                    <a:pt x="11093248" y="4999111"/>
                  </a:lnTo>
                  <a:lnTo>
                    <a:pt x="11078682" y="5041056"/>
                  </a:lnTo>
                  <a:lnTo>
                    <a:pt x="11058990" y="5080306"/>
                  </a:lnTo>
                  <a:lnTo>
                    <a:pt x="11034578" y="5116455"/>
                  </a:lnTo>
                  <a:lnTo>
                    <a:pt x="11005851" y="5149099"/>
                  </a:lnTo>
                  <a:lnTo>
                    <a:pt x="10973214" y="5177831"/>
                  </a:lnTo>
                  <a:lnTo>
                    <a:pt x="10937070" y="5202248"/>
                  </a:lnTo>
                  <a:lnTo>
                    <a:pt x="10897826" y="5221944"/>
                  </a:lnTo>
                  <a:lnTo>
                    <a:pt x="10855885" y="5236514"/>
                  </a:lnTo>
                  <a:lnTo>
                    <a:pt x="10811654" y="5245553"/>
                  </a:lnTo>
                  <a:lnTo>
                    <a:pt x="10765536" y="5248656"/>
                  </a:lnTo>
                  <a:lnTo>
                    <a:pt x="339902" y="5248656"/>
                  </a:lnTo>
                  <a:lnTo>
                    <a:pt x="293780" y="5245553"/>
                  </a:lnTo>
                  <a:lnTo>
                    <a:pt x="249544" y="5236514"/>
                  </a:lnTo>
                  <a:lnTo>
                    <a:pt x="207599" y="5221944"/>
                  </a:lnTo>
                  <a:lnTo>
                    <a:pt x="168349" y="5202248"/>
                  </a:lnTo>
                  <a:lnTo>
                    <a:pt x="132200" y="5177831"/>
                  </a:lnTo>
                  <a:lnTo>
                    <a:pt x="99556" y="5149099"/>
                  </a:lnTo>
                  <a:lnTo>
                    <a:pt x="70824" y="5116455"/>
                  </a:lnTo>
                  <a:lnTo>
                    <a:pt x="46407" y="5080306"/>
                  </a:lnTo>
                  <a:lnTo>
                    <a:pt x="26711" y="5041056"/>
                  </a:lnTo>
                  <a:lnTo>
                    <a:pt x="12141" y="4999111"/>
                  </a:lnTo>
                  <a:lnTo>
                    <a:pt x="3102" y="4954875"/>
                  </a:lnTo>
                  <a:lnTo>
                    <a:pt x="0" y="4908753"/>
                  </a:lnTo>
                  <a:lnTo>
                    <a:pt x="0" y="339851"/>
                  </a:lnTo>
                  <a:close/>
                </a:path>
              </a:pathLst>
            </a:custGeom>
            <a:ln w="32004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95300" y="1722120"/>
            <a:ext cx="10950575" cy="4876800"/>
            <a:chOff x="495300" y="1722120"/>
            <a:chExt cx="10950575" cy="487680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0303" y="1722120"/>
              <a:ext cx="5640324" cy="10454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300" y="2129028"/>
              <a:ext cx="4951476" cy="44698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0303" y="2991612"/>
              <a:ext cx="5829300" cy="162610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610861" y="5726429"/>
              <a:ext cx="6818630" cy="737870"/>
            </a:xfrm>
            <a:custGeom>
              <a:avLst/>
              <a:gdLst/>
              <a:ahLst/>
              <a:cxnLst/>
              <a:rect l="l" t="t" r="r" b="b"/>
              <a:pathLst>
                <a:path w="6818630" h="737870">
                  <a:moveTo>
                    <a:pt x="6555740" y="0"/>
                  </a:moveTo>
                  <a:lnTo>
                    <a:pt x="262636" y="0"/>
                  </a:lnTo>
                  <a:lnTo>
                    <a:pt x="215431" y="4232"/>
                  </a:lnTo>
                  <a:lnTo>
                    <a:pt x="171000" y="16435"/>
                  </a:lnTo>
                  <a:lnTo>
                    <a:pt x="130085" y="35865"/>
                  </a:lnTo>
                  <a:lnTo>
                    <a:pt x="93429" y="61782"/>
                  </a:lnTo>
                  <a:lnTo>
                    <a:pt x="61773" y="93443"/>
                  </a:lnTo>
                  <a:lnTo>
                    <a:pt x="35861" y="130106"/>
                  </a:lnTo>
                  <a:lnTo>
                    <a:pt x="16432" y="171029"/>
                  </a:lnTo>
                  <a:lnTo>
                    <a:pt x="4231" y="215470"/>
                  </a:lnTo>
                  <a:lnTo>
                    <a:pt x="0" y="262686"/>
                  </a:lnTo>
                  <a:lnTo>
                    <a:pt x="0" y="474929"/>
                  </a:lnTo>
                  <a:lnTo>
                    <a:pt x="4231" y="522145"/>
                  </a:lnTo>
                  <a:lnTo>
                    <a:pt x="16432" y="566586"/>
                  </a:lnTo>
                  <a:lnTo>
                    <a:pt x="35861" y="607509"/>
                  </a:lnTo>
                  <a:lnTo>
                    <a:pt x="61773" y="644172"/>
                  </a:lnTo>
                  <a:lnTo>
                    <a:pt x="93429" y="675833"/>
                  </a:lnTo>
                  <a:lnTo>
                    <a:pt x="130085" y="701750"/>
                  </a:lnTo>
                  <a:lnTo>
                    <a:pt x="171000" y="721180"/>
                  </a:lnTo>
                  <a:lnTo>
                    <a:pt x="215431" y="733383"/>
                  </a:lnTo>
                  <a:lnTo>
                    <a:pt x="262636" y="737616"/>
                  </a:lnTo>
                  <a:lnTo>
                    <a:pt x="6555740" y="737616"/>
                  </a:lnTo>
                  <a:lnTo>
                    <a:pt x="6602944" y="733383"/>
                  </a:lnTo>
                  <a:lnTo>
                    <a:pt x="6647375" y="721180"/>
                  </a:lnTo>
                  <a:lnTo>
                    <a:pt x="6688290" y="701750"/>
                  </a:lnTo>
                  <a:lnTo>
                    <a:pt x="6724946" y="675833"/>
                  </a:lnTo>
                  <a:lnTo>
                    <a:pt x="6756602" y="644172"/>
                  </a:lnTo>
                  <a:lnTo>
                    <a:pt x="6782514" y="607509"/>
                  </a:lnTo>
                  <a:lnTo>
                    <a:pt x="6801943" y="566586"/>
                  </a:lnTo>
                  <a:lnTo>
                    <a:pt x="6814144" y="522145"/>
                  </a:lnTo>
                  <a:lnTo>
                    <a:pt x="6818376" y="474929"/>
                  </a:lnTo>
                  <a:lnTo>
                    <a:pt x="6818376" y="262686"/>
                  </a:lnTo>
                  <a:lnTo>
                    <a:pt x="6814144" y="215470"/>
                  </a:lnTo>
                  <a:lnTo>
                    <a:pt x="6801943" y="171029"/>
                  </a:lnTo>
                  <a:lnTo>
                    <a:pt x="6782514" y="130106"/>
                  </a:lnTo>
                  <a:lnTo>
                    <a:pt x="6756602" y="93443"/>
                  </a:lnTo>
                  <a:lnTo>
                    <a:pt x="6724946" y="61782"/>
                  </a:lnTo>
                  <a:lnTo>
                    <a:pt x="6688290" y="35865"/>
                  </a:lnTo>
                  <a:lnTo>
                    <a:pt x="6647375" y="16435"/>
                  </a:lnTo>
                  <a:lnTo>
                    <a:pt x="6602944" y="4232"/>
                  </a:lnTo>
                  <a:lnTo>
                    <a:pt x="6555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10861" y="5726429"/>
              <a:ext cx="6818630" cy="737870"/>
            </a:xfrm>
            <a:custGeom>
              <a:avLst/>
              <a:gdLst/>
              <a:ahLst/>
              <a:cxnLst/>
              <a:rect l="l" t="t" r="r" b="b"/>
              <a:pathLst>
                <a:path w="6818630" h="737870">
                  <a:moveTo>
                    <a:pt x="0" y="262686"/>
                  </a:moveTo>
                  <a:lnTo>
                    <a:pt x="4231" y="215470"/>
                  </a:lnTo>
                  <a:lnTo>
                    <a:pt x="16432" y="171029"/>
                  </a:lnTo>
                  <a:lnTo>
                    <a:pt x="35861" y="130106"/>
                  </a:lnTo>
                  <a:lnTo>
                    <a:pt x="61773" y="93443"/>
                  </a:lnTo>
                  <a:lnTo>
                    <a:pt x="93429" y="61782"/>
                  </a:lnTo>
                  <a:lnTo>
                    <a:pt x="130085" y="35865"/>
                  </a:lnTo>
                  <a:lnTo>
                    <a:pt x="171000" y="16435"/>
                  </a:lnTo>
                  <a:lnTo>
                    <a:pt x="215431" y="4232"/>
                  </a:lnTo>
                  <a:lnTo>
                    <a:pt x="262636" y="0"/>
                  </a:lnTo>
                  <a:lnTo>
                    <a:pt x="6555740" y="0"/>
                  </a:lnTo>
                  <a:lnTo>
                    <a:pt x="6602944" y="4232"/>
                  </a:lnTo>
                  <a:lnTo>
                    <a:pt x="6647375" y="16435"/>
                  </a:lnTo>
                  <a:lnTo>
                    <a:pt x="6688290" y="35865"/>
                  </a:lnTo>
                  <a:lnTo>
                    <a:pt x="6724946" y="61782"/>
                  </a:lnTo>
                  <a:lnTo>
                    <a:pt x="6756602" y="93443"/>
                  </a:lnTo>
                  <a:lnTo>
                    <a:pt x="6782514" y="130106"/>
                  </a:lnTo>
                  <a:lnTo>
                    <a:pt x="6801943" y="171029"/>
                  </a:lnTo>
                  <a:lnTo>
                    <a:pt x="6814144" y="215470"/>
                  </a:lnTo>
                  <a:lnTo>
                    <a:pt x="6818376" y="262686"/>
                  </a:lnTo>
                  <a:lnTo>
                    <a:pt x="6818376" y="474929"/>
                  </a:lnTo>
                  <a:lnTo>
                    <a:pt x="6814144" y="522145"/>
                  </a:lnTo>
                  <a:lnTo>
                    <a:pt x="6801943" y="566586"/>
                  </a:lnTo>
                  <a:lnTo>
                    <a:pt x="6782514" y="607509"/>
                  </a:lnTo>
                  <a:lnTo>
                    <a:pt x="6756602" y="644172"/>
                  </a:lnTo>
                  <a:lnTo>
                    <a:pt x="6724946" y="675833"/>
                  </a:lnTo>
                  <a:lnTo>
                    <a:pt x="6688290" y="701750"/>
                  </a:lnTo>
                  <a:lnTo>
                    <a:pt x="6647375" y="721180"/>
                  </a:lnTo>
                  <a:lnTo>
                    <a:pt x="6602944" y="733383"/>
                  </a:lnTo>
                  <a:lnTo>
                    <a:pt x="6555740" y="737616"/>
                  </a:lnTo>
                  <a:lnTo>
                    <a:pt x="262636" y="737616"/>
                  </a:lnTo>
                  <a:lnTo>
                    <a:pt x="215431" y="733383"/>
                  </a:lnTo>
                  <a:lnTo>
                    <a:pt x="171000" y="721180"/>
                  </a:lnTo>
                  <a:lnTo>
                    <a:pt x="130085" y="701750"/>
                  </a:lnTo>
                  <a:lnTo>
                    <a:pt x="93429" y="675833"/>
                  </a:lnTo>
                  <a:lnTo>
                    <a:pt x="61773" y="644172"/>
                  </a:lnTo>
                  <a:lnTo>
                    <a:pt x="35861" y="607509"/>
                  </a:lnTo>
                  <a:lnTo>
                    <a:pt x="16432" y="566586"/>
                  </a:lnTo>
                  <a:lnTo>
                    <a:pt x="4231" y="522145"/>
                  </a:lnTo>
                  <a:lnTo>
                    <a:pt x="0" y="474929"/>
                  </a:lnTo>
                  <a:lnTo>
                    <a:pt x="0" y="262686"/>
                  </a:lnTo>
                  <a:close/>
                </a:path>
              </a:pathLst>
            </a:custGeom>
            <a:ln w="32004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721478" y="5834888"/>
            <a:ext cx="63950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Microsoft Sans Serif"/>
                <a:cs typeface="Microsoft Sans Serif"/>
              </a:rPr>
              <a:t>По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материалам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международного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исследования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образовательных </a:t>
            </a:r>
            <a:r>
              <a:rPr sz="1600" spc="-15" dirty="0">
                <a:latin typeface="Microsoft Sans Serif"/>
                <a:cs typeface="Microsoft Sans Serif"/>
              </a:rPr>
              <a:t> достижений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учащихся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PISA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2003,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2012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гг.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5"/>
              </a:rPr>
              <a:t>Instr_Math_PISA03-12.pdf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9184" y="1350263"/>
            <a:ext cx="1925320" cy="581025"/>
            <a:chOff x="329184" y="1350263"/>
            <a:chExt cx="1925320" cy="581025"/>
          </a:xfrm>
        </p:grpSpPr>
        <p:sp>
          <p:nvSpPr>
            <p:cNvPr id="19" name="object 19"/>
            <p:cNvSpPr/>
            <p:nvPr/>
          </p:nvSpPr>
          <p:spPr>
            <a:xfrm>
              <a:off x="335280" y="1356359"/>
              <a:ext cx="1912620" cy="568960"/>
            </a:xfrm>
            <a:custGeom>
              <a:avLst/>
              <a:gdLst/>
              <a:ahLst/>
              <a:cxnLst/>
              <a:rect l="l" t="t" r="r" b="b"/>
              <a:pathLst>
                <a:path w="1912620" h="568960">
                  <a:moveTo>
                    <a:pt x="1817877" y="0"/>
                  </a:moveTo>
                  <a:lnTo>
                    <a:pt x="94742" y="0"/>
                  </a:lnTo>
                  <a:lnTo>
                    <a:pt x="57864" y="7445"/>
                  </a:lnTo>
                  <a:lnTo>
                    <a:pt x="27749" y="27749"/>
                  </a:lnTo>
                  <a:lnTo>
                    <a:pt x="7445" y="57864"/>
                  </a:lnTo>
                  <a:lnTo>
                    <a:pt x="0" y="94741"/>
                  </a:lnTo>
                  <a:lnTo>
                    <a:pt x="0" y="473710"/>
                  </a:lnTo>
                  <a:lnTo>
                    <a:pt x="7445" y="510587"/>
                  </a:lnTo>
                  <a:lnTo>
                    <a:pt x="27749" y="540702"/>
                  </a:lnTo>
                  <a:lnTo>
                    <a:pt x="57864" y="561006"/>
                  </a:lnTo>
                  <a:lnTo>
                    <a:pt x="94742" y="568451"/>
                  </a:lnTo>
                  <a:lnTo>
                    <a:pt x="1817877" y="568451"/>
                  </a:lnTo>
                  <a:lnTo>
                    <a:pt x="1854755" y="561006"/>
                  </a:lnTo>
                  <a:lnTo>
                    <a:pt x="1884870" y="540702"/>
                  </a:lnTo>
                  <a:lnTo>
                    <a:pt x="1905174" y="510587"/>
                  </a:lnTo>
                  <a:lnTo>
                    <a:pt x="1912620" y="473710"/>
                  </a:lnTo>
                  <a:lnTo>
                    <a:pt x="1912620" y="94741"/>
                  </a:lnTo>
                  <a:lnTo>
                    <a:pt x="1905174" y="57864"/>
                  </a:lnTo>
                  <a:lnTo>
                    <a:pt x="1884870" y="27749"/>
                  </a:lnTo>
                  <a:lnTo>
                    <a:pt x="1854755" y="7445"/>
                  </a:lnTo>
                  <a:lnTo>
                    <a:pt x="1817877" y="0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5280" y="1356359"/>
              <a:ext cx="1912620" cy="568960"/>
            </a:xfrm>
            <a:custGeom>
              <a:avLst/>
              <a:gdLst/>
              <a:ahLst/>
              <a:cxnLst/>
              <a:rect l="l" t="t" r="r" b="b"/>
              <a:pathLst>
                <a:path w="1912620" h="568960">
                  <a:moveTo>
                    <a:pt x="0" y="94741"/>
                  </a:moveTo>
                  <a:lnTo>
                    <a:pt x="7445" y="57864"/>
                  </a:lnTo>
                  <a:lnTo>
                    <a:pt x="27749" y="27749"/>
                  </a:lnTo>
                  <a:lnTo>
                    <a:pt x="57864" y="7445"/>
                  </a:lnTo>
                  <a:lnTo>
                    <a:pt x="94742" y="0"/>
                  </a:lnTo>
                  <a:lnTo>
                    <a:pt x="1817877" y="0"/>
                  </a:lnTo>
                  <a:lnTo>
                    <a:pt x="1854755" y="7445"/>
                  </a:lnTo>
                  <a:lnTo>
                    <a:pt x="1884870" y="27749"/>
                  </a:lnTo>
                  <a:lnTo>
                    <a:pt x="1905174" y="57864"/>
                  </a:lnTo>
                  <a:lnTo>
                    <a:pt x="1912620" y="94741"/>
                  </a:lnTo>
                  <a:lnTo>
                    <a:pt x="1912620" y="473710"/>
                  </a:lnTo>
                  <a:lnTo>
                    <a:pt x="1905174" y="510587"/>
                  </a:lnTo>
                  <a:lnTo>
                    <a:pt x="1884870" y="540702"/>
                  </a:lnTo>
                  <a:lnTo>
                    <a:pt x="1854755" y="561006"/>
                  </a:lnTo>
                  <a:lnTo>
                    <a:pt x="1817877" y="568451"/>
                  </a:lnTo>
                  <a:lnTo>
                    <a:pt x="94742" y="568451"/>
                  </a:lnTo>
                  <a:lnTo>
                    <a:pt x="57864" y="561006"/>
                  </a:lnTo>
                  <a:lnTo>
                    <a:pt x="27749" y="540702"/>
                  </a:lnTo>
                  <a:lnTo>
                    <a:pt x="7445" y="510587"/>
                  </a:lnTo>
                  <a:lnTo>
                    <a:pt x="0" y="473710"/>
                  </a:lnTo>
                  <a:lnTo>
                    <a:pt x="0" y="94741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81252" y="1468374"/>
            <a:ext cx="617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PISA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530824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18260"/>
            <a:ext cx="12192000" cy="5539740"/>
          </a:xfrm>
          <a:custGeom>
            <a:avLst/>
            <a:gdLst/>
            <a:ahLst/>
            <a:cxnLst/>
            <a:rect l="l" t="t" r="r" b="b"/>
            <a:pathLst>
              <a:path w="12192000" h="5539740">
                <a:moveTo>
                  <a:pt x="0" y="5539739"/>
                </a:moveTo>
                <a:lnTo>
                  <a:pt x="12192000" y="5539739"/>
                </a:lnTo>
                <a:lnTo>
                  <a:pt x="12192000" y="0"/>
                </a:lnTo>
                <a:lnTo>
                  <a:pt x="0" y="0"/>
                </a:lnTo>
                <a:lnTo>
                  <a:pt x="0" y="553973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80517" y="6334648"/>
            <a:ext cx="690880" cy="523875"/>
          </a:xfrm>
          <a:custGeom>
            <a:avLst/>
            <a:gdLst/>
            <a:ahLst/>
            <a:cxnLst/>
            <a:rect l="l" t="t" r="r" b="b"/>
            <a:pathLst>
              <a:path w="690879" h="523875">
                <a:moveTo>
                  <a:pt x="348122" y="0"/>
                </a:moveTo>
                <a:lnTo>
                  <a:pt x="284178" y="25879"/>
                </a:lnTo>
                <a:lnTo>
                  <a:pt x="27003" y="278749"/>
                </a:lnTo>
                <a:lnTo>
                  <a:pt x="0" y="342280"/>
                </a:lnTo>
                <a:lnTo>
                  <a:pt x="6304" y="376265"/>
                </a:lnTo>
                <a:lnTo>
                  <a:pt x="25860" y="406263"/>
                </a:lnTo>
                <a:lnTo>
                  <a:pt x="140976" y="523348"/>
                </a:lnTo>
                <a:lnTo>
                  <a:pt x="549871" y="523348"/>
                </a:lnTo>
                <a:lnTo>
                  <a:pt x="663527" y="411648"/>
                </a:lnTo>
                <a:lnTo>
                  <a:pt x="683545" y="381986"/>
                </a:lnTo>
                <a:lnTo>
                  <a:pt x="690419" y="348112"/>
                </a:lnTo>
                <a:lnTo>
                  <a:pt x="684101" y="314128"/>
                </a:lnTo>
                <a:lnTo>
                  <a:pt x="664543" y="284133"/>
                </a:lnTo>
                <a:lnTo>
                  <a:pt x="411686" y="26946"/>
                </a:lnTo>
                <a:lnTo>
                  <a:pt x="382012" y="6887"/>
                </a:lnTo>
                <a:lnTo>
                  <a:pt x="348122" y="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717157"/>
            <a:chOff x="0" y="0"/>
            <a:chExt cx="12192000" cy="6717157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1318260"/>
            </a:xfrm>
            <a:custGeom>
              <a:avLst/>
              <a:gdLst/>
              <a:ahLst/>
              <a:cxnLst/>
              <a:rect l="l" t="t" r="r" b="b"/>
              <a:pathLst>
                <a:path w="12192000" h="1318260">
                  <a:moveTo>
                    <a:pt x="12192000" y="0"/>
                  </a:moveTo>
                  <a:lnTo>
                    <a:pt x="0" y="0"/>
                  </a:lnTo>
                  <a:lnTo>
                    <a:pt x="0" y="1318260"/>
                  </a:lnTo>
                  <a:lnTo>
                    <a:pt x="12192000" y="13182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37211" y="0"/>
              <a:ext cx="1559560" cy="1456055"/>
            </a:xfrm>
            <a:custGeom>
              <a:avLst/>
              <a:gdLst/>
              <a:ahLst/>
              <a:cxnLst/>
              <a:rect l="l" t="t" r="r" b="b"/>
              <a:pathLst>
                <a:path w="1559559" h="1456055">
                  <a:moveTo>
                    <a:pt x="972497" y="0"/>
                  </a:moveTo>
                  <a:lnTo>
                    <a:pt x="594618" y="0"/>
                  </a:lnTo>
                  <a:lnTo>
                    <a:pt x="59846" y="525779"/>
                  </a:lnTo>
                  <a:lnTo>
                    <a:pt x="30301" y="562410"/>
                  </a:lnTo>
                  <a:lnTo>
                    <a:pt x="10471" y="603438"/>
                  </a:lnTo>
                  <a:lnTo>
                    <a:pt x="366" y="647137"/>
                  </a:lnTo>
                  <a:lnTo>
                    <a:pt x="0" y="691778"/>
                  </a:lnTo>
                  <a:lnTo>
                    <a:pt x="9381" y="735633"/>
                  </a:lnTo>
                  <a:lnTo>
                    <a:pt x="28522" y="776973"/>
                  </a:lnTo>
                  <a:lnTo>
                    <a:pt x="57433" y="814070"/>
                  </a:lnTo>
                  <a:lnTo>
                    <a:pt x="629187" y="1395602"/>
                  </a:lnTo>
                  <a:lnTo>
                    <a:pt x="665817" y="1425154"/>
                  </a:lnTo>
                  <a:lnTo>
                    <a:pt x="706849" y="1445000"/>
                  </a:lnTo>
                  <a:lnTo>
                    <a:pt x="750555" y="1455122"/>
                  </a:lnTo>
                  <a:lnTo>
                    <a:pt x="795209" y="1455502"/>
                  </a:lnTo>
                  <a:lnTo>
                    <a:pt x="839087" y="1446123"/>
                  </a:lnTo>
                  <a:lnTo>
                    <a:pt x="880460" y="1426967"/>
                  </a:lnTo>
                  <a:lnTo>
                    <a:pt x="917604" y="1398015"/>
                  </a:lnTo>
                  <a:lnTo>
                    <a:pt x="1499010" y="826262"/>
                  </a:lnTo>
                  <a:lnTo>
                    <a:pt x="1528601" y="789631"/>
                  </a:lnTo>
                  <a:lnTo>
                    <a:pt x="1548463" y="748603"/>
                  </a:lnTo>
                  <a:lnTo>
                    <a:pt x="1558582" y="704904"/>
                  </a:lnTo>
                  <a:lnTo>
                    <a:pt x="1558949" y="660263"/>
                  </a:lnTo>
                  <a:lnTo>
                    <a:pt x="1549552" y="616408"/>
                  </a:lnTo>
                  <a:lnTo>
                    <a:pt x="1530381" y="575068"/>
                  </a:lnTo>
                  <a:lnTo>
                    <a:pt x="1501423" y="537972"/>
                  </a:lnTo>
                  <a:lnTo>
                    <a:pt x="9724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1677" y="1433322"/>
              <a:ext cx="11054080" cy="5283835"/>
            </a:xfrm>
            <a:custGeom>
              <a:avLst/>
              <a:gdLst/>
              <a:ahLst/>
              <a:cxnLst/>
              <a:rect l="l" t="t" r="r" b="b"/>
              <a:pathLst>
                <a:path w="11054080" h="5283834">
                  <a:moveTo>
                    <a:pt x="10711434" y="0"/>
                  </a:moveTo>
                  <a:lnTo>
                    <a:pt x="342176" y="0"/>
                  </a:lnTo>
                  <a:lnTo>
                    <a:pt x="295745" y="3122"/>
                  </a:lnTo>
                  <a:lnTo>
                    <a:pt x="251213" y="12220"/>
                  </a:lnTo>
                  <a:lnTo>
                    <a:pt x="208986" y="26884"/>
                  </a:lnTo>
                  <a:lnTo>
                    <a:pt x="169474" y="46707"/>
                  </a:lnTo>
                  <a:lnTo>
                    <a:pt x="133083" y="71283"/>
                  </a:lnTo>
                  <a:lnTo>
                    <a:pt x="100222" y="100203"/>
                  </a:lnTo>
                  <a:lnTo>
                    <a:pt x="71297" y="133059"/>
                  </a:lnTo>
                  <a:lnTo>
                    <a:pt x="46717" y="169446"/>
                  </a:lnTo>
                  <a:lnTo>
                    <a:pt x="26890" y="208954"/>
                  </a:lnTo>
                  <a:lnTo>
                    <a:pt x="12223" y="251177"/>
                  </a:lnTo>
                  <a:lnTo>
                    <a:pt x="3123" y="295708"/>
                  </a:lnTo>
                  <a:lnTo>
                    <a:pt x="0" y="342138"/>
                  </a:lnTo>
                  <a:lnTo>
                    <a:pt x="0" y="4941531"/>
                  </a:lnTo>
                  <a:lnTo>
                    <a:pt x="3123" y="4987962"/>
                  </a:lnTo>
                  <a:lnTo>
                    <a:pt x="12223" y="5032494"/>
                  </a:lnTo>
                  <a:lnTo>
                    <a:pt x="26890" y="5074721"/>
                  </a:lnTo>
                  <a:lnTo>
                    <a:pt x="46717" y="5114233"/>
                  </a:lnTo>
                  <a:lnTo>
                    <a:pt x="71297" y="5150624"/>
                  </a:lnTo>
                  <a:lnTo>
                    <a:pt x="100222" y="5183485"/>
                  </a:lnTo>
                  <a:lnTo>
                    <a:pt x="133083" y="5212410"/>
                  </a:lnTo>
                  <a:lnTo>
                    <a:pt x="169474" y="5236990"/>
                  </a:lnTo>
                  <a:lnTo>
                    <a:pt x="208986" y="5256817"/>
                  </a:lnTo>
                  <a:lnTo>
                    <a:pt x="251213" y="5271484"/>
                  </a:lnTo>
                  <a:lnTo>
                    <a:pt x="295745" y="5280584"/>
                  </a:lnTo>
                  <a:lnTo>
                    <a:pt x="342176" y="5283708"/>
                  </a:lnTo>
                  <a:lnTo>
                    <a:pt x="10711434" y="5283708"/>
                  </a:lnTo>
                  <a:lnTo>
                    <a:pt x="10757863" y="5280584"/>
                  </a:lnTo>
                  <a:lnTo>
                    <a:pt x="10802394" y="5271484"/>
                  </a:lnTo>
                  <a:lnTo>
                    <a:pt x="10844617" y="5256817"/>
                  </a:lnTo>
                  <a:lnTo>
                    <a:pt x="10884125" y="5236990"/>
                  </a:lnTo>
                  <a:lnTo>
                    <a:pt x="10920512" y="5212410"/>
                  </a:lnTo>
                  <a:lnTo>
                    <a:pt x="10953368" y="5183485"/>
                  </a:lnTo>
                  <a:lnTo>
                    <a:pt x="10982288" y="5150624"/>
                  </a:lnTo>
                  <a:lnTo>
                    <a:pt x="11006864" y="5114233"/>
                  </a:lnTo>
                  <a:lnTo>
                    <a:pt x="11026687" y="5074721"/>
                  </a:lnTo>
                  <a:lnTo>
                    <a:pt x="11041351" y="5032494"/>
                  </a:lnTo>
                  <a:lnTo>
                    <a:pt x="11050449" y="4987962"/>
                  </a:lnTo>
                  <a:lnTo>
                    <a:pt x="11053572" y="4941531"/>
                  </a:lnTo>
                  <a:lnTo>
                    <a:pt x="11053572" y="342138"/>
                  </a:lnTo>
                  <a:lnTo>
                    <a:pt x="11050449" y="295708"/>
                  </a:lnTo>
                  <a:lnTo>
                    <a:pt x="11041351" y="251177"/>
                  </a:lnTo>
                  <a:lnTo>
                    <a:pt x="11026687" y="208954"/>
                  </a:lnTo>
                  <a:lnTo>
                    <a:pt x="11006864" y="169446"/>
                  </a:lnTo>
                  <a:lnTo>
                    <a:pt x="10982288" y="133059"/>
                  </a:lnTo>
                  <a:lnTo>
                    <a:pt x="10953369" y="100202"/>
                  </a:lnTo>
                  <a:lnTo>
                    <a:pt x="10920512" y="71283"/>
                  </a:lnTo>
                  <a:lnTo>
                    <a:pt x="10884125" y="46707"/>
                  </a:lnTo>
                  <a:lnTo>
                    <a:pt x="10844617" y="26884"/>
                  </a:lnTo>
                  <a:lnTo>
                    <a:pt x="10802394" y="12220"/>
                  </a:lnTo>
                  <a:lnTo>
                    <a:pt x="10757863" y="3122"/>
                  </a:lnTo>
                  <a:lnTo>
                    <a:pt x="10711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1677" y="1433322"/>
              <a:ext cx="11054080" cy="5283835"/>
            </a:xfrm>
            <a:custGeom>
              <a:avLst/>
              <a:gdLst/>
              <a:ahLst/>
              <a:cxnLst/>
              <a:rect l="l" t="t" r="r" b="b"/>
              <a:pathLst>
                <a:path w="11054080" h="5283834">
                  <a:moveTo>
                    <a:pt x="0" y="342138"/>
                  </a:moveTo>
                  <a:lnTo>
                    <a:pt x="3123" y="295708"/>
                  </a:lnTo>
                  <a:lnTo>
                    <a:pt x="12223" y="251177"/>
                  </a:lnTo>
                  <a:lnTo>
                    <a:pt x="26890" y="208954"/>
                  </a:lnTo>
                  <a:lnTo>
                    <a:pt x="46717" y="169446"/>
                  </a:lnTo>
                  <a:lnTo>
                    <a:pt x="71297" y="133059"/>
                  </a:lnTo>
                  <a:lnTo>
                    <a:pt x="100222" y="100203"/>
                  </a:lnTo>
                  <a:lnTo>
                    <a:pt x="133083" y="71283"/>
                  </a:lnTo>
                  <a:lnTo>
                    <a:pt x="169474" y="46707"/>
                  </a:lnTo>
                  <a:lnTo>
                    <a:pt x="208986" y="26884"/>
                  </a:lnTo>
                  <a:lnTo>
                    <a:pt x="251213" y="12220"/>
                  </a:lnTo>
                  <a:lnTo>
                    <a:pt x="295745" y="3122"/>
                  </a:lnTo>
                  <a:lnTo>
                    <a:pt x="342176" y="0"/>
                  </a:lnTo>
                  <a:lnTo>
                    <a:pt x="10711434" y="0"/>
                  </a:lnTo>
                  <a:lnTo>
                    <a:pt x="10757863" y="3122"/>
                  </a:lnTo>
                  <a:lnTo>
                    <a:pt x="10802394" y="12220"/>
                  </a:lnTo>
                  <a:lnTo>
                    <a:pt x="10844617" y="26884"/>
                  </a:lnTo>
                  <a:lnTo>
                    <a:pt x="10884125" y="46707"/>
                  </a:lnTo>
                  <a:lnTo>
                    <a:pt x="10920512" y="71283"/>
                  </a:lnTo>
                  <a:lnTo>
                    <a:pt x="10953369" y="100202"/>
                  </a:lnTo>
                  <a:lnTo>
                    <a:pt x="10982288" y="133059"/>
                  </a:lnTo>
                  <a:lnTo>
                    <a:pt x="11006864" y="169446"/>
                  </a:lnTo>
                  <a:lnTo>
                    <a:pt x="11026687" y="208954"/>
                  </a:lnTo>
                  <a:lnTo>
                    <a:pt x="11041351" y="251177"/>
                  </a:lnTo>
                  <a:lnTo>
                    <a:pt x="11050449" y="295708"/>
                  </a:lnTo>
                  <a:lnTo>
                    <a:pt x="11053572" y="342138"/>
                  </a:lnTo>
                  <a:lnTo>
                    <a:pt x="11053572" y="4941531"/>
                  </a:lnTo>
                  <a:lnTo>
                    <a:pt x="11050449" y="4987962"/>
                  </a:lnTo>
                  <a:lnTo>
                    <a:pt x="11041351" y="5032494"/>
                  </a:lnTo>
                  <a:lnTo>
                    <a:pt x="11026687" y="5074721"/>
                  </a:lnTo>
                  <a:lnTo>
                    <a:pt x="11006864" y="5114233"/>
                  </a:lnTo>
                  <a:lnTo>
                    <a:pt x="10982288" y="5150624"/>
                  </a:lnTo>
                  <a:lnTo>
                    <a:pt x="10953368" y="5183485"/>
                  </a:lnTo>
                  <a:lnTo>
                    <a:pt x="10920512" y="5212410"/>
                  </a:lnTo>
                  <a:lnTo>
                    <a:pt x="10884125" y="5236990"/>
                  </a:lnTo>
                  <a:lnTo>
                    <a:pt x="10844617" y="5256817"/>
                  </a:lnTo>
                  <a:lnTo>
                    <a:pt x="10802394" y="5271484"/>
                  </a:lnTo>
                  <a:lnTo>
                    <a:pt x="10757863" y="5280584"/>
                  </a:lnTo>
                  <a:lnTo>
                    <a:pt x="10711434" y="5283708"/>
                  </a:lnTo>
                  <a:lnTo>
                    <a:pt x="342176" y="5283708"/>
                  </a:lnTo>
                  <a:lnTo>
                    <a:pt x="295745" y="5280584"/>
                  </a:lnTo>
                  <a:lnTo>
                    <a:pt x="251213" y="5271484"/>
                  </a:lnTo>
                  <a:lnTo>
                    <a:pt x="208986" y="5256817"/>
                  </a:lnTo>
                  <a:lnTo>
                    <a:pt x="169474" y="5236990"/>
                  </a:lnTo>
                  <a:lnTo>
                    <a:pt x="133083" y="5212410"/>
                  </a:lnTo>
                  <a:lnTo>
                    <a:pt x="100222" y="5183485"/>
                  </a:lnTo>
                  <a:lnTo>
                    <a:pt x="71297" y="5150624"/>
                  </a:lnTo>
                  <a:lnTo>
                    <a:pt x="46717" y="5114233"/>
                  </a:lnTo>
                  <a:lnTo>
                    <a:pt x="26890" y="5074721"/>
                  </a:lnTo>
                  <a:lnTo>
                    <a:pt x="12223" y="5032494"/>
                  </a:lnTo>
                  <a:lnTo>
                    <a:pt x="3123" y="4987962"/>
                  </a:lnTo>
                  <a:lnTo>
                    <a:pt x="0" y="4941531"/>
                  </a:lnTo>
                  <a:lnTo>
                    <a:pt x="0" y="342138"/>
                  </a:lnTo>
                  <a:close/>
                </a:path>
              </a:pathLst>
            </a:custGeom>
            <a:ln w="32004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8688" y="2022348"/>
              <a:ext cx="3782567" cy="4572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119" y="1821179"/>
              <a:ext cx="4943855" cy="32598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119" y="5184647"/>
              <a:ext cx="4943856" cy="140969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611882" y="1457908"/>
            <a:ext cx="8324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B3181"/>
                </a:solidFill>
                <a:latin typeface="Arial"/>
                <a:cs typeface="Arial"/>
              </a:rPr>
              <a:t>Пример</a:t>
            </a:r>
            <a:r>
              <a:rPr sz="2000" b="1" spc="-4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1B3181"/>
                </a:solidFill>
                <a:latin typeface="Arial"/>
                <a:cs typeface="Arial"/>
              </a:rPr>
              <a:t>задачи</a:t>
            </a:r>
            <a:r>
              <a:rPr sz="2000" b="1" spc="-1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3181"/>
                </a:solidFill>
                <a:latin typeface="Arial"/>
                <a:cs typeface="Arial"/>
              </a:rPr>
              <a:t>на</a:t>
            </a:r>
            <a:r>
              <a:rPr sz="2000" b="1" spc="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1B3181"/>
                </a:solidFill>
                <a:latin typeface="Arial"/>
                <a:cs typeface="Arial"/>
              </a:rPr>
              <a:t>формулировку</a:t>
            </a:r>
            <a:r>
              <a:rPr sz="2000" b="1" spc="1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B3181"/>
                </a:solidFill>
                <a:latin typeface="Arial"/>
                <a:cs typeface="Arial"/>
              </a:rPr>
              <a:t>вывода</a:t>
            </a:r>
            <a:r>
              <a:rPr sz="2000" b="1" spc="-4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B3181"/>
                </a:solidFill>
                <a:latin typeface="Arial"/>
                <a:cs typeface="Arial"/>
              </a:rPr>
              <a:t>и</a:t>
            </a:r>
            <a:r>
              <a:rPr sz="2000" b="1" spc="-1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B3181"/>
                </a:solidFill>
                <a:latin typeface="Arial"/>
                <a:cs typeface="Arial"/>
              </a:rPr>
              <a:t>анализ</a:t>
            </a:r>
            <a:r>
              <a:rPr sz="2000" b="1" spc="-1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B3181"/>
                </a:solidFill>
                <a:latin typeface="Arial"/>
                <a:cs typeface="Arial"/>
              </a:rPr>
              <a:t>аргументации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4819" y="1350263"/>
            <a:ext cx="1925320" cy="581025"/>
            <a:chOff x="464819" y="1350263"/>
            <a:chExt cx="1925320" cy="581025"/>
          </a:xfrm>
        </p:grpSpPr>
        <p:sp>
          <p:nvSpPr>
            <p:cNvPr id="16" name="object 16"/>
            <p:cNvSpPr/>
            <p:nvPr/>
          </p:nvSpPr>
          <p:spPr>
            <a:xfrm>
              <a:off x="470915" y="1356359"/>
              <a:ext cx="1912620" cy="568960"/>
            </a:xfrm>
            <a:custGeom>
              <a:avLst/>
              <a:gdLst/>
              <a:ahLst/>
              <a:cxnLst/>
              <a:rect l="l" t="t" r="r" b="b"/>
              <a:pathLst>
                <a:path w="1912620" h="568960">
                  <a:moveTo>
                    <a:pt x="1817877" y="0"/>
                  </a:moveTo>
                  <a:lnTo>
                    <a:pt x="94742" y="0"/>
                  </a:lnTo>
                  <a:lnTo>
                    <a:pt x="57864" y="7445"/>
                  </a:lnTo>
                  <a:lnTo>
                    <a:pt x="27749" y="27749"/>
                  </a:lnTo>
                  <a:lnTo>
                    <a:pt x="7445" y="57864"/>
                  </a:lnTo>
                  <a:lnTo>
                    <a:pt x="0" y="94741"/>
                  </a:lnTo>
                  <a:lnTo>
                    <a:pt x="0" y="473710"/>
                  </a:lnTo>
                  <a:lnTo>
                    <a:pt x="7445" y="510587"/>
                  </a:lnTo>
                  <a:lnTo>
                    <a:pt x="27749" y="540702"/>
                  </a:lnTo>
                  <a:lnTo>
                    <a:pt x="57864" y="561006"/>
                  </a:lnTo>
                  <a:lnTo>
                    <a:pt x="94742" y="568451"/>
                  </a:lnTo>
                  <a:lnTo>
                    <a:pt x="1817877" y="568451"/>
                  </a:lnTo>
                  <a:lnTo>
                    <a:pt x="1854755" y="561006"/>
                  </a:lnTo>
                  <a:lnTo>
                    <a:pt x="1884870" y="540702"/>
                  </a:lnTo>
                  <a:lnTo>
                    <a:pt x="1905174" y="510587"/>
                  </a:lnTo>
                  <a:lnTo>
                    <a:pt x="1912620" y="473710"/>
                  </a:lnTo>
                  <a:lnTo>
                    <a:pt x="1912620" y="94741"/>
                  </a:lnTo>
                  <a:lnTo>
                    <a:pt x="1905174" y="57864"/>
                  </a:lnTo>
                  <a:lnTo>
                    <a:pt x="1884870" y="27749"/>
                  </a:lnTo>
                  <a:lnTo>
                    <a:pt x="1854755" y="7445"/>
                  </a:lnTo>
                  <a:lnTo>
                    <a:pt x="1817877" y="0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0915" y="1356359"/>
              <a:ext cx="1912620" cy="568960"/>
            </a:xfrm>
            <a:custGeom>
              <a:avLst/>
              <a:gdLst/>
              <a:ahLst/>
              <a:cxnLst/>
              <a:rect l="l" t="t" r="r" b="b"/>
              <a:pathLst>
                <a:path w="1912620" h="568960">
                  <a:moveTo>
                    <a:pt x="0" y="94741"/>
                  </a:moveTo>
                  <a:lnTo>
                    <a:pt x="7445" y="57864"/>
                  </a:lnTo>
                  <a:lnTo>
                    <a:pt x="27749" y="27749"/>
                  </a:lnTo>
                  <a:lnTo>
                    <a:pt x="57864" y="7445"/>
                  </a:lnTo>
                  <a:lnTo>
                    <a:pt x="94742" y="0"/>
                  </a:lnTo>
                  <a:lnTo>
                    <a:pt x="1817877" y="0"/>
                  </a:lnTo>
                  <a:lnTo>
                    <a:pt x="1854755" y="7445"/>
                  </a:lnTo>
                  <a:lnTo>
                    <a:pt x="1884870" y="27749"/>
                  </a:lnTo>
                  <a:lnTo>
                    <a:pt x="1905174" y="57864"/>
                  </a:lnTo>
                  <a:lnTo>
                    <a:pt x="1912620" y="94741"/>
                  </a:lnTo>
                  <a:lnTo>
                    <a:pt x="1912620" y="473710"/>
                  </a:lnTo>
                  <a:lnTo>
                    <a:pt x="1905174" y="510587"/>
                  </a:lnTo>
                  <a:lnTo>
                    <a:pt x="1884870" y="540702"/>
                  </a:lnTo>
                  <a:lnTo>
                    <a:pt x="1854755" y="561006"/>
                  </a:lnTo>
                  <a:lnTo>
                    <a:pt x="1817877" y="568451"/>
                  </a:lnTo>
                  <a:lnTo>
                    <a:pt x="94742" y="568451"/>
                  </a:lnTo>
                  <a:lnTo>
                    <a:pt x="57864" y="561006"/>
                  </a:lnTo>
                  <a:lnTo>
                    <a:pt x="27749" y="540702"/>
                  </a:lnTo>
                  <a:lnTo>
                    <a:pt x="7445" y="510587"/>
                  </a:lnTo>
                  <a:lnTo>
                    <a:pt x="0" y="473710"/>
                  </a:lnTo>
                  <a:lnTo>
                    <a:pt x="0" y="94741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116583" y="1468374"/>
            <a:ext cx="617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PISA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211076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18260"/>
            <a:ext cx="12192000" cy="5539740"/>
          </a:xfrm>
          <a:custGeom>
            <a:avLst/>
            <a:gdLst/>
            <a:ahLst/>
            <a:cxnLst/>
            <a:rect l="l" t="t" r="r" b="b"/>
            <a:pathLst>
              <a:path w="12192000" h="5539740">
                <a:moveTo>
                  <a:pt x="0" y="5539739"/>
                </a:moveTo>
                <a:lnTo>
                  <a:pt x="12192000" y="5539739"/>
                </a:lnTo>
                <a:lnTo>
                  <a:pt x="12192000" y="0"/>
                </a:lnTo>
                <a:lnTo>
                  <a:pt x="0" y="0"/>
                </a:lnTo>
                <a:lnTo>
                  <a:pt x="0" y="553973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80517" y="6334648"/>
            <a:ext cx="690880" cy="523875"/>
          </a:xfrm>
          <a:custGeom>
            <a:avLst/>
            <a:gdLst/>
            <a:ahLst/>
            <a:cxnLst/>
            <a:rect l="l" t="t" r="r" b="b"/>
            <a:pathLst>
              <a:path w="690879" h="523875">
                <a:moveTo>
                  <a:pt x="348122" y="0"/>
                </a:moveTo>
                <a:lnTo>
                  <a:pt x="284178" y="25879"/>
                </a:lnTo>
                <a:lnTo>
                  <a:pt x="27003" y="278749"/>
                </a:lnTo>
                <a:lnTo>
                  <a:pt x="0" y="342280"/>
                </a:lnTo>
                <a:lnTo>
                  <a:pt x="6304" y="376265"/>
                </a:lnTo>
                <a:lnTo>
                  <a:pt x="25860" y="406263"/>
                </a:lnTo>
                <a:lnTo>
                  <a:pt x="140976" y="523348"/>
                </a:lnTo>
                <a:lnTo>
                  <a:pt x="549871" y="523348"/>
                </a:lnTo>
                <a:lnTo>
                  <a:pt x="663527" y="411648"/>
                </a:lnTo>
                <a:lnTo>
                  <a:pt x="683545" y="381986"/>
                </a:lnTo>
                <a:lnTo>
                  <a:pt x="690419" y="348112"/>
                </a:lnTo>
                <a:lnTo>
                  <a:pt x="684101" y="314128"/>
                </a:lnTo>
                <a:lnTo>
                  <a:pt x="664543" y="284133"/>
                </a:lnTo>
                <a:lnTo>
                  <a:pt x="411686" y="26946"/>
                </a:lnTo>
                <a:lnTo>
                  <a:pt x="382012" y="6887"/>
                </a:lnTo>
                <a:lnTo>
                  <a:pt x="348122" y="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1456055"/>
            <a:chOff x="0" y="0"/>
            <a:chExt cx="12192000" cy="145605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1318260"/>
            </a:xfrm>
            <a:custGeom>
              <a:avLst/>
              <a:gdLst/>
              <a:ahLst/>
              <a:cxnLst/>
              <a:rect l="l" t="t" r="r" b="b"/>
              <a:pathLst>
                <a:path w="12192000" h="1318260">
                  <a:moveTo>
                    <a:pt x="12192000" y="0"/>
                  </a:moveTo>
                  <a:lnTo>
                    <a:pt x="0" y="0"/>
                  </a:lnTo>
                  <a:lnTo>
                    <a:pt x="0" y="1318260"/>
                  </a:lnTo>
                  <a:lnTo>
                    <a:pt x="12192000" y="13182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37211" y="0"/>
              <a:ext cx="1559560" cy="1456055"/>
            </a:xfrm>
            <a:custGeom>
              <a:avLst/>
              <a:gdLst/>
              <a:ahLst/>
              <a:cxnLst/>
              <a:rect l="l" t="t" r="r" b="b"/>
              <a:pathLst>
                <a:path w="1559559" h="1456055">
                  <a:moveTo>
                    <a:pt x="972497" y="0"/>
                  </a:moveTo>
                  <a:lnTo>
                    <a:pt x="594618" y="0"/>
                  </a:lnTo>
                  <a:lnTo>
                    <a:pt x="59846" y="525779"/>
                  </a:lnTo>
                  <a:lnTo>
                    <a:pt x="30301" y="562410"/>
                  </a:lnTo>
                  <a:lnTo>
                    <a:pt x="10471" y="603438"/>
                  </a:lnTo>
                  <a:lnTo>
                    <a:pt x="366" y="647137"/>
                  </a:lnTo>
                  <a:lnTo>
                    <a:pt x="0" y="691778"/>
                  </a:lnTo>
                  <a:lnTo>
                    <a:pt x="9381" y="735633"/>
                  </a:lnTo>
                  <a:lnTo>
                    <a:pt x="28522" y="776973"/>
                  </a:lnTo>
                  <a:lnTo>
                    <a:pt x="57433" y="814070"/>
                  </a:lnTo>
                  <a:lnTo>
                    <a:pt x="629187" y="1395602"/>
                  </a:lnTo>
                  <a:lnTo>
                    <a:pt x="665817" y="1425154"/>
                  </a:lnTo>
                  <a:lnTo>
                    <a:pt x="706849" y="1445000"/>
                  </a:lnTo>
                  <a:lnTo>
                    <a:pt x="750555" y="1455122"/>
                  </a:lnTo>
                  <a:lnTo>
                    <a:pt x="795209" y="1455502"/>
                  </a:lnTo>
                  <a:lnTo>
                    <a:pt x="839087" y="1446123"/>
                  </a:lnTo>
                  <a:lnTo>
                    <a:pt x="880460" y="1426967"/>
                  </a:lnTo>
                  <a:lnTo>
                    <a:pt x="917604" y="1398015"/>
                  </a:lnTo>
                  <a:lnTo>
                    <a:pt x="1499010" y="826262"/>
                  </a:lnTo>
                  <a:lnTo>
                    <a:pt x="1528601" y="789631"/>
                  </a:lnTo>
                  <a:lnTo>
                    <a:pt x="1548463" y="748603"/>
                  </a:lnTo>
                  <a:lnTo>
                    <a:pt x="1558582" y="704904"/>
                  </a:lnTo>
                  <a:lnTo>
                    <a:pt x="1558949" y="660263"/>
                  </a:lnTo>
                  <a:lnTo>
                    <a:pt x="1549552" y="616408"/>
                  </a:lnTo>
                  <a:lnTo>
                    <a:pt x="1530381" y="575068"/>
                  </a:lnTo>
                  <a:lnTo>
                    <a:pt x="1501423" y="537972"/>
                  </a:lnTo>
                  <a:lnTo>
                    <a:pt x="9724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28993" y="1542097"/>
            <a:ext cx="11713845" cy="4831715"/>
            <a:chOff x="328993" y="1542097"/>
            <a:chExt cx="11713845" cy="4831715"/>
          </a:xfrm>
        </p:grpSpPr>
        <p:sp>
          <p:nvSpPr>
            <p:cNvPr id="9" name="object 9"/>
            <p:cNvSpPr/>
            <p:nvPr/>
          </p:nvSpPr>
          <p:spPr>
            <a:xfrm>
              <a:off x="345186" y="1558290"/>
              <a:ext cx="11681460" cy="4799330"/>
            </a:xfrm>
            <a:custGeom>
              <a:avLst/>
              <a:gdLst/>
              <a:ahLst/>
              <a:cxnLst/>
              <a:rect l="l" t="t" r="r" b="b"/>
              <a:pathLst>
                <a:path w="11681460" h="4799330">
                  <a:moveTo>
                    <a:pt x="11370691" y="0"/>
                  </a:moveTo>
                  <a:lnTo>
                    <a:pt x="310794" y="0"/>
                  </a:lnTo>
                  <a:lnTo>
                    <a:pt x="264866" y="3370"/>
                  </a:lnTo>
                  <a:lnTo>
                    <a:pt x="221030" y="13162"/>
                  </a:lnTo>
                  <a:lnTo>
                    <a:pt x="179768" y="28892"/>
                  </a:lnTo>
                  <a:lnTo>
                    <a:pt x="141560" y="50080"/>
                  </a:lnTo>
                  <a:lnTo>
                    <a:pt x="106887" y="76245"/>
                  </a:lnTo>
                  <a:lnTo>
                    <a:pt x="76230" y="106904"/>
                  </a:lnTo>
                  <a:lnTo>
                    <a:pt x="50069" y="141576"/>
                  </a:lnTo>
                  <a:lnTo>
                    <a:pt x="28885" y="179780"/>
                  </a:lnTo>
                  <a:lnTo>
                    <a:pt x="13158" y="221035"/>
                  </a:lnTo>
                  <a:lnTo>
                    <a:pt x="3369" y="264858"/>
                  </a:lnTo>
                  <a:lnTo>
                    <a:pt x="0" y="310769"/>
                  </a:lnTo>
                  <a:lnTo>
                    <a:pt x="0" y="4488281"/>
                  </a:lnTo>
                  <a:lnTo>
                    <a:pt x="3369" y="4534209"/>
                  </a:lnTo>
                  <a:lnTo>
                    <a:pt x="13158" y="4578045"/>
                  </a:lnTo>
                  <a:lnTo>
                    <a:pt x="28885" y="4619307"/>
                  </a:lnTo>
                  <a:lnTo>
                    <a:pt x="50069" y="4657515"/>
                  </a:lnTo>
                  <a:lnTo>
                    <a:pt x="76230" y="4692188"/>
                  </a:lnTo>
                  <a:lnTo>
                    <a:pt x="106887" y="4722845"/>
                  </a:lnTo>
                  <a:lnTo>
                    <a:pt x="141560" y="4749006"/>
                  </a:lnTo>
                  <a:lnTo>
                    <a:pt x="179768" y="4770190"/>
                  </a:lnTo>
                  <a:lnTo>
                    <a:pt x="221030" y="4785917"/>
                  </a:lnTo>
                  <a:lnTo>
                    <a:pt x="264866" y="4795706"/>
                  </a:lnTo>
                  <a:lnTo>
                    <a:pt x="310794" y="4799076"/>
                  </a:lnTo>
                  <a:lnTo>
                    <a:pt x="11370691" y="4799076"/>
                  </a:lnTo>
                  <a:lnTo>
                    <a:pt x="11416601" y="4795706"/>
                  </a:lnTo>
                  <a:lnTo>
                    <a:pt x="11460424" y="4785917"/>
                  </a:lnTo>
                  <a:lnTo>
                    <a:pt x="11501679" y="4770190"/>
                  </a:lnTo>
                  <a:lnTo>
                    <a:pt x="11539883" y="4749006"/>
                  </a:lnTo>
                  <a:lnTo>
                    <a:pt x="11574555" y="4722845"/>
                  </a:lnTo>
                  <a:lnTo>
                    <a:pt x="11605214" y="4692188"/>
                  </a:lnTo>
                  <a:lnTo>
                    <a:pt x="11631379" y="4657515"/>
                  </a:lnTo>
                  <a:lnTo>
                    <a:pt x="11652567" y="4619307"/>
                  </a:lnTo>
                  <a:lnTo>
                    <a:pt x="11668297" y="4578045"/>
                  </a:lnTo>
                  <a:lnTo>
                    <a:pt x="11678089" y="4534209"/>
                  </a:lnTo>
                  <a:lnTo>
                    <a:pt x="11681460" y="4488281"/>
                  </a:lnTo>
                  <a:lnTo>
                    <a:pt x="11681460" y="310769"/>
                  </a:lnTo>
                  <a:lnTo>
                    <a:pt x="11678089" y="264858"/>
                  </a:lnTo>
                  <a:lnTo>
                    <a:pt x="11668297" y="221035"/>
                  </a:lnTo>
                  <a:lnTo>
                    <a:pt x="11652567" y="179780"/>
                  </a:lnTo>
                  <a:lnTo>
                    <a:pt x="11631379" y="141576"/>
                  </a:lnTo>
                  <a:lnTo>
                    <a:pt x="11605214" y="106904"/>
                  </a:lnTo>
                  <a:lnTo>
                    <a:pt x="11574555" y="76245"/>
                  </a:lnTo>
                  <a:lnTo>
                    <a:pt x="11539883" y="50080"/>
                  </a:lnTo>
                  <a:lnTo>
                    <a:pt x="11501679" y="28892"/>
                  </a:lnTo>
                  <a:lnTo>
                    <a:pt x="11460424" y="13162"/>
                  </a:lnTo>
                  <a:lnTo>
                    <a:pt x="11416601" y="3370"/>
                  </a:lnTo>
                  <a:lnTo>
                    <a:pt x="11370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186" y="1558290"/>
              <a:ext cx="11681460" cy="4799330"/>
            </a:xfrm>
            <a:custGeom>
              <a:avLst/>
              <a:gdLst/>
              <a:ahLst/>
              <a:cxnLst/>
              <a:rect l="l" t="t" r="r" b="b"/>
              <a:pathLst>
                <a:path w="11681460" h="4799330">
                  <a:moveTo>
                    <a:pt x="0" y="310769"/>
                  </a:moveTo>
                  <a:lnTo>
                    <a:pt x="3369" y="264858"/>
                  </a:lnTo>
                  <a:lnTo>
                    <a:pt x="13158" y="221035"/>
                  </a:lnTo>
                  <a:lnTo>
                    <a:pt x="28885" y="179780"/>
                  </a:lnTo>
                  <a:lnTo>
                    <a:pt x="50069" y="141576"/>
                  </a:lnTo>
                  <a:lnTo>
                    <a:pt x="76230" y="106904"/>
                  </a:lnTo>
                  <a:lnTo>
                    <a:pt x="106887" y="76245"/>
                  </a:lnTo>
                  <a:lnTo>
                    <a:pt x="141560" y="50080"/>
                  </a:lnTo>
                  <a:lnTo>
                    <a:pt x="179768" y="28892"/>
                  </a:lnTo>
                  <a:lnTo>
                    <a:pt x="221030" y="13162"/>
                  </a:lnTo>
                  <a:lnTo>
                    <a:pt x="264866" y="3370"/>
                  </a:lnTo>
                  <a:lnTo>
                    <a:pt x="310794" y="0"/>
                  </a:lnTo>
                  <a:lnTo>
                    <a:pt x="11370691" y="0"/>
                  </a:lnTo>
                  <a:lnTo>
                    <a:pt x="11416601" y="3370"/>
                  </a:lnTo>
                  <a:lnTo>
                    <a:pt x="11460424" y="13162"/>
                  </a:lnTo>
                  <a:lnTo>
                    <a:pt x="11501679" y="28892"/>
                  </a:lnTo>
                  <a:lnTo>
                    <a:pt x="11539883" y="50080"/>
                  </a:lnTo>
                  <a:lnTo>
                    <a:pt x="11574555" y="76245"/>
                  </a:lnTo>
                  <a:lnTo>
                    <a:pt x="11605214" y="106904"/>
                  </a:lnTo>
                  <a:lnTo>
                    <a:pt x="11631379" y="141576"/>
                  </a:lnTo>
                  <a:lnTo>
                    <a:pt x="11652567" y="179780"/>
                  </a:lnTo>
                  <a:lnTo>
                    <a:pt x="11668297" y="221035"/>
                  </a:lnTo>
                  <a:lnTo>
                    <a:pt x="11678089" y="264858"/>
                  </a:lnTo>
                  <a:lnTo>
                    <a:pt x="11681460" y="310769"/>
                  </a:lnTo>
                  <a:lnTo>
                    <a:pt x="11681460" y="4488281"/>
                  </a:lnTo>
                  <a:lnTo>
                    <a:pt x="11678089" y="4534209"/>
                  </a:lnTo>
                  <a:lnTo>
                    <a:pt x="11668297" y="4578045"/>
                  </a:lnTo>
                  <a:lnTo>
                    <a:pt x="11652567" y="4619307"/>
                  </a:lnTo>
                  <a:lnTo>
                    <a:pt x="11631379" y="4657515"/>
                  </a:lnTo>
                  <a:lnTo>
                    <a:pt x="11605214" y="4692188"/>
                  </a:lnTo>
                  <a:lnTo>
                    <a:pt x="11574555" y="4722845"/>
                  </a:lnTo>
                  <a:lnTo>
                    <a:pt x="11539883" y="4749006"/>
                  </a:lnTo>
                  <a:lnTo>
                    <a:pt x="11501679" y="4770190"/>
                  </a:lnTo>
                  <a:lnTo>
                    <a:pt x="11460424" y="4785917"/>
                  </a:lnTo>
                  <a:lnTo>
                    <a:pt x="11416601" y="4795706"/>
                  </a:lnTo>
                  <a:lnTo>
                    <a:pt x="11370691" y="4799076"/>
                  </a:lnTo>
                  <a:lnTo>
                    <a:pt x="310794" y="4799076"/>
                  </a:lnTo>
                  <a:lnTo>
                    <a:pt x="264866" y="4795706"/>
                  </a:lnTo>
                  <a:lnTo>
                    <a:pt x="221030" y="4785917"/>
                  </a:lnTo>
                  <a:lnTo>
                    <a:pt x="179768" y="4770190"/>
                  </a:lnTo>
                  <a:lnTo>
                    <a:pt x="141560" y="4749006"/>
                  </a:lnTo>
                  <a:lnTo>
                    <a:pt x="106887" y="4722845"/>
                  </a:lnTo>
                  <a:lnTo>
                    <a:pt x="76230" y="4692188"/>
                  </a:lnTo>
                  <a:lnTo>
                    <a:pt x="50069" y="4657515"/>
                  </a:lnTo>
                  <a:lnTo>
                    <a:pt x="28885" y="4619307"/>
                  </a:lnTo>
                  <a:lnTo>
                    <a:pt x="13158" y="4578045"/>
                  </a:lnTo>
                  <a:lnTo>
                    <a:pt x="3369" y="4534209"/>
                  </a:lnTo>
                  <a:lnTo>
                    <a:pt x="0" y="4488281"/>
                  </a:lnTo>
                  <a:lnTo>
                    <a:pt x="0" y="310769"/>
                  </a:lnTo>
                  <a:close/>
                </a:path>
              </a:pathLst>
            </a:custGeom>
            <a:ln w="32004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524" y="1766315"/>
              <a:ext cx="5625084" cy="45247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7356" y="2839212"/>
              <a:ext cx="5539740" cy="345643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430771" y="1769491"/>
            <a:ext cx="51263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B3181"/>
                </a:solidFill>
                <a:latin typeface="Arial"/>
                <a:cs typeface="Arial"/>
              </a:rPr>
              <a:t>ОТКРЫТЫЙ</a:t>
            </a:r>
            <a:r>
              <a:rPr sz="1600" b="1" spc="1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1B3181"/>
                </a:solidFill>
                <a:latin typeface="Arial"/>
                <a:cs typeface="Arial"/>
              </a:rPr>
              <a:t>БАНК</a:t>
            </a:r>
            <a:r>
              <a:rPr sz="1600" b="1" spc="3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B3181"/>
                </a:solidFill>
                <a:latin typeface="Arial"/>
                <a:cs typeface="Arial"/>
              </a:rPr>
              <a:t>ЗАДАНИЙ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10" dirty="0">
                <a:solidFill>
                  <a:srgbClr val="1B3181"/>
                </a:solidFill>
                <a:latin typeface="Arial"/>
                <a:cs typeface="Arial"/>
              </a:rPr>
              <a:t>для</a:t>
            </a:r>
            <a:r>
              <a:rPr sz="1600" b="1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B3181"/>
                </a:solidFill>
                <a:latin typeface="Arial"/>
                <a:cs typeface="Arial"/>
              </a:rPr>
              <a:t>формирования</a:t>
            </a:r>
            <a:r>
              <a:rPr sz="1600" b="1" spc="5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B3181"/>
                </a:solidFill>
                <a:latin typeface="Arial"/>
                <a:cs typeface="Arial"/>
              </a:rPr>
              <a:t>функциональной</a:t>
            </a:r>
            <a:r>
              <a:rPr sz="1600" b="1" spc="5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B3181"/>
                </a:solidFill>
                <a:latin typeface="Arial"/>
                <a:cs typeface="Arial"/>
              </a:rPr>
              <a:t>грамотности </a:t>
            </a:r>
            <a:r>
              <a:rPr sz="1600" b="1" spc="-43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B3181"/>
                </a:solidFill>
                <a:latin typeface="Arial"/>
                <a:cs typeface="Arial"/>
              </a:rPr>
              <a:t>МАТЕМАТИЧЕСКАЯ</a:t>
            </a:r>
            <a:r>
              <a:rPr sz="1600" b="1" spc="7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1B3181"/>
                </a:solidFill>
                <a:latin typeface="Arial"/>
                <a:cs typeface="Arial"/>
              </a:rPr>
              <a:t>ГРАМОТНОСТЬ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29184" y="1350263"/>
            <a:ext cx="1925320" cy="581025"/>
            <a:chOff x="329184" y="1350263"/>
            <a:chExt cx="1925320" cy="581025"/>
          </a:xfrm>
        </p:grpSpPr>
        <p:sp>
          <p:nvSpPr>
            <p:cNvPr id="16" name="object 16"/>
            <p:cNvSpPr/>
            <p:nvPr/>
          </p:nvSpPr>
          <p:spPr>
            <a:xfrm>
              <a:off x="335280" y="1356359"/>
              <a:ext cx="1912620" cy="568960"/>
            </a:xfrm>
            <a:custGeom>
              <a:avLst/>
              <a:gdLst/>
              <a:ahLst/>
              <a:cxnLst/>
              <a:rect l="l" t="t" r="r" b="b"/>
              <a:pathLst>
                <a:path w="1912620" h="568960">
                  <a:moveTo>
                    <a:pt x="1817877" y="0"/>
                  </a:moveTo>
                  <a:lnTo>
                    <a:pt x="94742" y="0"/>
                  </a:lnTo>
                  <a:lnTo>
                    <a:pt x="57864" y="7445"/>
                  </a:lnTo>
                  <a:lnTo>
                    <a:pt x="27749" y="27749"/>
                  </a:lnTo>
                  <a:lnTo>
                    <a:pt x="7445" y="57864"/>
                  </a:lnTo>
                  <a:lnTo>
                    <a:pt x="0" y="94741"/>
                  </a:lnTo>
                  <a:lnTo>
                    <a:pt x="0" y="473710"/>
                  </a:lnTo>
                  <a:lnTo>
                    <a:pt x="7445" y="510587"/>
                  </a:lnTo>
                  <a:lnTo>
                    <a:pt x="27749" y="540702"/>
                  </a:lnTo>
                  <a:lnTo>
                    <a:pt x="57864" y="561006"/>
                  </a:lnTo>
                  <a:lnTo>
                    <a:pt x="94742" y="568451"/>
                  </a:lnTo>
                  <a:lnTo>
                    <a:pt x="1817877" y="568451"/>
                  </a:lnTo>
                  <a:lnTo>
                    <a:pt x="1854755" y="561006"/>
                  </a:lnTo>
                  <a:lnTo>
                    <a:pt x="1884870" y="540702"/>
                  </a:lnTo>
                  <a:lnTo>
                    <a:pt x="1905174" y="510587"/>
                  </a:lnTo>
                  <a:lnTo>
                    <a:pt x="1912620" y="473710"/>
                  </a:lnTo>
                  <a:lnTo>
                    <a:pt x="1912620" y="94741"/>
                  </a:lnTo>
                  <a:lnTo>
                    <a:pt x="1905174" y="57864"/>
                  </a:lnTo>
                  <a:lnTo>
                    <a:pt x="1884870" y="27749"/>
                  </a:lnTo>
                  <a:lnTo>
                    <a:pt x="1854755" y="7445"/>
                  </a:lnTo>
                  <a:lnTo>
                    <a:pt x="1817877" y="0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5280" y="1356359"/>
              <a:ext cx="1912620" cy="568960"/>
            </a:xfrm>
            <a:custGeom>
              <a:avLst/>
              <a:gdLst/>
              <a:ahLst/>
              <a:cxnLst/>
              <a:rect l="l" t="t" r="r" b="b"/>
              <a:pathLst>
                <a:path w="1912620" h="568960">
                  <a:moveTo>
                    <a:pt x="0" y="94741"/>
                  </a:moveTo>
                  <a:lnTo>
                    <a:pt x="7445" y="57864"/>
                  </a:lnTo>
                  <a:lnTo>
                    <a:pt x="27749" y="27749"/>
                  </a:lnTo>
                  <a:lnTo>
                    <a:pt x="57864" y="7445"/>
                  </a:lnTo>
                  <a:lnTo>
                    <a:pt x="94742" y="0"/>
                  </a:lnTo>
                  <a:lnTo>
                    <a:pt x="1817877" y="0"/>
                  </a:lnTo>
                  <a:lnTo>
                    <a:pt x="1854755" y="7445"/>
                  </a:lnTo>
                  <a:lnTo>
                    <a:pt x="1884870" y="27749"/>
                  </a:lnTo>
                  <a:lnTo>
                    <a:pt x="1905174" y="57864"/>
                  </a:lnTo>
                  <a:lnTo>
                    <a:pt x="1912620" y="94741"/>
                  </a:lnTo>
                  <a:lnTo>
                    <a:pt x="1912620" y="473710"/>
                  </a:lnTo>
                  <a:lnTo>
                    <a:pt x="1905174" y="510587"/>
                  </a:lnTo>
                  <a:lnTo>
                    <a:pt x="1884870" y="540702"/>
                  </a:lnTo>
                  <a:lnTo>
                    <a:pt x="1854755" y="561006"/>
                  </a:lnTo>
                  <a:lnTo>
                    <a:pt x="1817877" y="568451"/>
                  </a:lnTo>
                  <a:lnTo>
                    <a:pt x="94742" y="568451"/>
                  </a:lnTo>
                  <a:lnTo>
                    <a:pt x="57864" y="561006"/>
                  </a:lnTo>
                  <a:lnTo>
                    <a:pt x="27749" y="540702"/>
                  </a:lnTo>
                  <a:lnTo>
                    <a:pt x="7445" y="510587"/>
                  </a:lnTo>
                  <a:lnTo>
                    <a:pt x="0" y="473710"/>
                  </a:lnTo>
                  <a:lnTo>
                    <a:pt x="0" y="94741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81252" y="1468374"/>
            <a:ext cx="617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PISA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800327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223" y="43738"/>
            <a:ext cx="1051560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Характеристики</a:t>
            </a:r>
            <a:r>
              <a:rPr sz="3600" spc="-45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задания</a:t>
            </a:r>
            <a:r>
              <a:rPr sz="3600" spc="-1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«Багаж</a:t>
            </a:r>
            <a:r>
              <a:rPr sz="3600" spc="-25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в</a:t>
            </a:r>
            <a:r>
              <a:rPr sz="3600" spc="-25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3600" spc="-10" dirty="0">
                <a:solidFill>
                  <a:srgbClr val="002060"/>
                </a:solidFill>
                <a:latin typeface="Comic Sans MS" panose="030F0702030302020204" pitchFamily="66" charset="0"/>
              </a:rPr>
              <a:t>аэропорту</a:t>
            </a:r>
            <a:r>
              <a:rPr sz="3600" spc="-10" dirty="0">
                <a:solidFill>
                  <a:srgbClr val="002060"/>
                </a:solidFill>
                <a:latin typeface="Comic Sans MS" panose="030F0702030302020204" pitchFamily="66" charset="0"/>
              </a:rPr>
              <a:t>»</a:t>
            </a:r>
            <a:endParaRPr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0201" y="2494288"/>
            <a:ext cx="5700043" cy="3275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2245">
              <a:spcBef>
                <a:spcPts val="100"/>
              </a:spcBef>
            </a:pP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Область</a:t>
            </a:r>
            <a:r>
              <a:rPr sz="2400" spc="-10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974707"/>
                </a:solidFill>
                <a:latin typeface="Calibri"/>
                <a:cs typeface="Calibri"/>
              </a:rPr>
              <a:t>математического содержания</a:t>
            </a:r>
            <a:r>
              <a:rPr sz="2400" spc="-10" dirty="0">
                <a:solidFill>
                  <a:srgbClr val="974707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512570"/>
            <a:r>
              <a:rPr sz="2400" spc="-10" dirty="0">
                <a:latin typeface="Calibri"/>
                <a:cs typeface="Calibri"/>
              </a:rPr>
              <a:t>Количество</a:t>
            </a:r>
            <a:endParaRPr sz="2400" dirty="0">
              <a:latin typeface="Calibri"/>
              <a:cs typeface="Calibri"/>
            </a:endParaRPr>
          </a:p>
          <a:p>
            <a:pPr marL="12700"/>
            <a:r>
              <a:rPr sz="2400" spc="-10" dirty="0">
                <a:solidFill>
                  <a:srgbClr val="974707"/>
                </a:solidFill>
                <a:latin typeface="Calibri"/>
                <a:cs typeface="Calibri"/>
              </a:rPr>
              <a:t>Контекст</a:t>
            </a:r>
            <a:r>
              <a:rPr sz="2400" spc="-10" dirty="0">
                <a:solidFill>
                  <a:srgbClr val="974707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445260"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Личная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жизнь</a:t>
            </a:r>
            <a:endParaRPr sz="2400" dirty="0">
              <a:latin typeface="Calibri"/>
              <a:cs typeface="Calibri"/>
            </a:endParaRPr>
          </a:p>
          <a:p>
            <a:pPr marL="12700">
              <a:spcBef>
                <a:spcPts val="1200"/>
              </a:spcBef>
            </a:pP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Когнитивная</a:t>
            </a:r>
            <a:r>
              <a:rPr sz="2400" spc="-7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974707"/>
                </a:solidFill>
                <a:latin typeface="Calibri"/>
                <a:cs typeface="Calibri"/>
              </a:rPr>
              <a:t>деятельность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355600" marR="932180" indent="-342900"/>
            <a:r>
              <a:rPr sz="2400" i="1" dirty="0">
                <a:latin typeface="Calibri"/>
                <a:cs typeface="Calibri"/>
              </a:rPr>
              <a:t>Вопрос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1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0" dirty="0">
                <a:latin typeface="Calibri"/>
                <a:cs typeface="Calibri"/>
              </a:rPr>
              <a:t>– </a:t>
            </a:r>
            <a:r>
              <a:rPr sz="2400" i="1" spc="-10" dirty="0">
                <a:latin typeface="Calibri"/>
                <a:cs typeface="Calibri"/>
              </a:rPr>
              <a:t>Формулировать</a:t>
            </a:r>
            <a:r>
              <a:rPr sz="2400" i="1" spc="-10" dirty="0"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  <a:p>
            <a:pPr marL="352425" marR="1557020" indent="-340360"/>
            <a:r>
              <a:rPr sz="2400" i="1" dirty="0">
                <a:latin typeface="Calibri"/>
                <a:cs typeface="Calibri"/>
              </a:rPr>
              <a:t>Вопрос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2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0" dirty="0">
                <a:latin typeface="Calibri"/>
                <a:cs typeface="Calibri"/>
              </a:rPr>
              <a:t>– </a:t>
            </a:r>
            <a:r>
              <a:rPr sz="2400" i="1" spc="-20" dirty="0">
                <a:latin typeface="Calibri"/>
                <a:cs typeface="Calibri"/>
              </a:rPr>
              <a:t>Рассуждать</a:t>
            </a:r>
            <a:endParaRPr sz="2400" dirty="0">
              <a:latin typeface="Calibri"/>
              <a:cs typeface="Calibri"/>
            </a:endParaRPr>
          </a:p>
          <a:p>
            <a:pPr marL="352425" marR="918844" indent="-340360">
              <a:spcBef>
                <a:spcPts val="1200"/>
              </a:spcBef>
            </a:pP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Уровень</a:t>
            </a:r>
            <a:r>
              <a:rPr sz="2400" spc="-13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974707"/>
                </a:solidFill>
                <a:latin typeface="Calibri"/>
                <a:cs typeface="Calibri"/>
              </a:rPr>
              <a:t>сложности: </a:t>
            </a:r>
            <a:r>
              <a:rPr sz="2400" dirty="0">
                <a:latin typeface="Calibri"/>
                <a:cs typeface="Calibri"/>
              </a:rPr>
              <a:t>оба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вопроса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2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9879" y="870585"/>
            <a:ext cx="5488775" cy="4411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i="1" spc="-10" dirty="0">
                <a:solidFill>
                  <a:srgbClr val="974707"/>
                </a:solidFill>
                <a:latin typeface="Calibri"/>
                <a:cs typeface="Calibri"/>
              </a:rPr>
              <a:t>Проверяются</a:t>
            </a:r>
            <a:endParaRPr sz="2800" dirty="0">
              <a:latin typeface="Calibri"/>
              <a:cs typeface="Calibri"/>
            </a:endParaRPr>
          </a:p>
          <a:p>
            <a:pPr marL="12700"/>
            <a:r>
              <a:rPr sz="2800" i="1" spc="-10" dirty="0">
                <a:solidFill>
                  <a:srgbClr val="974707"/>
                </a:solidFill>
                <a:latin typeface="Calibri"/>
                <a:cs typeface="Calibri"/>
              </a:rPr>
              <a:t>знания/умения</a:t>
            </a:r>
            <a:r>
              <a:rPr sz="2800" i="1" spc="-10" dirty="0">
                <a:solidFill>
                  <a:srgbClr val="974707"/>
                </a:solidFill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2800" dirty="0">
              <a:latin typeface="Calibri"/>
              <a:cs typeface="Calibri"/>
            </a:endParaRPr>
          </a:p>
          <a:p>
            <a:pPr marL="354965" indent="-342265"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sz="2800" i="1" dirty="0">
                <a:latin typeface="Calibri"/>
                <a:cs typeface="Calibri"/>
              </a:rPr>
              <a:t>сравнивать</a:t>
            </a:r>
            <a:r>
              <a:rPr sz="2800" i="1" spc="-10" dirty="0">
                <a:latin typeface="Calibri"/>
                <a:cs typeface="Calibri"/>
              </a:rPr>
              <a:t> величины</a:t>
            </a:r>
            <a:r>
              <a:rPr sz="2800" i="1" spc="-10" dirty="0">
                <a:latin typeface="Calibri"/>
                <a:cs typeface="Calibri"/>
              </a:rPr>
              <a:t>;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25000"/>
              </a:lnSpc>
              <a:spcBef>
                <a:spcPts val="5"/>
              </a:spcBef>
              <a:buFont typeface="Calibri"/>
              <a:buChar char="-"/>
              <a:tabLst>
                <a:tab pos="422275" algn="l"/>
                <a:tab pos="422909" algn="l"/>
              </a:tabLst>
            </a:pPr>
            <a:r>
              <a:rPr sz="2800" dirty="0"/>
              <a:t>	</a:t>
            </a:r>
            <a:r>
              <a:rPr sz="2800" i="1" dirty="0">
                <a:latin typeface="Calibri"/>
                <a:cs typeface="Calibri"/>
              </a:rPr>
              <a:t>округлять</a:t>
            </a:r>
            <a:r>
              <a:rPr sz="2800" i="1" spc="-4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величины; </a:t>
            </a:r>
            <a:r>
              <a:rPr sz="2800" i="1" dirty="0">
                <a:latin typeface="Calibri"/>
                <a:cs typeface="Calibri"/>
              </a:rPr>
              <a:t>выполнять</a:t>
            </a:r>
            <a:r>
              <a:rPr sz="2800" i="1" spc="-6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прикидку </a:t>
            </a:r>
            <a:r>
              <a:rPr sz="2800" i="1" dirty="0">
                <a:latin typeface="Calibri"/>
                <a:cs typeface="Calibri"/>
              </a:rPr>
              <a:t>результата</a:t>
            </a:r>
            <a:r>
              <a:rPr sz="2800" i="1" spc="-7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сложения </a:t>
            </a:r>
            <a:r>
              <a:rPr sz="2800" i="1" dirty="0">
                <a:latin typeface="Calibri"/>
                <a:cs typeface="Calibri"/>
              </a:rPr>
              <a:t>двух</a:t>
            </a:r>
            <a:r>
              <a:rPr sz="2800" i="1" spc="-3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или</a:t>
            </a:r>
            <a:r>
              <a:rPr sz="2800" i="1" spc="-2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нескольких величин</a:t>
            </a:r>
            <a:r>
              <a:rPr sz="2800" i="1" spc="-10" dirty="0">
                <a:latin typeface="Calibri"/>
                <a:cs typeface="Calibri"/>
              </a:rPr>
              <a:t>;</a:t>
            </a:r>
            <a:endParaRPr sz="2800" dirty="0">
              <a:latin typeface="Calibri"/>
              <a:cs typeface="Calibri"/>
            </a:endParaRPr>
          </a:p>
          <a:p>
            <a:pPr marL="422275" indent="-410209">
              <a:spcBef>
                <a:spcPts val="720"/>
              </a:spcBef>
              <a:buFont typeface="Calibri"/>
              <a:buChar char="-"/>
              <a:tabLst>
                <a:tab pos="422275" algn="l"/>
                <a:tab pos="422909" algn="l"/>
              </a:tabLst>
            </a:pPr>
            <a:r>
              <a:rPr sz="2800" i="1" spc="-10" dirty="0">
                <a:latin typeface="Calibri"/>
                <a:cs typeface="Calibri"/>
              </a:rPr>
              <a:t>обосновывать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5" name="object 3"/>
          <p:cNvGrpSpPr/>
          <p:nvPr/>
        </p:nvGrpSpPr>
        <p:grpSpPr>
          <a:xfrm>
            <a:off x="9930213" y="4230168"/>
            <a:ext cx="1937339" cy="2386807"/>
            <a:chOff x="661404" y="1370074"/>
            <a:chExt cx="5186183" cy="5487924"/>
          </a:xfrm>
        </p:grpSpPr>
        <p:pic>
          <p:nvPicPr>
            <p:cNvPr id="6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404" y="1370074"/>
              <a:ext cx="5186183" cy="5487924"/>
            </a:xfrm>
            <a:prstGeom prst="rect">
              <a:avLst/>
            </a:prstGeom>
          </p:spPr>
        </p:pic>
        <p:sp>
          <p:nvSpPr>
            <p:cNvPr id="7" name="object 8"/>
            <p:cNvSpPr/>
            <p:nvPr/>
          </p:nvSpPr>
          <p:spPr>
            <a:xfrm>
              <a:off x="875538" y="1509522"/>
              <a:ext cx="4438015" cy="4968240"/>
            </a:xfrm>
            <a:custGeom>
              <a:avLst/>
              <a:gdLst/>
              <a:ahLst/>
              <a:cxnLst/>
              <a:rect l="l" t="t" r="r" b="b"/>
              <a:pathLst>
                <a:path w="4438015" h="4968240">
                  <a:moveTo>
                    <a:pt x="0" y="163322"/>
                  </a:moveTo>
                  <a:lnTo>
                    <a:pt x="5834" y="119915"/>
                  </a:lnTo>
                  <a:lnTo>
                    <a:pt x="22299" y="80903"/>
                  </a:lnTo>
                  <a:lnTo>
                    <a:pt x="47837" y="47847"/>
                  </a:lnTo>
                  <a:lnTo>
                    <a:pt x="80892" y="22304"/>
                  </a:lnTo>
                  <a:lnTo>
                    <a:pt x="119906" y="5836"/>
                  </a:lnTo>
                  <a:lnTo>
                    <a:pt x="163322" y="0"/>
                  </a:lnTo>
                  <a:lnTo>
                    <a:pt x="2749041" y="0"/>
                  </a:lnTo>
                  <a:lnTo>
                    <a:pt x="2792448" y="5836"/>
                  </a:lnTo>
                  <a:lnTo>
                    <a:pt x="2831460" y="22304"/>
                  </a:lnTo>
                  <a:lnTo>
                    <a:pt x="2864516" y="47847"/>
                  </a:lnTo>
                  <a:lnTo>
                    <a:pt x="2890059" y="80903"/>
                  </a:lnTo>
                  <a:lnTo>
                    <a:pt x="2906527" y="119915"/>
                  </a:lnTo>
                  <a:lnTo>
                    <a:pt x="2912364" y="163322"/>
                  </a:lnTo>
                  <a:lnTo>
                    <a:pt x="2912364" y="816610"/>
                  </a:lnTo>
                  <a:lnTo>
                    <a:pt x="2906527" y="860016"/>
                  </a:lnTo>
                  <a:lnTo>
                    <a:pt x="2890059" y="899028"/>
                  </a:lnTo>
                  <a:lnTo>
                    <a:pt x="2864516" y="932084"/>
                  </a:lnTo>
                  <a:lnTo>
                    <a:pt x="2831460" y="957627"/>
                  </a:lnTo>
                  <a:lnTo>
                    <a:pt x="2792448" y="974095"/>
                  </a:lnTo>
                  <a:lnTo>
                    <a:pt x="2749041" y="979931"/>
                  </a:lnTo>
                  <a:lnTo>
                    <a:pt x="163322" y="979931"/>
                  </a:lnTo>
                  <a:lnTo>
                    <a:pt x="119906" y="974095"/>
                  </a:lnTo>
                  <a:lnTo>
                    <a:pt x="80892" y="957627"/>
                  </a:lnTo>
                  <a:lnTo>
                    <a:pt x="47837" y="932084"/>
                  </a:lnTo>
                  <a:lnTo>
                    <a:pt x="22299" y="899028"/>
                  </a:lnTo>
                  <a:lnTo>
                    <a:pt x="5834" y="860016"/>
                  </a:lnTo>
                  <a:lnTo>
                    <a:pt x="0" y="816610"/>
                  </a:lnTo>
                  <a:lnTo>
                    <a:pt x="0" y="163322"/>
                  </a:lnTo>
                  <a:close/>
                </a:path>
                <a:path w="4438015" h="4968240">
                  <a:moveTo>
                    <a:pt x="1002792" y="4072890"/>
                  </a:moveTo>
                  <a:lnTo>
                    <a:pt x="1009186" y="4025273"/>
                  </a:lnTo>
                  <a:lnTo>
                    <a:pt x="1027232" y="3982494"/>
                  </a:lnTo>
                  <a:lnTo>
                    <a:pt x="1055227" y="3946255"/>
                  </a:lnTo>
                  <a:lnTo>
                    <a:pt x="1091466" y="3918260"/>
                  </a:lnTo>
                  <a:lnTo>
                    <a:pt x="1134245" y="3900214"/>
                  </a:lnTo>
                  <a:lnTo>
                    <a:pt x="1181862" y="3893819"/>
                  </a:lnTo>
                  <a:lnTo>
                    <a:pt x="4258818" y="3893819"/>
                  </a:lnTo>
                  <a:lnTo>
                    <a:pt x="4306434" y="3900214"/>
                  </a:lnTo>
                  <a:lnTo>
                    <a:pt x="4349213" y="3918260"/>
                  </a:lnTo>
                  <a:lnTo>
                    <a:pt x="4385452" y="3946255"/>
                  </a:lnTo>
                  <a:lnTo>
                    <a:pt x="4413447" y="3982494"/>
                  </a:lnTo>
                  <a:lnTo>
                    <a:pt x="4431493" y="4025273"/>
                  </a:lnTo>
                  <a:lnTo>
                    <a:pt x="4437888" y="4072890"/>
                  </a:lnTo>
                  <a:lnTo>
                    <a:pt x="4437888" y="4789170"/>
                  </a:lnTo>
                  <a:lnTo>
                    <a:pt x="4431493" y="4836772"/>
                  </a:lnTo>
                  <a:lnTo>
                    <a:pt x="4413447" y="4879548"/>
                  </a:lnTo>
                  <a:lnTo>
                    <a:pt x="4385452" y="4915790"/>
                  </a:lnTo>
                  <a:lnTo>
                    <a:pt x="4349213" y="4943791"/>
                  </a:lnTo>
                  <a:lnTo>
                    <a:pt x="4306434" y="4961843"/>
                  </a:lnTo>
                  <a:lnTo>
                    <a:pt x="4258818" y="4968240"/>
                  </a:lnTo>
                  <a:lnTo>
                    <a:pt x="1181862" y="4968240"/>
                  </a:lnTo>
                  <a:lnTo>
                    <a:pt x="1134245" y="4961843"/>
                  </a:lnTo>
                  <a:lnTo>
                    <a:pt x="1091466" y="4943791"/>
                  </a:lnTo>
                  <a:lnTo>
                    <a:pt x="1055227" y="4915790"/>
                  </a:lnTo>
                  <a:lnTo>
                    <a:pt x="1027232" y="4879548"/>
                  </a:lnTo>
                  <a:lnTo>
                    <a:pt x="1009186" y="4836772"/>
                  </a:lnTo>
                  <a:lnTo>
                    <a:pt x="1002792" y="4789170"/>
                  </a:lnTo>
                  <a:lnTo>
                    <a:pt x="1002792" y="4072890"/>
                  </a:lnTo>
                  <a:close/>
                </a:path>
              </a:pathLst>
            </a:custGeom>
            <a:ln w="502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/>
            <p:cNvSpPr/>
            <p:nvPr/>
          </p:nvSpPr>
          <p:spPr>
            <a:xfrm>
              <a:off x="3312286" y="4308221"/>
              <a:ext cx="1736089" cy="497205"/>
            </a:xfrm>
            <a:custGeom>
              <a:avLst/>
              <a:gdLst/>
              <a:ahLst/>
              <a:cxnLst/>
              <a:rect l="l" t="t" r="r" b="b"/>
              <a:pathLst>
                <a:path w="1736089" h="497204">
                  <a:moveTo>
                    <a:pt x="1559941" y="56222"/>
                  </a:moveTo>
                  <a:lnTo>
                    <a:pt x="0" y="440562"/>
                  </a:lnTo>
                  <a:lnTo>
                    <a:pt x="13970" y="496823"/>
                  </a:lnTo>
                  <a:lnTo>
                    <a:pt x="1573794" y="112481"/>
                  </a:lnTo>
                  <a:lnTo>
                    <a:pt x="1559941" y="56222"/>
                  </a:lnTo>
                  <a:close/>
                </a:path>
                <a:path w="1736089" h="497204">
                  <a:moveTo>
                    <a:pt x="1727967" y="49275"/>
                  </a:moveTo>
                  <a:lnTo>
                    <a:pt x="1588135" y="49275"/>
                  </a:lnTo>
                  <a:lnTo>
                    <a:pt x="1601977" y="105536"/>
                  </a:lnTo>
                  <a:lnTo>
                    <a:pt x="1573794" y="112481"/>
                  </a:lnTo>
                  <a:lnTo>
                    <a:pt x="1587627" y="168655"/>
                  </a:lnTo>
                  <a:lnTo>
                    <a:pt x="1727967" y="49275"/>
                  </a:lnTo>
                  <a:close/>
                </a:path>
                <a:path w="1736089" h="497204">
                  <a:moveTo>
                    <a:pt x="1588135" y="49275"/>
                  </a:moveTo>
                  <a:lnTo>
                    <a:pt x="1559941" y="56222"/>
                  </a:lnTo>
                  <a:lnTo>
                    <a:pt x="1573794" y="112481"/>
                  </a:lnTo>
                  <a:lnTo>
                    <a:pt x="1601977" y="105536"/>
                  </a:lnTo>
                  <a:lnTo>
                    <a:pt x="1588135" y="49275"/>
                  </a:lnTo>
                  <a:close/>
                </a:path>
                <a:path w="1736089" h="497204">
                  <a:moveTo>
                    <a:pt x="1546098" y="0"/>
                  </a:moveTo>
                  <a:lnTo>
                    <a:pt x="1559941" y="56222"/>
                  </a:lnTo>
                  <a:lnTo>
                    <a:pt x="1588135" y="49275"/>
                  </a:lnTo>
                  <a:lnTo>
                    <a:pt x="1727967" y="49275"/>
                  </a:lnTo>
                  <a:lnTo>
                    <a:pt x="1735582" y="42798"/>
                  </a:lnTo>
                  <a:lnTo>
                    <a:pt x="1546098" y="0"/>
                  </a:lnTo>
                  <a:close/>
                </a:path>
              </a:pathLst>
            </a:custGeom>
            <a:solidFill>
              <a:srgbClr val="3E6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/>
            <p:cNvSpPr/>
            <p:nvPr/>
          </p:nvSpPr>
          <p:spPr>
            <a:xfrm>
              <a:off x="1253489" y="3897629"/>
              <a:ext cx="1286510" cy="480059"/>
            </a:xfrm>
            <a:custGeom>
              <a:avLst/>
              <a:gdLst/>
              <a:ahLst/>
              <a:cxnLst/>
              <a:rect l="l" t="t" r="r" b="b"/>
              <a:pathLst>
                <a:path w="1286510" h="480060">
                  <a:moveTo>
                    <a:pt x="0" y="80010"/>
                  </a:moveTo>
                  <a:lnTo>
                    <a:pt x="6286" y="48863"/>
                  </a:lnTo>
                  <a:lnTo>
                    <a:pt x="23431" y="23431"/>
                  </a:lnTo>
                  <a:lnTo>
                    <a:pt x="48863" y="6286"/>
                  </a:lnTo>
                  <a:lnTo>
                    <a:pt x="80009" y="0"/>
                  </a:lnTo>
                  <a:lnTo>
                    <a:pt x="1206246" y="0"/>
                  </a:lnTo>
                  <a:lnTo>
                    <a:pt x="1237392" y="6286"/>
                  </a:lnTo>
                  <a:lnTo>
                    <a:pt x="1262824" y="23431"/>
                  </a:lnTo>
                  <a:lnTo>
                    <a:pt x="1279969" y="48863"/>
                  </a:lnTo>
                  <a:lnTo>
                    <a:pt x="1286255" y="80010"/>
                  </a:lnTo>
                  <a:lnTo>
                    <a:pt x="1286255" y="400050"/>
                  </a:lnTo>
                  <a:lnTo>
                    <a:pt x="1279969" y="431196"/>
                  </a:lnTo>
                  <a:lnTo>
                    <a:pt x="1262824" y="456628"/>
                  </a:lnTo>
                  <a:lnTo>
                    <a:pt x="1237392" y="473773"/>
                  </a:lnTo>
                  <a:lnTo>
                    <a:pt x="1206246" y="480060"/>
                  </a:lnTo>
                  <a:lnTo>
                    <a:pt x="80009" y="480060"/>
                  </a:lnTo>
                  <a:lnTo>
                    <a:pt x="48863" y="473773"/>
                  </a:lnTo>
                  <a:lnTo>
                    <a:pt x="23431" y="456628"/>
                  </a:lnTo>
                  <a:lnTo>
                    <a:pt x="6286" y="431196"/>
                  </a:lnTo>
                  <a:lnTo>
                    <a:pt x="0" y="400050"/>
                  </a:lnTo>
                  <a:lnTo>
                    <a:pt x="0" y="80010"/>
                  </a:lnTo>
                  <a:close/>
                </a:path>
              </a:pathLst>
            </a:custGeom>
            <a:ln w="502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8543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300" y="864485"/>
            <a:ext cx="11254811" cy="55534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400" spc="-10" dirty="0">
                <a:latin typeface="Calibri"/>
                <a:cs typeface="Calibri"/>
              </a:rPr>
              <a:t>Оценка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53340"/>
            <a:r>
              <a:rPr sz="2400" i="1" spc="-90" dirty="0">
                <a:latin typeface="Calibri"/>
                <a:cs typeface="Calibri"/>
              </a:rPr>
              <a:t>Вопрос</a:t>
            </a:r>
            <a:r>
              <a:rPr sz="2400" i="1" spc="-254" dirty="0">
                <a:latin typeface="Calibri"/>
                <a:cs typeface="Calibri"/>
              </a:rPr>
              <a:t> </a:t>
            </a:r>
            <a:r>
              <a:rPr sz="2400" i="1" spc="-25" dirty="0">
                <a:latin typeface="Calibri"/>
                <a:cs typeface="Calibri"/>
              </a:rPr>
              <a:t>1:</a:t>
            </a:r>
            <a:endParaRPr sz="2400" dirty="0">
              <a:latin typeface="Calibri"/>
              <a:cs typeface="Calibri"/>
            </a:endParaRPr>
          </a:p>
          <a:p>
            <a:pPr marL="396240" indent="-384175">
              <a:buFont typeface="Arial MT"/>
              <a:buChar char="•"/>
              <a:tabLst>
                <a:tab pos="396240" algn="l"/>
                <a:tab pos="396875" algn="l"/>
              </a:tabLst>
            </a:pPr>
            <a:r>
              <a:rPr sz="2400" dirty="0">
                <a:latin typeface="Calibri"/>
                <a:cs typeface="Calibri"/>
              </a:rPr>
              <a:t>2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балла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90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приведены</a:t>
            </a:r>
            <a:r>
              <a:rPr sz="2400" spc="-225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два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spc="-100" dirty="0">
                <a:latin typeface="Calibri"/>
                <a:cs typeface="Calibri"/>
              </a:rPr>
              <a:t>верных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ответа: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114" dirty="0">
                <a:latin typeface="Calibri"/>
                <a:cs typeface="Calibri"/>
              </a:rPr>
              <a:t>«коробка</a:t>
            </a:r>
            <a:r>
              <a:rPr sz="2400" spc="-2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220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ноутбук»</a:t>
            </a:r>
            <a:r>
              <a:rPr sz="2400" spc="-25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spc="-100" dirty="0">
                <a:latin typeface="Calibri"/>
                <a:cs typeface="Calibri"/>
              </a:rPr>
              <a:t>«рюкзак</a:t>
            </a:r>
            <a:r>
              <a:rPr sz="2400" spc="-25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и</a:t>
            </a:r>
            <a:endParaRPr sz="2400" dirty="0">
              <a:latin typeface="Calibri"/>
              <a:cs typeface="Calibri"/>
            </a:endParaRPr>
          </a:p>
          <a:p>
            <a:pPr marL="355600"/>
            <a:r>
              <a:rPr sz="2400" spc="-110" dirty="0">
                <a:latin typeface="Calibri"/>
                <a:cs typeface="Calibri"/>
              </a:rPr>
              <a:t>ноутбук»</a:t>
            </a:r>
            <a:r>
              <a:rPr sz="2400" spc="-25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не</a:t>
            </a:r>
            <a:r>
              <a:rPr sz="2400" spc="-175" dirty="0">
                <a:latin typeface="Calibri"/>
                <a:cs typeface="Calibri"/>
              </a:rPr>
              <a:t> </a:t>
            </a:r>
            <a:r>
              <a:rPr sz="2400" spc="-95" dirty="0">
                <a:latin typeface="Calibri"/>
                <a:cs typeface="Calibri"/>
              </a:rPr>
              <a:t>указан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неверный</a:t>
            </a:r>
            <a:r>
              <a:rPr sz="2400" spc="-180" dirty="0">
                <a:latin typeface="Calibri"/>
                <a:cs typeface="Calibri"/>
              </a:rPr>
              <a:t> </a:t>
            </a:r>
            <a:r>
              <a:rPr sz="2400" spc="-95" dirty="0">
                <a:latin typeface="Calibri"/>
                <a:cs typeface="Calibri"/>
              </a:rPr>
              <a:t>ответ;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100" dirty="0">
                <a:latin typeface="Calibri"/>
                <a:cs typeface="Calibri"/>
              </a:rPr>
              <a:t>также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ответы: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spc="-114" dirty="0">
                <a:latin typeface="Calibri"/>
                <a:cs typeface="Calibri"/>
              </a:rPr>
              <a:t>«только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ноутбук</a:t>
            </a:r>
            <a:r>
              <a:rPr sz="2400" spc="-10" dirty="0">
                <a:latin typeface="Calibri"/>
                <a:cs typeface="Calibri"/>
              </a:rPr>
              <a:t>»,</a:t>
            </a:r>
            <a:endParaRPr sz="2400" dirty="0">
              <a:latin typeface="Calibri"/>
              <a:cs typeface="Calibri"/>
            </a:endParaRPr>
          </a:p>
          <a:p>
            <a:pPr marL="355600"/>
            <a:r>
              <a:rPr sz="2400" spc="-114" dirty="0">
                <a:latin typeface="Calibri"/>
                <a:cs typeface="Calibri"/>
              </a:rPr>
              <a:t>«только</a:t>
            </a:r>
            <a:r>
              <a:rPr sz="2400" spc="-229" dirty="0">
                <a:latin typeface="Calibri"/>
                <a:cs typeface="Calibri"/>
              </a:rPr>
              <a:t> </a:t>
            </a:r>
            <a:r>
              <a:rPr sz="2400" spc="-110" dirty="0">
                <a:latin typeface="Calibri"/>
                <a:cs typeface="Calibri"/>
              </a:rPr>
              <a:t>коробка»,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114" dirty="0">
                <a:latin typeface="Calibri"/>
                <a:cs typeface="Calibri"/>
              </a:rPr>
              <a:t>«только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рюкзак</a:t>
            </a:r>
            <a:r>
              <a:rPr sz="2400" spc="-10" dirty="0">
                <a:latin typeface="Calibri"/>
                <a:cs typeface="Calibri"/>
              </a:rPr>
              <a:t>»;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1</a:t>
            </a:r>
            <a:r>
              <a:rPr sz="2400" spc="-220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балл</a:t>
            </a:r>
            <a:r>
              <a:rPr sz="2400" spc="-2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0" dirty="0">
                <a:latin typeface="Calibri"/>
                <a:cs typeface="Calibri"/>
              </a:rPr>
              <a:t> </a:t>
            </a:r>
            <a:r>
              <a:rPr sz="2400" spc="-110" dirty="0">
                <a:latin typeface="Calibri"/>
                <a:cs typeface="Calibri"/>
              </a:rPr>
              <a:t>приведен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100" dirty="0">
                <a:latin typeface="Calibri"/>
                <a:cs typeface="Calibri"/>
              </a:rPr>
              <a:t>один</a:t>
            </a:r>
            <a:r>
              <a:rPr sz="2400" spc="-20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из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spc="-100" dirty="0">
                <a:latin typeface="Calibri"/>
                <a:cs typeface="Calibri"/>
              </a:rPr>
              <a:t>верных</a:t>
            </a:r>
            <a:r>
              <a:rPr sz="2400" spc="-200" dirty="0">
                <a:latin typeface="Calibri"/>
                <a:cs typeface="Calibri"/>
              </a:rPr>
              <a:t> </a:t>
            </a:r>
            <a:r>
              <a:rPr sz="2400" spc="-110" dirty="0">
                <a:latin typeface="Calibri"/>
                <a:cs typeface="Calibri"/>
              </a:rPr>
              <a:t>ответов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не</a:t>
            </a:r>
            <a:r>
              <a:rPr sz="2400" spc="-185" dirty="0">
                <a:latin typeface="Calibri"/>
                <a:cs typeface="Calibri"/>
              </a:rPr>
              <a:t> </a:t>
            </a:r>
            <a:r>
              <a:rPr sz="2400" spc="-110" dirty="0">
                <a:latin typeface="Calibri"/>
                <a:cs typeface="Calibri"/>
              </a:rPr>
              <a:t>приведен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неверный</a:t>
            </a:r>
            <a:r>
              <a:rPr sz="2400" spc="-1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ответ</a:t>
            </a:r>
            <a:endParaRPr sz="2400" dirty="0">
              <a:latin typeface="Calibri"/>
              <a:cs typeface="Calibri"/>
            </a:endParaRPr>
          </a:p>
          <a:p>
            <a:pPr marL="12700"/>
            <a:r>
              <a:rPr sz="2400" i="1" spc="-100" dirty="0">
                <a:latin typeface="Calibri"/>
                <a:cs typeface="Calibri"/>
              </a:rPr>
              <a:t>Вопрос</a:t>
            </a:r>
            <a:r>
              <a:rPr sz="2400" i="1" spc="-225" dirty="0">
                <a:latin typeface="Calibri"/>
                <a:cs typeface="Calibri"/>
              </a:rPr>
              <a:t> </a:t>
            </a:r>
            <a:r>
              <a:rPr sz="2400" i="1" spc="-25" dirty="0">
                <a:latin typeface="Calibri"/>
                <a:cs typeface="Calibri"/>
              </a:rPr>
              <a:t>2:</a:t>
            </a:r>
            <a:endParaRPr sz="2400" dirty="0">
              <a:latin typeface="Calibri"/>
              <a:cs typeface="Calibri"/>
            </a:endParaRPr>
          </a:p>
          <a:p>
            <a:pPr marL="354965" marR="41275" indent="-342265"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2</a:t>
            </a:r>
            <a:r>
              <a:rPr sz="2400" spc="-229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балла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дан</a:t>
            </a:r>
            <a:r>
              <a:rPr sz="2400" spc="-190" dirty="0">
                <a:latin typeface="Calibri"/>
                <a:cs typeface="Calibri"/>
              </a:rPr>
              <a:t> </a:t>
            </a:r>
            <a:r>
              <a:rPr sz="2400" spc="-100" dirty="0">
                <a:latin typeface="Calibri"/>
                <a:cs typeface="Calibri"/>
              </a:rPr>
              <a:t>верный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spc="-95" dirty="0">
                <a:latin typeface="Calibri"/>
                <a:cs typeface="Calibri"/>
              </a:rPr>
              <a:t>ответ:</a:t>
            </a:r>
            <a:r>
              <a:rPr sz="2400" spc="-229" dirty="0">
                <a:latin typeface="Calibri"/>
                <a:cs typeface="Calibri"/>
              </a:rPr>
              <a:t> </a:t>
            </a:r>
            <a:r>
              <a:rPr sz="2400" spc="-100" dirty="0">
                <a:latin typeface="Calibri"/>
                <a:cs typeface="Calibri"/>
              </a:rPr>
              <a:t>«Сдать</a:t>
            </a:r>
            <a:r>
              <a:rPr sz="2400" spc="-2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багаж</a:t>
            </a:r>
            <a:r>
              <a:rPr sz="2400" spc="-229" dirty="0">
                <a:latin typeface="Calibri"/>
                <a:cs typeface="Calibri"/>
              </a:rPr>
              <a:t> </a:t>
            </a:r>
            <a:r>
              <a:rPr sz="2400" spc="-114" dirty="0">
                <a:latin typeface="Calibri"/>
                <a:cs typeface="Calibri"/>
              </a:rPr>
              <a:t>чемодан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220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оплатить</a:t>
            </a:r>
            <a:r>
              <a:rPr sz="2400" spc="-2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второе </a:t>
            </a:r>
            <a:r>
              <a:rPr sz="2400" spc="-100" dirty="0">
                <a:latin typeface="Calibri"/>
                <a:cs typeface="Calibri"/>
              </a:rPr>
              <a:t>место</a:t>
            </a:r>
            <a:r>
              <a:rPr sz="2400" spc="-250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багажа»</a:t>
            </a:r>
            <a:r>
              <a:rPr sz="2400" spc="-2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95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дано</a:t>
            </a:r>
            <a:r>
              <a:rPr sz="2400" spc="-190" dirty="0">
                <a:latin typeface="Calibri"/>
                <a:cs typeface="Calibri"/>
              </a:rPr>
              <a:t> </a:t>
            </a:r>
            <a:r>
              <a:rPr sz="2400" spc="-110" dirty="0">
                <a:latin typeface="Calibri"/>
                <a:cs typeface="Calibri"/>
              </a:rPr>
              <a:t>объяснение: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100" dirty="0">
                <a:latin typeface="Calibri"/>
                <a:cs typeface="Calibri"/>
              </a:rPr>
              <a:t>Осталась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110" dirty="0">
                <a:latin typeface="Calibri"/>
                <a:cs typeface="Calibri"/>
              </a:rPr>
              <a:t>коробка.</a:t>
            </a:r>
            <a:r>
              <a:rPr sz="2400" spc="-25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За</a:t>
            </a:r>
            <a:r>
              <a:rPr sz="2400" spc="-190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нее</a:t>
            </a:r>
            <a:r>
              <a:rPr sz="2400" spc="-1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нужно </a:t>
            </a:r>
            <a:r>
              <a:rPr sz="2400" spc="-105" dirty="0">
                <a:latin typeface="Calibri"/>
                <a:cs typeface="Calibri"/>
              </a:rPr>
              <a:t>заплатить</a:t>
            </a:r>
            <a:r>
              <a:rPr sz="2400" spc="-260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или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1500</a:t>
            </a:r>
            <a:r>
              <a:rPr sz="2400" spc="-23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р.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80" dirty="0">
                <a:latin typeface="Calibri"/>
                <a:cs typeface="Calibri"/>
              </a:rPr>
              <a:t>(по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300</a:t>
            </a:r>
            <a:r>
              <a:rPr sz="2400" spc="-22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р.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за</a:t>
            </a:r>
            <a:r>
              <a:rPr sz="2400" spc="-2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190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кг)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или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1000</a:t>
            </a:r>
            <a:r>
              <a:rPr sz="2400" spc="-23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р.</a:t>
            </a:r>
            <a:r>
              <a:rPr sz="2400" spc="-19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за</a:t>
            </a:r>
            <a:r>
              <a:rPr sz="2400" spc="-200" dirty="0">
                <a:latin typeface="Calibri"/>
                <a:cs typeface="Calibri"/>
              </a:rPr>
              <a:t> </a:t>
            </a:r>
            <a:r>
              <a:rPr sz="2400" spc="-120" dirty="0">
                <a:latin typeface="Calibri"/>
                <a:cs typeface="Calibri"/>
              </a:rPr>
              <a:t>дополнительное</a:t>
            </a:r>
            <a:r>
              <a:rPr sz="2400" spc="-24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место </a:t>
            </a:r>
            <a:r>
              <a:rPr sz="2400" spc="-105" dirty="0">
                <a:latin typeface="Calibri"/>
                <a:cs typeface="Calibri"/>
              </a:rPr>
              <a:t>багажа.</a:t>
            </a:r>
            <a:r>
              <a:rPr sz="2400" spc="-245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Дешевле</a:t>
            </a:r>
            <a:r>
              <a:rPr sz="2400" spc="-165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оплатить</a:t>
            </a:r>
            <a:r>
              <a:rPr sz="2400" spc="-225" dirty="0">
                <a:latin typeface="Calibri"/>
                <a:cs typeface="Calibri"/>
              </a:rPr>
              <a:t> </a:t>
            </a:r>
            <a:r>
              <a:rPr sz="2400" spc="-100" dirty="0">
                <a:latin typeface="Calibri"/>
                <a:cs typeface="Calibri"/>
              </a:rPr>
              <a:t>второе</a:t>
            </a:r>
            <a:r>
              <a:rPr sz="2400" spc="-200" dirty="0">
                <a:latin typeface="Calibri"/>
                <a:cs typeface="Calibri"/>
              </a:rPr>
              <a:t> </a:t>
            </a:r>
            <a:r>
              <a:rPr sz="2400" spc="-100" dirty="0">
                <a:latin typeface="Calibri"/>
                <a:cs typeface="Calibri"/>
              </a:rPr>
              <a:t>место</a:t>
            </a:r>
            <a:r>
              <a:rPr sz="2400" spc="-2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багажа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354965" marR="139065" indent="-342265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90" dirty="0">
                <a:latin typeface="Calibri"/>
                <a:cs typeface="Calibri"/>
              </a:rPr>
              <a:t>ИЛИ:</a:t>
            </a:r>
            <a:r>
              <a:rPr sz="2400" spc="-220" dirty="0">
                <a:latin typeface="Calibri"/>
                <a:cs typeface="Calibri"/>
              </a:rPr>
              <a:t> </a:t>
            </a:r>
            <a:r>
              <a:rPr sz="2400" spc="-100" dirty="0">
                <a:latin typeface="Calibri"/>
                <a:cs typeface="Calibri"/>
              </a:rPr>
              <a:t>Остался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100" dirty="0">
                <a:latin typeface="Calibri"/>
                <a:cs typeface="Calibri"/>
              </a:rPr>
              <a:t>рюкзак.</a:t>
            </a:r>
            <a:r>
              <a:rPr sz="2400" spc="-24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За</a:t>
            </a:r>
            <a:r>
              <a:rPr sz="2400" spc="-200" dirty="0">
                <a:latin typeface="Calibri"/>
                <a:cs typeface="Calibri"/>
              </a:rPr>
              <a:t> </a:t>
            </a:r>
            <a:r>
              <a:rPr sz="2400" spc="-95" dirty="0">
                <a:latin typeface="Calibri"/>
                <a:cs typeface="Calibri"/>
              </a:rPr>
              <a:t>него</a:t>
            </a:r>
            <a:r>
              <a:rPr sz="2400" spc="-195" dirty="0">
                <a:latin typeface="Calibri"/>
                <a:cs typeface="Calibri"/>
              </a:rPr>
              <a:t> </a:t>
            </a:r>
            <a:r>
              <a:rPr sz="2400" spc="-95" dirty="0">
                <a:latin typeface="Calibri"/>
                <a:cs typeface="Calibri"/>
              </a:rPr>
              <a:t>нужно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заплатить</a:t>
            </a:r>
            <a:r>
              <a:rPr sz="2400" spc="-250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или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1200</a:t>
            </a:r>
            <a:r>
              <a:rPr sz="2400" spc="-22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р.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80" dirty="0">
                <a:latin typeface="Calibri"/>
                <a:cs typeface="Calibri"/>
              </a:rPr>
              <a:t>(по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300</a:t>
            </a:r>
            <a:r>
              <a:rPr sz="2400" spc="-22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р.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за</a:t>
            </a:r>
            <a:r>
              <a:rPr sz="2400" spc="-2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кг) </a:t>
            </a:r>
            <a:r>
              <a:rPr sz="2400" spc="-85" dirty="0">
                <a:latin typeface="Calibri"/>
                <a:cs typeface="Calibri"/>
              </a:rPr>
              <a:t>или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1000</a:t>
            </a:r>
            <a:r>
              <a:rPr sz="2400" spc="-20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р.</a:t>
            </a:r>
            <a:r>
              <a:rPr sz="2400" spc="-19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за</a:t>
            </a:r>
            <a:r>
              <a:rPr sz="2400" spc="-175" dirty="0">
                <a:latin typeface="Calibri"/>
                <a:cs typeface="Calibri"/>
              </a:rPr>
              <a:t> </a:t>
            </a:r>
            <a:r>
              <a:rPr sz="2400" spc="-120" dirty="0">
                <a:latin typeface="Calibri"/>
                <a:cs typeface="Calibri"/>
              </a:rPr>
              <a:t>дополнительное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spc="-100" dirty="0">
                <a:latin typeface="Calibri"/>
                <a:cs typeface="Calibri"/>
              </a:rPr>
              <a:t>место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багажа.</a:t>
            </a:r>
            <a:r>
              <a:rPr sz="2400" spc="-225" dirty="0">
                <a:latin typeface="Calibri"/>
                <a:cs typeface="Calibri"/>
              </a:rPr>
              <a:t> </a:t>
            </a:r>
            <a:r>
              <a:rPr sz="2400" spc="-114" dirty="0">
                <a:latin typeface="Calibri"/>
                <a:cs typeface="Calibri"/>
              </a:rPr>
              <a:t>Выгоднее</a:t>
            </a:r>
            <a:r>
              <a:rPr sz="2400" spc="-175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оплатить</a:t>
            </a:r>
            <a:r>
              <a:rPr sz="2400" spc="-229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второе </a:t>
            </a:r>
            <a:r>
              <a:rPr sz="2400" spc="-100" dirty="0">
                <a:latin typeface="Calibri"/>
                <a:cs typeface="Calibri"/>
              </a:rPr>
              <a:t>место</a:t>
            </a:r>
            <a:r>
              <a:rPr sz="2400" spc="-2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багажа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buFont typeface="Arial MT"/>
              <a:buChar char="•"/>
              <a:tabLst>
                <a:tab pos="396240" algn="l"/>
                <a:tab pos="396875" algn="l"/>
              </a:tabLst>
            </a:pPr>
            <a:r>
              <a:rPr sz="2400" dirty="0"/>
              <a:t>	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200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балл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90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дан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spc="-100" dirty="0">
                <a:latin typeface="Calibri"/>
                <a:cs typeface="Calibri"/>
              </a:rPr>
              <a:t>верный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spc="-95" dirty="0">
                <a:latin typeface="Calibri"/>
                <a:cs typeface="Calibri"/>
              </a:rPr>
              <a:t>ответ:</a:t>
            </a:r>
            <a:r>
              <a:rPr sz="2400" spc="-225" dirty="0">
                <a:latin typeface="Calibri"/>
                <a:cs typeface="Calibri"/>
              </a:rPr>
              <a:t> </a:t>
            </a:r>
            <a:r>
              <a:rPr sz="2400" spc="-100" dirty="0">
                <a:latin typeface="Calibri"/>
                <a:cs typeface="Calibri"/>
              </a:rPr>
              <a:t>«Сдать</a:t>
            </a:r>
            <a:r>
              <a:rPr sz="2400" spc="-2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200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багаж</a:t>
            </a:r>
            <a:r>
              <a:rPr sz="2400" spc="-229" dirty="0">
                <a:latin typeface="Calibri"/>
                <a:cs typeface="Calibri"/>
              </a:rPr>
              <a:t> </a:t>
            </a:r>
            <a:r>
              <a:rPr sz="2400" spc="-114" dirty="0">
                <a:latin typeface="Calibri"/>
                <a:cs typeface="Calibri"/>
              </a:rPr>
              <a:t>чемодан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оплатить</a:t>
            </a:r>
            <a:r>
              <a:rPr sz="2400" spc="-254" dirty="0">
                <a:latin typeface="Calibri"/>
                <a:cs typeface="Calibri"/>
              </a:rPr>
              <a:t> </a:t>
            </a:r>
            <a:r>
              <a:rPr sz="2400" spc="-100" dirty="0">
                <a:latin typeface="Calibri"/>
                <a:cs typeface="Calibri"/>
              </a:rPr>
              <a:t>второе</a:t>
            </a:r>
            <a:r>
              <a:rPr sz="2400" spc="-22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место </a:t>
            </a:r>
            <a:r>
              <a:rPr sz="2400" spc="-100" dirty="0">
                <a:latin typeface="Calibri"/>
                <a:cs typeface="Calibri"/>
              </a:rPr>
              <a:t>багажа»,</a:t>
            </a:r>
            <a:r>
              <a:rPr sz="2400" spc="-2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-195" dirty="0">
                <a:latin typeface="Calibri"/>
                <a:cs typeface="Calibri"/>
              </a:rPr>
              <a:t> </a:t>
            </a:r>
            <a:r>
              <a:rPr sz="2400" spc="-110" dirty="0">
                <a:latin typeface="Calibri"/>
                <a:cs typeface="Calibri"/>
              </a:rPr>
              <a:t>объяснение,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spc="-110" dirty="0">
                <a:latin typeface="Calibri"/>
                <a:cs typeface="Calibri"/>
              </a:rPr>
              <a:t>неполное,</a:t>
            </a:r>
            <a:r>
              <a:rPr sz="2400" spc="-20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но</a:t>
            </a:r>
            <a:r>
              <a:rPr sz="2400" spc="-195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не</a:t>
            </a:r>
            <a:r>
              <a:rPr sz="2400" spc="-175" dirty="0">
                <a:latin typeface="Calibri"/>
                <a:cs typeface="Calibri"/>
              </a:rPr>
              <a:t> </a:t>
            </a:r>
            <a:r>
              <a:rPr sz="2400" spc="-114" dirty="0">
                <a:latin typeface="Calibri"/>
                <a:cs typeface="Calibri"/>
              </a:rPr>
              <a:t>содержит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неверных</a:t>
            </a:r>
            <a:r>
              <a:rPr sz="2400" spc="-1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утверждений, </a:t>
            </a:r>
            <a:r>
              <a:rPr sz="2400" spc="-85" dirty="0">
                <a:latin typeface="Calibri"/>
                <a:cs typeface="Calibri"/>
              </a:rPr>
              <a:t>или</a:t>
            </a:r>
            <a:r>
              <a:rPr sz="2400" spc="-245" dirty="0">
                <a:latin typeface="Calibri"/>
                <a:cs typeface="Calibri"/>
              </a:rPr>
              <a:t> </a:t>
            </a:r>
            <a:r>
              <a:rPr sz="2400" spc="-100" dirty="0">
                <a:latin typeface="Calibri"/>
                <a:cs typeface="Calibri"/>
              </a:rPr>
              <a:t>объяснение</a:t>
            </a:r>
            <a:r>
              <a:rPr sz="2400" spc="-225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не</a:t>
            </a:r>
            <a:r>
              <a:rPr sz="2400" spc="-2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приведено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023" y="163378"/>
            <a:ext cx="1051560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Характеристики</a:t>
            </a:r>
            <a:r>
              <a:rPr sz="3600" spc="-45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задания</a:t>
            </a:r>
            <a:r>
              <a:rPr sz="3600" spc="-1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«Багаж</a:t>
            </a:r>
            <a:r>
              <a:rPr sz="3600" spc="-25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в</a:t>
            </a:r>
            <a:r>
              <a:rPr sz="3600" spc="-25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3600" spc="-10" dirty="0">
                <a:solidFill>
                  <a:srgbClr val="002060"/>
                </a:solidFill>
                <a:latin typeface="Comic Sans MS" panose="030F0702030302020204" pitchFamily="66" charset="0"/>
              </a:rPr>
              <a:t>аэропорту</a:t>
            </a:r>
            <a:r>
              <a:rPr sz="3600" spc="-10" dirty="0">
                <a:solidFill>
                  <a:srgbClr val="002060"/>
                </a:solidFill>
                <a:latin typeface="Comic Sans MS" panose="030F0702030302020204" pitchFamily="66" charset="0"/>
              </a:rPr>
              <a:t>»</a:t>
            </a:r>
            <a:endParaRPr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9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80517" y="6334648"/>
            <a:ext cx="690880" cy="523875"/>
          </a:xfrm>
          <a:custGeom>
            <a:avLst/>
            <a:gdLst/>
            <a:ahLst/>
            <a:cxnLst/>
            <a:rect l="l" t="t" r="r" b="b"/>
            <a:pathLst>
              <a:path w="690879" h="523875">
                <a:moveTo>
                  <a:pt x="348122" y="0"/>
                </a:moveTo>
                <a:lnTo>
                  <a:pt x="284178" y="25879"/>
                </a:lnTo>
                <a:lnTo>
                  <a:pt x="27003" y="278749"/>
                </a:lnTo>
                <a:lnTo>
                  <a:pt x="0" y="342280"/>
                </a:lnTo>
                <a:lnTo>
                  <a:pt x="6304" y="376265"/>
                </a:lnTo>
                <a:lnTo>
                  <a:pt x="25860" y="406263"/>
                </a:lnTo>
                <a:lnTo>
                  <a:pt x="140976" y="523348"/>
                </a:lnTo>
                <a:lnTo>
                  <a:pt x="549871" y="523348"/>
                </a:lnTo>
                <a:lnTo>
                  <a:pt x="663527" y="411648"/>
                </a:lnTo>
                <a:lnTo>
                  <a:pt x="683545" y="381986"/>
                </a:lnTo>
                <a:lnTo>
                  <a:pt x="690419" y="348112"/>
                </a:lnTo>
                <a:lnTo>
                  <a:pt x="684101" y="314128"/>
                </a:lnTo>
                <a:lnTo>
                  <a:pt x="664543" y="284133"/>
                </a:lnTo>
                <a:lnTo>
                  <a:pt x="411686" y="26946"/>
                </a:lnTo>
                <a:lnTo>
                  <a:pt x="382012" y="6887"/>
                </a:lnTo>
                <a:lnTo>
                  <a:pt x="348122" y="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49" y="-10794"/>
            <a:ext cx="12093702" cy="1318260"/>
          </a:xfrm>
          <a:custGeom>
            <a:avLst/>
            <a:gdLst/>
            <a:ahLst/>
            <a:cxnLst/>
            <a:rect l="l" t="t" r="r" b="b"/>
            <a:pathLst>
              <a:path w="12192000" h="1318260">
                <a:moveTo>
                  <a:pt x="12192000" y="0"/>
                </a:moveTo>
                <a:lnTo>
                  <a:pt x="0" y="0"/>
                </a:lnTo>
                <a:lnTo>
                  <a:pt x="0" y="1318260"/>
                </a:lnTo>
                <a:lnTo>
                  <a:pt x="12192000" y="13182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3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9463" y="132246"/>
            <a:ext cx="11891934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5"/>
              </a:spcBef>
              <a:tabLst>
                <a:tab pos="5239385" algn="l"/>
              </a:tabLst>
            </a:pPr>
            <a:r>
              <a:rPr sz="3200" b="1" spc="5" dirty="0">
                <a:solidFill>
                  <a:schemeClr val="bg1"/>
                </a:solidFill>
                <a:latin typeface="Comic Sans MS" panose="030F0702030302020204" pitchFamily="66" charset="0"/>
              </a:rPr>
              <a:t>М</a:t>
            </a:r>
            <a:r>
              <a:rPr sz="3200" b="1" spc="-10" dirty="0">
                <a:solidFill>
                  <a:schemeClr val="bg1"/>
                </a:solidFill>
                <a:latin typeface="Comic Sans MS" panose="030F0702030302020204" pitchFamily="66" charset="0"/>
              </a:rPr>
              <a:t>о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д</a:t>
            </a:r>
            <a:r>
              <a:rPr sz="3200" b="1" spc="-20" dirty="0">
                <a:solidFill>
                  <a:schemeClr val="bg1"/>
                </a:solidFill>
                <a:latin typeface="Comic Sans MS" panose="030F0702030302020204" pitchFamily="66" charset="0"/>
              </a:rPr>
              <a:t>е</a:t>
            </a:r>
            <a:r>
              <a:rPr sz="3200" b="1" spc="-5" dirty="0">
                <a:solidFill>
                  <a:schemeClr val="bg1"/>
                </a:solidFill>
                <a:latin typeface="Comic Sans MS" panose="030F0702030302020204" pitchFamily="66" charset="0"/>
              </a:rPr>
              <a:t>л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ь</a:t>
            </a:r>
            <a:r>
              <a:rPr sz="3200" b="1" spc="-2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матем</a:t>
            </a:r>
            <a:r>
              <a:rPr sz="3200" b="1" spc="-15" dirty="0">
                <a:solidFill>
                  <a:schemeClr val="bg1"/>
                </a:solidFill>
                <a:latin typeface="Comic Sans MS" panose="030F0702030302020204" pitchFamily="66" charset="0"/>
              </a:rPr>
              <a:t>а</a:t>
            </a:r>
            <a:r>
              <a:rPr sz="3200" b="1" spc="-10" dirty="0">
                <a:solidFill>
                  <a:schemeClr val="bg1"/>
                </a:solidFill>
                <a:latin typeface="Comic Sans MS" panose="030F0702030302020204" pitchFamily="66" charset="0"/>
              </a:rPr>
              <a:t>т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ич</a:t>
            </a:r>
            <a:r>
              <a:rPr sz="3200" b="1" spc="-15" dirty="0">
                <a:solidFill>
                  <a:schemeClr val="bg1"/>
                </a:solidFill>
                <a:latin typeface="Comic Sans MS" panose="030F0702030302020204" pitchFamily="66" charset="0"/>
              </a:rPr>
              <a:t>е</a:t>
            </a:r>
            <a:r>
              <a:rPr sz="3200" b="1" spc="-5" dirty="0">
                <a:solidFill>
                  <a:schemeClr val="bg1"/>
                </a:solidFill>
                <a:latin typeface="Comic Sans MS" panose="030F0702030302020204" pitchFamily="66" charset="0"/>
              </a:rPr>
              <a:t>с</a:t>
            </a:r>
            <a:r>
              <a:rPr sz="3200" b="1" spc="-15" dirty="0">
                <a:solidFill>
                  <a:schemeClr val="bg1"/>
                </a:solidFill>
                <a:latin typeface="Comic Sans MS" panose="030F0702030302020204" pitchFamily="66" charset="0"/>
              </a:rPr>
              <a:t>к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ой	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</a:t>
            </a:r>
            <a:r>
              <a:rPr sz="3200" b="1" spc="-15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</a:t>
            </a:r>
            <a:r>
              <a:rPr sz="3200" b="1" spc="-5" dirty="0" err="1">
                <a:solidFill>
                  <a:schemeClr val="bg1"/>
                </a:solidFill>
                <a:latin typeface="Comic Sans MS" panose="030F0702030302020204" pitchFamily="66" charset="0"/>
              </a:rPr>
              <a:t>амот</a:t>
            </a:r>
            <a:r>
              <a:rPr sz="3200" b="1" spc="-15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</a:t>
            </a:r>
            <a:r>
              <a:rPr sz="3200" b="1" spc="-1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</a:t>
            </a:r>
            <a:r>
              <a:rPr sz="3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ти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ru-RU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sz="3200" b="1" spc="-5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исследования</a:t>
            </a:r>
            <a:r>
              <a:rPr sz="3200" b="1" spc="-3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PISA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8255" y="1555750"/>
            <a:ext cx="955103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Arial"/>
                <a:cs typeface="Arial"/>
              </a:rPr>
              <a:t>Математическая </a:t>
            </a:r>
            <a:r>
              <a:rPr sz="2000" b="1" spc="-15" dirty="0">
                <a:latin typeface="Arial"/>
                <a:cs typeface="Arial"/>
              </a:rPr>
              <a:t>грамотность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spc="830" dirty="0">
                <a:latin typeface="Microsoft Sans Serif"/>
                <a:cs typeface="Microsoft Sans Serif"/>
              </a:rPr>
              <a:t>—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это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способность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индивидуума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проводить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2000" spc="-30" dirty="0">
                <a:latin typeface="Microsoft Sans Serif"/>
                <a:cs typeface="Microsoft Sans Serif"/>
              </a:rPr>
              <a:t>математические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рассуждения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формулировать,</a:t>
            </a:r>
            <a:r>
              <a:rPr sz="2000" spc="-15" dirty="0">
                <a:latin typeface="Microsoft Sans Serif"/>
                <a:cs typeface="Microsoft Sans Serif"/>
              </a:rPr>
              <a:t> применять,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интерпретировать 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математику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для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решения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проблем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разнообразных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контекстах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реального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мира.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3840" y="3875532"/>
            <a:ext cx="2883535" cy="2554605"/>
          </a:xfrm>
          <a:custGeom>
            <a:avLst/>
            <a:gdLst/>
            <a:ahLst/>
            <a:cxnLst/>
            <a:rect l="l" t="t" r="r" b="b"/>
            <a:pathLst>
              <a:path w="2883535" h="2554604">
                <a:moveTo>
                  <a:pt x="2457704" y="0"/>
                </a:moveTo>
                <a:lnTo>
                  <a:pt x="425716" y="0"/>
                </a:lnTo>
                <a:lnTo>
                  <a:pt x="379330" y="2498"/>
                </a:lnTo>
                <a:lnTo>
                  <a:pt x="334390" y="9820"/>
                </a:lnTo>
                <a:lnTo>
                  <a:pt x="291157" y="21705"/>
                </a:lnTo>
                <a:lnTo>
                  <a:pt x="249891" y="37895"/>
                </a:lnTo>
                <a:lnTo>
                  <a:pt x="210850" y="58128"/>
                </a:lnTo>
                <a:lnTo>
                  <a:pt x="174294" y="82145"/>
                </a:lnTo>
                <a:lnTo>
                  <a:pt x="140484" y="109687"/>
                </a:lnTo>
                <a:lnTo>
                  <a:pt x="109679" y="140492"/>
                </a:lnTo>
                <a:lnTo>
                  <a:pt x="82139" y="174302"/>
                </a:lnTo>
                <a:lnTo>
                  <a:pt x="58123" y="210857"/>
                </a:lnTo>
                <a:lnTo>
                  <a:pt x="37891" y="249897"/>
                </a:lnTo>
                <a:lnTo>
                  <a:pt x="21703" y="291161"/>
                </a:lnTo>
                <a:lnTo>
                  <a:pt x="9819" y="334390"/>
                </a:lnTo>
                <a:lnTo>
                  <a:pt x="2498" y="379324"/>
                </a:lnTo>
                <a:lnTo>
                  <a:pt x="0" y="425704"/>
                </a:lnTo>
                <a:lnTo>
                  <a:pt x="0" y="2128507"/>
                </a:lnTo>
                <a:lnTo>
                  <a:pt x="2498" y="2174893"/>
                </a:lnTo>
                <a:lnTo>
                  <a:pt x="9819" y="2219833"/>
                </a:lnTo>
                <a:lnTo>
                  <a:pt x="21703" y="2263066"/>
                </a:lnTo>
                <a:lnTo>
                  <a:pt x="37891" y="2304332"/>
                </a:lnTo>
                <a:lnTo>
                  <a:pt x="58123" y="2343373"/>
                </a:lnTo>
                <a:lnTo>
                  <a:pt x="82139" y="2379929"/>
                </a:lnTo>
                <a:lnTo>
                  <a:pt x="109679" y="2413739"/>
                </a:lnTo>
                <a:lnTo>
                  <a:pt x="140484" y="2444544"/>
                </a:lnTo>
                <a:lnTo>
                  <a:pt x="174294" y="2472084"/>
                </a:lnTo>
                <a:lnTo>
                  <a:pt x="210850" y="2496100"/>
                </a:lnTo>
                <a:lnTo>
                  <a:pt x="249891" y="2516332"/>
                </a:lnTo>
                <a:lnTo>
                  <a:pt x="291157" y="2532520"/>
                </a:lnTo>
                <a:lnTo>
                  <a:pt x="334390" y="2544404"/>
                </a:lnTo>
                <a:lnTo>
                  <a:pt x="379330" y="2551725"/>
                </a:lnTo>
                <a:lnTo>
                  <a:pt x="425716" y="2554224"/>
                </a:lnTo>
                <a:lnTo>
                  <a:pt x="2457704" y="2554224"/>
                </a:lnTo>
                <a:lnTo>
                  <a:pt x="2504083" y="2551725"/>
                </a:lnTo>
                <a:lnTo>
                  <a:pt x="2549017" y="2544404"/>
                </a:lnTo>
                <a:lnTo>
                  <a:pt x="2592246" y="2532520"/>
                </a:lnTo>
                <a:lnTo>
                  <a:pt x="2633510" y="2516332"/>
                </a:lnTo>
                <a:lnTo>
                  <a:pt x="2672550" y="2496100"/>
                </a:lnTo>
                <a:lnTo>
                  <a:pt x="2709105" y="2472084"/>
                </a:lnTo>
                <a:lnTo>
                  <a:pt x="2742915" y="2444544"/>
                </a:lnTo>
                <a:lnTo>
                  <a:pt x="2773720" y="2413739"/>
                </a:lnTo>
                <a:lnTo>
                  <a:pt x="2801262" y="2379929"/>
                </a:lnTo>
                <a:lnTo>
                  <a:pt x="2825279" y="2343373"/>
                </a:lnTo>
                <a:lnTo>
                  <a:pt x="2845512" y="2304332"/>
                </a:lnTo>
                <a:lnTo>
                  <a:pt x="2861702" y="2263066"/>
                </a:lnTo>
                <a:lnTo>
                  <a:pt x="2873587" y="2219833"/>
                </a:lnTo>
                <a:lnTo>
                  <a:pt x="2880909" y="2174893"/>
                </a:lnTo>
                <a:lnTo>
                  <a:pt x="2883408" y="2128507"/>
                </a:lnTo>
                <a:lnTo>
                  <a:pt x="2883408" y="425704"/>
                </a:lnTo>
                <a:lnTo>
                  <a:pt x="2880909" y="379324"/>
                </a:lnTo>
                <a:lnTo>
                  <a:pt x="2873587" y="334390"/>
                </a:lnTo>
                <a:lnTo>
                  <a:pt x="2861702" y="291161"/>
                </a:lnTo>
                <a:lnTo>
                  <a:pt x="2845512" y="249897"/>
                </a:lnTo>
                <a:lnTo>
                  <a:pt x="2825279" y="210857"/>
                </a:lnTo>
                <a:lnTo>
                  <a:pt x="2801262" y="174302"/>
                </a:lnTo>
                <a:lnTo>
                  <a:pt x="2773720" y="140492"/>
                </a:lnTo>
                <a:lnTo>
                  <a:pt x="2742915" y="109687"/>
                </a:lnTo>
                <a:lnTo>
                  <a:pt x="2709105" y="82145"/>
                </a:lnTo>
                <a:lnTo>
                  <a:pt x="2672550" y="58128"/>
                </a:lnTo>
                <a:lnTo>
                  <a:pt x="2633510" y="37895"/>
                </a:lnTo>
                <a:lnTo>
                  <a:pt x="2592246" y="21705"/>
                </a:lnTo>
                <a:lnTo>
                  <a:pt x="2549017" y="9820"/>
                </a:lnTo>
                <a:lnTo>
                  <a:pt x="2504083" y="2498"/>
                </a:lnTo>
                <a:lnTo>
                  <a:pt x="2457704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1218" y="4039615"/>
            <a:ext cx="2393950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Особенности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элементы</a:t>
            </a:r>
            <a:r>
              <a:rPr sz="1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окружающей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обстановки,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представленные</a:t>
            </a:r>
            <a:endParaRPr sz="1600">
              <a:latin typeface="Microsoft Sans Serif"/>
              <a:cs typeface="Microsoft Sans Serif"/>
            </a:endParaRPr>
          </a:p>
          <a:p>
            <a:pPr marL="12700" marR="19685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6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задании</a:t>
            </a:r>
            <a:r>
              <a:rPr sz="160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рамках </a:t>
            </a:r>
            <a:r>
              <a:rPr sz="16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описанной</a:t>
            </a:r>
            <a:r>
              <a:rPr sz="1600" spc="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ситуации 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(личный,</a:t>
            </a:r>
            <a:r>
              <a:rPr sz="16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общественный, </a:t>
            </a:r>
            <a:r>
              <a:rPr sz="1600" spc="-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профессиональный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научный)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0641" y="3011170"/>
            <a:ext cx="2750185" cy="625475"/>
            <a:chOff x="310641" y="3011170"/>
            <a:chExt cx="2750185" cy="625475"/>
          </a:xfrm>
        </p:grpSpPr>
        <p:sp>
          <p:nvSpPr>
            <p:cNvPr id="12" name="object 12"/>
            <p:cNvSpPr/>
            <p:nvPr/>
          </p:nvSpPr>
          <p:spPr>
            <a:xfrm>
              <a:off x="316991" y="3017520"/>
              <a:ext cx="2737485" cy="612775"/>
            </a:xfrm>
            <a:custGeom>
              <a:avLst/>
              <a:gdLst/>
              <a:ahLst/>
              <a:cxnLst/>
              <a:rect l="l" t="t" r="r" b="b"/>
              <a:pathLst>
                <a:path w="2737485" h="612775">
                  <a:moveTo>
                    <a:pt x="2634996" y="0"/>
                  </a:moveTo>
                  <a:lnTo>
                    <a:pt x="102107" y="0"/>
                  </a:lnTo>
                  <a:lnTo>
                    <a:pt x="62364" y="8024"/>
                  </a:lnTo>
                  <a:lnTo>
                    <a:pt x="29908" y="29908"/>
                  </a:lnTo>
                  <a:lnTo>
                    <a:pt x="8024" y="62364"/>
                  </a:lnTo>
                  <a:lnTo>
                    <a:pt x="0" y="102107"/>
                  </a:lnTo>
                  <a:lnTo>
                    <a:pt x="0" y="510539"/>
                  </a:lnTo>
                  <a:lnTo>
                    <a:pt x="8024" y="550283"/>
                  </a:lnTo>
                  <a:lnTo>
                    <a:pt x="29908" y="582739"/>
                  </a:lnTo>
                  <a:lnTo>
                    <a:pt x="62364" y="604623"/>
                  </a:lnTo>
                  <a:lnTo>
                    <a:pt x="102107" y="612647"/>
                  </a:lnTo>
                  <a:lnTo>
                    <a:pt x="2634996" y="612647"/>
                  </a:lnTo>
                  <a:lnTo>
                    <a:pt x="2674739" y="604623"/>
                  </a:lnTo>
                  <a:lnTo>
                    <a:pt x="2707195" y="582739"/>
                  </a:lnTo>
                  <a:lnTo>
                    <a:pt x="2729079" y="550283"/>
                  </a:lnTo>
                  <a:lnTo>
                    <a:pt x="2737104" y="510539"/>
                  </a:lnTo>
                  <a:lnTo>
                    <a:pt x="2737104" y="102107"/>
                  </a:lnTo>
                  <a:lnTo>
                    <a:pt x="2729079" y="62364"/>
                  </a:lnTo>
                  <a:lnTo>
                    <a:pt x="2707195" y="29908"/>
                  </a:lnTo>
                  <a:lnTo>
                    <a:pt x="2674739" y="8024"/>
                  </a:lnTo>
                  <a:lnTo>
                    <a:pt x="2634996" y="0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6991" y="3017520"/>
              <a:ext cx="2737485" cy="612775"/>
            </a:xfrm>
            <a:custGeom>
              <a:avLst/>
              <a:gdLst/>
              <a:ahLst/>
              <a:cxnLst/>
              <a:rect l="l" t="t" r="r" b="b"/>
              <a:pathLst>
                <a:path w="2737485" h="612775">
                  <a:moveTo>
                    <a:pt x="0" y="102107"/>
                  </a:moveTo>
                  <a:lnTo>
                    <a:pt x="8024" y="62364"/>
                  </a:lnTo>
                  <a:lnTo>
                    <a:pt x="29908" y="29908"/>
                  </a:lnTo>
                  <a:lnTo>
                    <a:pt x="62364" y="8024"/>
                  </a:lnTo>
                  <a:lnTo>
                    <a:pt x="102107" y="0"/>
                  </a:lnTo>
                  <a:lnTo>
                    <a:pt x="2634996" y="0"/>
                  </a:lnTo>
                  <a:lnTo>
                    <a:pt x="2674739" y="8024"/>
                  </a:lnTo>
                  <a:lnTo>
                    <a:pt x="2707195" y="29908"/>
                  </a:lnTo>
                  <a:lnTo>
                    <a:pt x="2729079" y="62364"/>
                  </a:lnTo>
                  <a:lnTo>
                    <a:pt x="2737104" y="102107"/>
                  </a:lnTo>
                  <a:lnTo>
                    <a:pt x="2737104" y="510539"/>
                  </a:lnTo>
                  <a:lnTo>
                    <a:pt x="2729079" y="550283"/>
                  </a:lnTo>
                  <a:lnTo>
                    <a:pt x="2707195" y="582739"/>
                  </a:lnTo>
                  <a:lnTo>
                    <a:pt x="2674739" y="604623"/>
                  </a:lnTo>
                  <a:lnTo>
                    <a:pt x="2634996" y="612647"/>
                  </a:lnTo>
                  <a:lnTo>
                    <a:pt x="102107" y="612647"/>
                  </a:lnTo>
                  <a:lnTo>
                    <a:pt x="62364" y="604623"/>
                  </a:lnTo>
                  <a:lnTo>
                    <a:pt x="29908" y="582739"/>
                  </a:lnTo>
                  <a:lnTo>
                    <a:pt x="8024" y="550283"/>
                  </a:lnTo>
                  <a:lnTo>
                    <a:pt x="0" y="510539"/>
                  </a:lnTo>
                  <a:lnTo>
                    <a:pt x="0" y="102107"/>
                  </a:lnTo>
                  <a:close/>
                </a:path>
              </a:pathLst>
            </a:custGeom>
            <a:ln w="121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15364" y="3151758"/>
            <a:ext cx="11436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Контекст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09771" y="3880103"/>
            <a:ext cx="2712720" cy="2554605"/>
          </a:xfrm>
          <a:custGeom>
            <a:avLst/>
            <a:gdLst/>
            <a:ahLst/>
            <a:cxnLst/>
            <a:rect l="l" t="t" r="r" b="b"/>
            <a:pathLst>
              <a:path w="2712720" h="2554604">
                <a:moveTo>
                  <a:pt x="2287016" y="0"/>
                </a:moveTo>
                <a:lnTo>
                  <a:pt x="425703" y="0"/>
                </a:lnTo>
                <a:lnTo>
                  <a:pt x="379324" y="2498"/>
                </a:lnTo>
                <a:lnTo>
                  <a:pt x="334390" y="9820"/>
                </a:lnTo>
                <a:lnTo>
                  <a:pt x="291161" y="21705"/>
                </a:lnTo>
                <a:lnTo>
                  <a:pt x="249897" y="37895"/>
                </a:lnTo>
                <a:lnTo>
                  <a:pt x="210857" y="58128"/>
                </a:lnTo>
                <a:lnTo>
                  <a:pt x="174302" y="82145"/>
                </a:lnTo>
                <a:lnTo>
                  <a:pt x="140492" y="109687"/>
                </a:lnTo>
                <a:lnTo>
                  <a:pt x="109687" y="140492"/>
                </a:lnTo>
                <a:lnTo>
                  <a:pt x="82145" y="174302"/>
                </a:lnTo>
                <a:lnTo>
                  <a:pt x="58128" y="210857"/>
                </a:lnTo>
                <a:lnTo>
                  <a:pt x="37895" y="249897"/>
                </a:lnTo>
                <a:lnTo>
                  <a:pt x="21705" y="291161"/>
                </a:lnTo>
                <a:lnTo>
                  <a:pt x="9820" y="334390"/>
                </a:lnTo>
                <a:lnTo>
                  <a:pt x="2498" y="379324"/>
                </a:lnTo>
                <a:lnTo>
                  <a:pt x="0" y="425704"/>
                </a:lnTo>
                <a:lnTo>
                  <a:pt x="0" y="2128507"/>
                </a:lnTo>
                <a:lnTo>
                  <a:pt x="2498" y="2174893"/>
                </a:lnTo>
                <a:lnTo>
                  <a:pt x="9820" y="2219833"/>
                </a:lnTo>
                <a:lnTo>
                  <a:pt x="21705" y="2263066"/>
                </a:lnTo>
                <a:lnTo>
                  <a:pt x="37895" y="2304332"/>
                </a:lnTo>
                <a:lnTo>
                  <a:pt x="58128" y="2343373"/>
                </a:lnTo>
                <a:lnTo>
                  <a:pt x="82145" y="2379929"/>
                </a:lnTo>
                <a:lnTo>
                  <a:pt x="109687" y="2413739"/>
                </a:lnTo>
                <a:lnTo>
                  <a:pt x="140492" y="2444544"/>
                </a:lnTo>
                <a:lnTo>
                  <a:pt x="174302" y="2472084"/>
                </a:lnTo>
                <a:lnTo>
                  <a:pt x="210857" y="2496100"/>
                </a:lnTo>
                <a:lnTo>
                  <a:pt x="249897" y="2516332"/>
                </a:lnTo>
                <a:lnTo>
                  <a:pt x="291161" y="2532520"/>
                </a:lnTo>
                <a:lnTo>
                  <a:pt x="334390" y="2544404"/>
                </a:lnTo>
                <a:lnTo>
                  <a:pt x="379324" y="2551725"/>
                </a:lnTo>
                <a:lnTo>
                  <a:pt x="425703" y="2554224"/>
                </a:lnTo>
                <a:lnTo>
                  <a:pt x="2287016" y="2554224"/>
                </a:lnTo>
                <a:lnTo>
                  <a:pt x="2333395" y="2551725"/>
                </a:lnTo>
                <a:lnTo>
                  <a:pt x="2378329" y="2544404"/>
                </a:lnTo>
                <a:lnTo>
                  <a:pt x="2421558" y="2532520"/>
                </a:lnTo>
                <a:lnTo>
                  <a:pt x="2462822" y="2516332"/>
                </a:lnTo>
                <a:lnTo>
                  <a:pt x="2501862" y="2496100"/>
                </a:lnTo>
                <a:lnTo>
                  <a:pt x="2538417" y="2472084"/>
                </a:lnTo>
                <a:lnTo>
                  <a:pt x="2572227" y="2444544"/>
                </a:lnTo>
                <a:lnTo>
                  <a:pt x="2603032" y="2413739"/>
                </a:lnTo>
                <a:lnTo>
                  <a:pt x="2630574" y="2379929"/>
                </a:lnTo>
                <a:lnTo>
                  <a:pt x="2654591" y="2343373"/>
                </a:lnTo>
                <a:lnTo>
                  <a:pt x="2674824" y="2304332"/>
                </a:lnTo>
                <a:lnTo>
                  <a:pt x="2691014" y="2263066"/>
                </a:lnTo>
                <a:lnTo>
                  <a:pt x="2702899" y="2219833"/>
                </a:lnTo>
                <a:lnTo>
                  <a:pt x="2710221" y="2174893"/>
                </a:lnTo>
                <a:lnTo>
                  <a:pt x="2712719" y="2128507"/>
                </a:lnTo>
                <a:lnTo>
                  <a:pt x="2712719" y="425704"/>
                </a:lnTo>
                <a:lnTo>
                  <a:pt x="2710221" y="379324"/>
                </a:lnTo>
                <a:lnTo>
                  <a:pt x="2702899" y="334390"/>
                </a:lnTo>
                <a:lnTo>
                  <a:pt x="2691014" y="291161"/>
                </a:lnTo>
                <a:lnTo>
                  <a:pt x="2674824" y="249897"/>
                </a:lnTo>
                <a:lnTo>
                  <a:pt x="2654591" y="210857"/>
                </a:lnTo>
                <a:lnTo>
                  <a:pt x="2630574" y="174302"/>
                </a:lnTo>
                <a:lnTo>
                  <a:pt x="2603032" y="140492"/>
                </a:lnTo>
                <a:lnTo>
                  <a:pt x="2572227" y="109687"/>
                </a:lnTo>
                <a:lnTo>
                  <a:pt x="2538417" y="82145"/>
                </a:lnTo>
                <a:lnTo>
                  <a:pt x="2501862" y="58128"/>
                </a:lnTo>
                <a:lnTo>
                  <a:pt x="2462822" y="37895"/>
                </a:lnTo>
                <a:lnTo>
                  <a:pt x="2421558" y="21705"/>
                </a:lnTo>
                <a:lnTo>
                  <a:pt x="2378329" y="9820"/>
                </a:lnTo>
                <a:lnTo>
                  <a:pt x="2333395" y="2498"/>
                </a:lnTo>
                <a:lnTo>
                  <a:pt x="228701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668395" y="4044188"/>
            <a:ext cx="2377440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7759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Способность </a:t>
            </a:r>
            <a:r>
              <a:rPr sz="1600" spc="-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</a:t>
            </a:r>
            <a:r>
              <a:rPr sz="16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озна</a:t>
            </a:r>
            <a:r>
              <a:rPr sz="16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6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ть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выявлять</a:t>
            </a:r>
            <a:r>
              <a:rPr sz="16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возможности </a:t>
            </a:r>
            <a:r>
              <a:rPr sz="1600" spc="-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использовать 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математику,</a:t>
            </a:r>
            <a:r>
              <a:rPr sz="16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создавать 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математическую</a:t>
            </a:r>
            <a:endParaRPr sz="1600">
              <a:latin typeface="Microsoft Sans Serif"/>
              <a:cs typeface="Microsoft Sans Serif"/>
            </a:endParaRPr>
          </a:p>
          <a:p>
            <a:pPr marL="12700" marR="97790">
              <a:lnSpc>
                <a:spcPct val="100000"/>
              </a:lnSpc>
            </a:pP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модель,</a:t>
            </a:r>
            <a:r>
              <a:rPr sz="1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отражающую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особенности</a:t>
            </a:r>
            <a:r>
              <a:rPr sz="16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описанной </a:t>
            </a:r>
            <a:r>
              <a:rPr sz="1600" spc="-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ситуации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491229" y="3012694"/>
            <a:ext cx="2750185" cy="625475"/>
            <a:chOff x="3491229" y="3012694"/>
            <a:chExt cx="2750185" cy="625475"/>
          </a:xfrm>
        </p:grpSpPr>
        <p:sp>
          <p:nvSpPr>
            <p:cNvPr id="18" name="object 18"/>
            <p:cNvSpPr/>
            <p:nvPr/>
          </p:nvSpPr>
          <p:spPr>
            <a:xfrm>
              <a:off x="3497579" y="3019044"/>
              <a:ext cx="2737485" cy="612775"/>
            </a:xfrm>
            <a:custGeom>
              <a:avLst/>
              <a:gdLst/>
              <a:ahLst/>
              <a:cxnLst/>
              <a:rect l="l" t="t" r="r" b="b"/>
              <a:pathLst>
                <a:path w="2737485" h="612775">
                  <a:moveTo>
                    <a:pt x="2634996" y="0"/>
                  </a:moveTo>
                  <a:lnTo>
                    <a:pt x="102108" y="0"/>
                  </a:lnTo>
                  <a:lnTo>
                    <a:pt x="62364" y="8024"/>
                  </a:lnTo>
                  <a:lnTo>
                    <a:pt x="29908" y="29908"/>
                  </a:lnTo>
                  <a:lnTo>
                    <a:pt x="8024" y="62364"/>
                  </a:lnTo>
                  <a:lnTo>
                    <a:pt x="0" y="102107"/>
                  </a:lnTo>
                  <a:lnTo>
                    <a:pt x="0" y="510539"/>
                  </a:lnTo>
                  <a:lnTo>
                    <a:pt x="8024" y="550283"/>
                  </a:lnTo>
                  <a:lnTo>
                    <a:pt x="29908" y="582739"/>
                  </a:lnTo>
                  <a:lnTo>
                    <a:pt x="62364" y="604623"/>
                  </a:lnTo>
                  <a:lnTo>
                    <a:pt x="102108" y="612647"/>
                  </a:lnTo>
                  <a:lnTo>
                    <a:pt x="2634996" y="612647"/>
                  </a:lnTo>
                  <a:lnTo>
                    <a:pt x="2674739" y="604623"/>
                  </a:lnTo>
                  <a:lnTo>
                    <a:pt x="2707195" y="582739"/>
                  </a:lnTo>
                  <a:lnTo>
                    <a:pt x="2729079" y="550283"/>
                  </a:lnTo>
                  <a:lnTo>
                    <a:pt x="2737104" y="510539"/>
                  </a:lnTo>
                  <a:lnTo>
                    <a:pt x="2737104" y="102107"/>
                  </a:lnTo>
                  <a:lnTo>
                    <a:pt x="2729079" y="62364"/>
                  </a:lnTo>
                  <a:lnTo>
                    <a:pt x="2707195" y="29908"/>
                  </a:lnTo>
                  <a:lnTo>
                    <a:pt x="2674739" y="8024"/>
                  </a:lnTo>
                  <a:lnTo>
                    <a:pt x="2634996" y="0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97579" y="3019044"/>
              <a:ext cx="2737485" cy="612775"/>
            </a:xfrm>
            <a:custGeom>
              <a:avLst/>
              <a:gdLst/>
              <a:ahLst/>
              <a:cxnLst/>
              <a:rect l="l" t="t" r="r" b="b"/>
              <a:pathLst>
                <a:path w="2737485" h="612775">
                  <a:moveTo>
                    <a:pt x="0" y="102107"/>
                  </a:moveTo>
                  <a:lnTo>
                    <a:pt x="8024" y="62364"/>
                  </a:lnTo>
                  <a:lnTo>
                    <a:pt x="29908" y="29908"/>
                  </a:lnTo>
                  <a:lnTo>
                    <a:pt x="62364" y="8024"/>
                  </a:lnTo>
                  <a:lnTo>
                    <a:pt x="102108" y="0"/>
                  </a:lnTo>
                  <a:lnTo>
                    <a:pt x="2634996" y="0"/>
                  </a:lnTo>
                  <a:lnTo>
                    <a:pt x="2674739" y="8024"/>
                  </a:lnTo>
                  <a:lnTo>
                    <a:pt x="2707195" y="29908"/>
                  </a:lnTo>
                  <a:lnTo>
                    <a:pt x="2729079" y="62364"/>
                  </a:lnTo>
                  <a:lnTo>
                    <a:pt x="2737104" y="102107"/>
                  </a:lnTo>
                  <a:lnTo>
                    <a:pt x="2737104" y="510539"/>
                  </a:lnTo>
                  <a:lnTo>
                    <a:pt x="2729079" y="550283"/>
                  </a:lnTo>
                  <a:lnTo>
                    <a:pt x="2707195" y="582739"/>
                  </a:lnTo>
                  <a:lnTo>
                    <a:pt x="2674739" y="604623"/>
                  </a:lnTo>
                  <a:lnTo>
                    <a:pt x="2634996" y="612647"/>
                  </a:lnTo>
                  <a:lnTo>
                    <a:pt x="102108" y="612647"/>
                  </a:lnTo>
                  <a:lnTo>
                    <a:pt x="62364" y="604623"/>
                  </a:lnTo>
                  <a:lnTo>
                    <a:pt x="29908" y="582739"/>
                  </a:lnTo>
                  <a:lnTo>
                    <a:pt x="8024" y="550283"/>
                  </a:lnTo>
                  <a:lnTo>
                    <a:pt x="0" y="510539"/>
                  </a:lnTo>
                  <a:lnTo>
                    <a:pt x="0" y="102107"/>
                  </a:lnTo>
                  <a:close/>
                </a:path>
              </a:pathLst>
            </a:custGeom>
            <a:ln w="121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829939" y="3153282"/>
            <a:ext cx="20732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Формулировать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49567" y="3811523"/>
            <a:ext cx="2590800" cy="2684145"/>
          </a:xfrm>
          <a:custGeom>
            <a:avLst/>
            <a:gdLst/>
            <a:ahLst/>
            <a:cxnLst/>
            <a:rect l="l" t="t" r="r" b="b"/>
            <a:pathLst>
              <a:path w="2590800" h="2684145">
                <a:moveTo>
                  <a:pt x="2159000" y="0"/>
                </a:moveTo>
                <a:lnTo>
                  <a:pt x="431800" y="0"/>
                </a:lnTo>
                <a:lnTo>
                  <a:pt x="384745" y="2533"/>
                </a:lnTo>
                <a:lnTo>
                  <a:pt x="339159" y="9958"/>
                </a:lnTo>
                <a:lnTo>
                  <a:pt x="295306" y="22010"/>
                </a:lnTo>
                <a:lnTo>
                  <a:pt x="253448" y="38427"/>
                </a:lnTo>
                <a:lnTo>
                  <a:pt x="213849" y="58946"/>
                </a:lnTo>
                <a:lnTo>
                  <a:pt x="176771" y="83303"/>
                </a:lnTo>
                <a:lnTo>
                  <a:pt x="142479" y="111235"/>
                </a:lnTo>
                <a:lnTo>
                  <a:pt x="111235" y="142479"/>
                </a:lnTo>
                <a:lnTo>
                  <a:pt x="83303" y="176771"/>
                </a:lnTo>
                <a:lnTo>
                  <a:pt x="58946" y="213849"/>
                </a:lnTo>
                <a:lnTo>
                  <a:pt x="38427" y="253448"/>
                </a:lnTo>
                <a:lnTo>
                  <a:pt x="22010" y="295306"/>
                </a:lnTo>
                <a:lnTo>
                  <a:pt x="9958" y="339159"/>
                </a:lnTo>
                <a:lnTo>
                  <a:pt x="2533" y="384745"/>
                </a:lnTo>
                <a:lnTo>
                  <a:pt x="0" y="431800"/>
                </a:lnTo>
                <a:lnTo>
                  <a:pt x="0" y="2251951"/>
                </a:lnTo>
                <a:lnTo>
                  <a:pt x="2533" y="2299001"/>
                </a:lnTo>
                <a:lnTo>
                  <a:pt x="9958" y="2344584"/>
                </a:lnTo>
                <a:lnTo>
                  <a:pt x="22010" y="2388436"/>
                </a:lnTo>
                <a:lnTo>
                  <a:pt x="38427" y="2430294"/>
                </a:lnTo>
                <a:lnTo>
                  <a:pt x="58946" y="2469894"/>
                </a:lnTo>
                <a:lnTo>
                  <a:pt x="83303" y="2506972"/>
                </a:lnTo>
                <a:lnTo>
                  <a:pt x="111235" y="2541267"/>
                </a:lnTo>
                <a:lnTo>
                  <a:pt x="142479" y="2572513"/>
                </a:lnTo>
                <a:lnTo>
                  <a:pt x="176771" y="2600448"/>
                </a:lnTo>
                <a:lnTo>
                  <a:pt x="213849" y="2624808"/>
                </a:lnTo>
                <a:lnTo>
                  <a:pt x="253448" y="2645329"/>
                </a:lnTo>
                <a:lnTo>
                  <a:pt x="295306" y="2661749"/>
                </a:lnTo>
                <a:lnTo>
                  <a:pt x="339159" y="2673804"/>
                </a:lnTo>
                <a:lnTo>
                  <a:pt x="384745" y="2681230"/>
                </a:lnTo>
                <a:lnTo>
                  <a:pt x="431800" y="2683764"/>
                </a:lnTo>
                <a:lnTo>
                  <a:pt x="2159000" y="2683764"/>
                </a:lnTo>
                <a:lnTo>
                  <a:pt x="2206054" y="2681230"/>
                </a:lnTo>
                <a:lnTo>
                  <a:pt x="2251640" y="2673804"/>
                </a:lnTo>
                <a:lnTo>
                  <a:pt x="2295493" y="2661749"/>
                </a:lnTo>
                <a:lnTo>
                  <a:pt x="2337351" y="2645329"/>
                </a:lnTo>
                <a:lnTo>
                  <a:pt x="2376950" y="2624808"/>
                </a:lnTo>
                <a:lnTo>
                  <a:pt x="2414028" y="2600448"/>
                </a:lnTo>
                <a:lnTo>
                  <a:pt x="2448320" y="2572513"/>
                </a:lnTo>
                <a:lnTo>
                  <a:pt x="2479564" y="2541267"/>
                </a:lnTo>
                <a:lnTo>
                  <a:pt x="2507496" y="2506972"/>
                </a:lnTo>
                <a:lnTo>
                  <a:pt x="2531853" y="2469894"/>
                </a:lnTo>
                <a:lnTo>
                  <a:pt x="2552372" y="2430294"/>
                </a:lnTo>
                <a:lnTo>
                  <a:pt x="2568789" y="2388436"/>
                </a:lnTo>
                <a:lnTo>
                  <a:pt x="2580841" y="2344584"/>
                </a:lnTo>
                <a:lnTo>
                  <a:pt x="2588266" y="2299001"/>
                </a:lnTo>
                <a:lnTo>
                  <a:pt x="2590800" y="2251951"/>
                </a:lnTo>
                <a:lnTo>
                  <a:pt x="2590800" y="431800"/>
                </a:lnTo>
                <a:lnTo>
                  <a:pt x="2588266" y="384745"/>
                </a:lnTo>
                <a:lnTo>
                  <a:pt x="2580841" y="339159"/>
                </a:lnTo>
                <a:lnTo>
                  <a:pt x="2568789" y="295306"/>
                </a:lnTo>
                <a:lnTo>
                  <a:pt x="2552372" y="253448"/>
                </a:lnTo>
                <a:lnTo>
                  <a:pt x="2531853" y="213849"/>
                </a:lnTo>
                <a:lnTo>
                  <a:pt x="2507496" y="176771"/>
                </a:lnTo>
                <a:lnTo>
                  <a:pt x="2479564" y="142479"/>
                </a:lnTo>
                <a:lnTo>
                  <a:pt x="2448320" y="111235"/>
                </a:lnTo>
                <a:lnTo>
                  <a:pt x="2414028" y="83303"/>
                </a:lnTo>
                <a:lnTo>
                  <a:pt x="2376950" y="58946"/>
                </a:lnTo>
                <a:lnTo>
                  <a:pt x="2337351" y="38427"/>
                </a:lnTo>
                <a:lnTo>
                  <a:pt x="2295493" y="22010"/>
                </a:lnTo>
                <a:lnTo>
                  <a:pt x="2251640" y="9958"/>
                </a:lnTo>
                <a:lnTo>
                  <a:pt x="2206054" y="2533"/>
                </a:lnTo>
                <a:lnTo>
                  <a:pt x="215900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609968" y="3969511"/>
            <a:ext cx="2033905" cy="2358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Способность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применять</a:t>
            </a:r>
            <a:endParaRPr sz="1700">
              <a:latin typeface="Microsoft Sans Serif"/>
              <a:cs typeface="Microsoft Sans Serif"/>
            </a:endParaRPr>
          </a:p>
          <a:p>
            <a:pPr marL="12700" marR="368935">
              <a:lnSpc>
                <a:spcPct val="100000"/>
              </a:lnSpc>
              <a:spcBef>
                <a:spcPts val="5"/>
              </a:spcBef>
            </a:pPr>
            <a:r>
              <a:rPr sz="17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м</a:t>
            </a:r>
            <a:r>
              <a:rPr sz="17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7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7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ем</a:t>
            </a:r>
            <a:r>
              <a:rPr sz="17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7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тичес</a:t>
            </a:r>
            <a:r>
              <a:rPr sz="17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ие  </a:t>
            </a:r>
            <a:r>
              <a:rPr sz="17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понятия,</a:t>
            </a:r>
            <a:r>
              <a:rPr sz="17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факты, </a:t>
            </a:r>
            <a:r>
              <a:rPr sz="1700" spc="-4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процедуры,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рассуждения</a:t>
            </a:r>
            <a:endParaRPr sz="17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7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инструменты</a:t>
            </a:r>
            <a:r>
              <a:rPr sz="17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для </a:t>
            </a:r>
            <a:r>
              <a:rPr sz="17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получения </a:t>
            </a:r>
            <a:r>
              <a:rPr sz="17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решения </a:t>
            </a:r>
            <a:r>
              <a:rPr sz="1700" spc="-4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или </a:t>
            </a:r>
            <a:r>
              <a:rPr sz="17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выводов</a:t>
            </a:r>
            <a:endParaRPr sz="170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370065" y="3012694"/>
            <a:ext cx="2748280" cy="625475"/>
            <a:chOff x="6370065" y="3012694"/>
            <a:chExt cx="2748280" cy="625475"/>
          </a:xfrm>
        </p:grpSpPr>
        <p:sp>
          <p:nvSpPr>
            <p:cNvPr id="24" name="object 24"/>
            <p:cNvSpPr/>
            <p:nvPr/>
          </p:nvSpPr>
          <p:spPr>
            <a:xfrm>
              <a:off x="6376415" y="3019044"/>
              <a:ext cx="2735580" cy="612775"/>
            </a:xfrm>
            <a:custGeom>
              <a:avLst/>
              <a:gdLst/>
              <a:ahLst/>
              <a:cxnLst/>
              <a:rect l="l" t="t" r="r" b="b"/>
              <a:pathLst>
                <a:path w="2735579" h="612775">
                  <a:moveTo>
                    <a:pt x="2633472" y="0"/>
                  </a:moveTo>
                  <a:lnTo>
                    <a:pt x="102108" y="0"/>
                  </a:lnTo>
                  <a:lnTo>
                    <a:pt x="62364" y="8024"/>
                  </a:lnTo>
                  <a:lnTo>
                    <a:pt x="29908" y="29908"/>
                  </a:lnTo>
                  <a:lnTo>
                    <a:pt x="8024" y="62364"/>
                  </a:lnTo>
                  <a:lnTo>
                    <a:pt x="0" y="102107"/>
                  </a:lnTo>
                  <a:lnTo>
                    <a:pt x="0" y="510539"/>
                  </a:lnTo>
                  <a:lnTo>
                    <a:pt x="8024" y="550283"/>
                  </a:lnTo>
                  <a:lnTo>
                    <a:pt x="29908" y="582739"/>
                  </a:lnTo>
                  <a:lnTo>
                    <a:pt x="62364" y="604623"/>
                  </a:lnTo>
                  <a:lnTo>
                    <a:pt x="102108" y="612647"/>
                  </a:lnTo>
                  <a:lnTo>
                    <a:pt x="2633472" y="612647"/>
                  </a:lnTo>
                  <a:lnTo>
                    <a:pt x="2673215" y="604623"/>
                  </a:lnTo>
                  <a:lnTo>
                    <a:pt x="2705671" y="582739"/>
                  </a:lnTo>
                  <a:lnTo>
                    <a:pt x="2727555" y="550283"/>
                  </a:lnTo>
                  <a:lnTo>
                    <a:pt x="2735580" y="510539"/>
                  </a:lnTo>
                  <a:lnTo>
                    <a:pt x="2735580" y="102107"/>
                  </a:lnTo>
                  <a:lnTo>
                    <a:pt x="2727555" y="62364"/>
                  </a:lnTo>
                  <a:lnTo>
                    <a:pt x="2705671" y="29908"/>
                  </a:lnTo>
                  <a:lnTo>
                    <a:pt x="2673215" y="8024"/>
                  </a:lnTo>
                  <a:lnTo>
                    <a:pt x="2633472" y="0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76415" y="3019044"/>
              <a:ext cx="2735580" cy="612775"/>
            </a:xfrm>
            <a:custGeom>
              <a:avLst/>
              <a:gdLst/>
              <a:ahLst/>
              <a:cxnLst/>
              <a:rect l="l" t="t" r="r" b="b"/>
              <a:pathLst>
                <a:path w="2735579" h="612775">
                  <a:moveTo>
                    <a:pt x="0" y="102107"/>
                  </a:moveTo>
                  <a:lnTo>
                    <a:pt x="8024" y="62364"/>
                  </a:lnTo>
                  <a:lnTo>
                    <a:pt x="29908" y="29908"/>
                  </a:lnTo>
                  <a:lnTo>
                    <a:pt x="62364" y="8024"/>
                  </a:lnTo>
                  <a:lnTo>
                    <a:pt x="102108" y="0"/>
                  </a:lnTo>
                  <a:lnTo>
                    <a:pt x="2633472" y="0"/>
                  </a:lnTo>
                  <a:lnTo>
                    <a:pt x="2673215" y="8024"/>
                  </a:lnTo>
                  <a:lnTo>
                    <a:pt x="2705671" y="29908"/>
                  </a:lnTo>
                  <a:lnTo>
                    <a:pt x="2727555" y="62364"/>
                  </a:lnTo>
                  <a:lnTo>
                    <a:pt x="2735580" y="102107"/>
                  </a:lnTo>
                  <a:lnTo>
                    <a:pt x="2735580" y="510539"/>
                  </a:lnTo>
                  <a:lnTo>
                    <a:pt x="2727555" y="550283"/>
                  </a:lnTo>
                  <a:lnTo>
                    <a:pt x="2705671" y="582739"/>
                  </a:lnTo>
                  <a:lnTo>
                    <a:pt x="2673215" y="604623"/>
                  </a:lnTo>
                  <a:lnTo>
                    <a:pt x="2633472" y="612647"/>
                  </a:lnTo>
                  <a:lnTo>
                    <a:pt x="102108" y="612647"/>
                  </a:lnTo>
                  <a:lnTo>
                    <a:pt x="62364" y="604623"/>
                  </a:lnTo>
                  <a:lnTo>
                    <a:pt x="29908" y="582739"/>
                  </a:lnTo>
                  <a:lnTo>
                    <a:pt x="8024" y="550283"/>
                  </a:lnTo>
                  <a:lnTo>
                    <a:pt x="0" y="510539"/>
                  </a:lnTo>
                  <a:lnTo>
                    <a:pt x="0" y="102107"/>
                  </a:lnTo>
                  <a:close/>
                </a:path>
              </a:pathLst>
            </a:custGeom>
            <a:ln w="121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030593" y="3153282"/>
            <a:ext cx="14300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Применять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328404" y="3791711"/>
            <a:ext cx="2589530" cy="2684145"/>
          </a:xfrm>
          <a:custGeom>
            <a:avLst/>
            <a:gdLst/>
            <a:ahLst/>
            <a:cxnLst/>
            <a:rect l="l" t="t" r="r" b="b"/>
            <a:pathLst>
              <a:path w="2589529" h="2684145">
                <a:moveTo>
                  <a:pt x="2157729" y="0"/>
                </a:moveTo>
                <a:lnTo>
                  <a:pt x="431546" y="0"/>
                </a:lnTo>
                <a:lnTo>
                  <a:pt x="384516" y="2531"/>
                </a:lnTo>
                <a:lnTo>
                  <a:pt x="338956" y="9951"/>
                </a:lnTo>
                <a:lnTo>
                  <a:pt x="295127" y="21996"/>
                </a:lnTo>
                <a:lnTo>
                  <a:pt x="253293" y="38403"/>
                </a:lnTo>
                <a:lnTo>
                  <a:pt x="213717" y="58909"/>
                </a:lnTo>
                <a:lnTo>
                  <a:pt x="176662" y="83251"/>
                </a:lnTo>
                <a:lnTo>
                  <a:pt x="142390" y="111165"/>
                </a:lnTo>
                <a:lnTo>
                  <a:pt x="111165" y="142390"/>
                </a:lnTo>
                <a:lnTo>
                  <a:pt x="83251" y="176662"/>
                </a:lnTo>
                <a:lnTo>
                  <a:pt x="58909" y="213717"/>
                </a:lnTo>
                <a:lnTo>
                  <a:pt x="38403" y="253293"/>
                </a:lnTo>
                <a:lnTo>
                  <a:pt x="21996" y="295127"/>
                </a:lnTo>
                <a:lnTo>
                  <a:pt x="9951" y="338956"/>
                </a:lnTo>
                <a:lnTo>
                  <a:pt x="2531" y="384516"/>
                </a:lnTo>
                <a:lnTo>
                  <a:pt x="0" y="431545"/>
                </a:lnTo>
                <a:lnTo>
                  <a:pt x="0" y="2252205"/>
                </a:lnTo>
                <a:lnTo>
                  <a:pt x="2531" y="2299227"/>
                </a:lnTo>
                <a:lnTo>
                  <a:pt x="9951" y="2344784"/>
                </a:lnTo>
                <a:lnTo>
                  <a:pt x="21996" y="2388610"/>
                </a:lnTo>
                <a:lnTo>
                  <a:pt x="38403" y="2430443"/>
                </a:lnTo>
                <a:lnTo>
                  <a:pt x="58909" y="2470020"/>
                </a:lnTo>
                <a:lnTo>
                  <a:pt x="83251" y="2507077"/>
                </a:lnTo>
                <a:lnTo>
                  <a:pt x="111165" y="2541351"/>
                </a:lnTo>
                <a:lnTo>
                  <a:pt x="142390" y="2572579"/>
                </a:lnTo>
                <a:lnTo>
                  <a:pt x="176662" y="2600497"/>
                </a:lnTo>
                <a:lnTo>
                  <a:pt x="213717" y="2624843"/>
                </a:lnTo>
                <a:lnTo>
                  <a:pt x="253293" y="2645352"/>
                </a:lnTo>
                <a:lnTo>
                  <a:pt x="295127" y="2661762"/>
                </a:lnTo>
                <a:lnTo>
                  <a:pt x="338956" y="2673810"/>
                </a:lnTo>
                <a:lnTo>
                  <a:pt x="384516" y="2681231"/>
                </a:lnTo>
                <a:lnTo>
                  <a:pt x="431546" y="2683764"/>
                </a:lnTo>
                <a:lnTo>
                  <a:pt x="2157729" y="2683764"/>
                </a:lnTo>
                <a:lnTo>
                  <a:pt x="2204759" y="2681231"/>
                </a:lnTo>
                <a:lnTo>
                  <a:pt x="2250319" y="2673810"/>
                </a:lnTo>
                <a:lnTo>
                  <a:pt x="2294148" y="2661762"/>
                </a:lnTo>
                <a:lnTo>
                  <a:pt x="2335982" y="2645352"/>
                </a:lnTo>
                <a:lnTo>
                  <a:pt x="2375558" y="2624843"/>
                </a:lnTo>
                <a:lnTo>
                  <a:pt x="2412613" y="2600497"/>
                </a:lnTo>
                <a:lnTo>
                  <a:pt x="2446885" y="2572579"/>
                </a:lnTo>
                <a:lnTo>
                  <a:pt x="2478110" y="2541351"/>
                </a:lnTo>
                <a:lnTo>
                  <a:pt x="2506024" y="2507077"/>
                </a:lnTo>
                <a:lnTo>
                  <a:pt x="2530366" y="2470020"/>
                </a:lnTo>
                <a:lnTo>
                  <a:pt x="2550872" y="2430443"/>
                </a:lnTo>
                <a:lnTo>
                  <a:pt x="2567279" y="2388610"/>
                </a:lnTo>
                <a:lnTo>
                  <a:pt x="2579324" y="2344784"/>
                </a:lnTo>
                <a:lnTo>
                  <a:pt x="2586744" y="2299227"/>
                </a:lnTo>
                <a:lnTo>
                  <a:pt x="2589276" y="2252205"/>
                </a:lnTo>
                <a:lnTo>
                  <a:pt x="2589276" y="431545"/>
                </a:lnTo>
                <a:lnTo>
                  <a:pt x="2586744" y="384516"/>
                </a:lnTo>
                <a:lnTo>
                  <a:pt x="2579324" y="338956"/>
                </a:lnTo>
                <a:lnTo>
                  <a:pt x="2567279" y="295127"/>
                </a:lnTo>
                <a:lnTo>
                  <a:pt x="2550872" y="253293"/>
                </a:lnTo>
                <a:lnTo>
                  <a:pt x="2530366" y="213717"/>
                </a:lnTo>
                <a:lnTo>
                  <a:pt x="2506024" y="176662"/>
                </a:lnTo>
                <a:lnTo>
                  <a:pt x="2478110" y="142390"/>
                </a:lnTo>
                <a:lnTo>
                  <a:pt x="2446885" y="111165"/>
                </a:lnTo>
                <a:lnTo>
                  <a:pt x="2412613" y="83251"/>
                </a:lnTo>
                <a:lnTo>
                  <a:pt x="2375558" y="58909"/>
                </a:lnTo>
                <a:lnTo>
                  <a:pt x="2335982" y="38403"/>
                </a:lnTo>
                <a:lnTo>
                  <a:pt x="2294148" y="21996"/>
                </a:lnTo>
                <a:lnTo>
                  <a:pt x="2250319" y="9951"/>
                </a:lnTo>
                <a:lnTo>
                  <a:pt x="2204759" y="2531"/>
                </a:lnTo>
                <a:lnTo>
                  <a:pt x="215772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489185" y="3949700"/>
            <a:ext cx="2197100" cy="2358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0695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Способность 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размышлять </a:t>
            </a:r>
            <a:r>
              <a:rPr sz="17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над </a:t>
            </a:r>
            <a:r>
              <a:rPr sz="1700" spc="-4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математическим </a:t>
            </a:r>
            <a:r>
              <a:rPr sz="1700" spc="-4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решением</a:t>
            </a:r>
            <a:r>
              <a:rPr sz="17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или </a:t>
            </a:r>
            <a:r>
              <a:rPr sz="17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результатами,</a:t>
            </a:r>
            <a:endParaRPr sz="1700">
              <a:latin typeface="Microsoft Sans Serif"/>
              <a:cs typeface="Microsoft Sans Serif"/>
            </a:endParaRPr>
          </a:p>
          <a:p>
            <a:pPr marL="12700" marR="349885">
              <a:lnSpc>
                <a:spcPct val="100000"/>
              </a:lnSpc>
              <a:spcBef>
                <a:spcPts val="5"/>
              </a:spcBef>
            </a:pPr>
            <a:r>
              <a:rPr sz="17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7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7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7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ерпр</a:t>
            </a:r>
            <a:r>
              <a:rPr sz="1700" spc="-65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тиро</a:t>
            </a:r>
            <a:r>
              <a:rPr sz="17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7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ть  и</a:t>
            </a:r>
            <a:r>
              <a:rPr sz="17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оценивать</a:t>
            </a:r>
            <a:r>
              <a:rPr sz="17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их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7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контексте</a:t>
            </a:r>
            <a:r>
              <a:rPr sz="17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реальной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7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проблемы</a:t>
            </a:r>
            <a:endParaRPr sz="170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248902" y="3012694"/>
            <a:ext cx="2748280" cy="625475"/>
            <a:chOff x="9248902" y="3012694"/>
            <a:chExt cx="2748280" cy="625475"/>
          </a:xfrm>
        </p:grpSpPr>
        <p:sp>
          <p:nvSpPr>
            <p:cNvPr id="30" name="object 30"/>
            <p:cNvSpPr/>
            <p:nvPr/>
          </p:nvSpPr>
          <p:spPr>
            <a:xfrm>
              <a:off x="9255252" y="3019044"/>
              <a:ext cx="2735580" cy="612775"/>
            </a:xfrm>
            <a:custGeom>
              <a:avLst/>
              <a:gdLst/>
              <a:ahLst/>
              <a:cxnLst/>
              <a:rect l="l" t="t" r="r" b="b"/>
              <a:pathLst>
                <a:path w="2735579" h="612775">
                  <a:moveTo>
                    <a:pt x="2633472" y="0"/>
                  </a:moveTo>
                  <a:lnTo>
                    <a:pt x="102107" y="0"/>
                  </a:lnTo>
                  <a:lnTo>
                    <a:pt x="62364" y="8024"/>
                  </a:lnTo>
                  <a:lnTo>
                    <a:pt x="29908" y="29908"/>
                  </a:lnTo>
                  <a:lnTo>
                    <a:pt x="8024" y="62364"/>
                  </a:lnTo>
                  <a:lnTo>
                    <a:pt x="0" y="102107"/>
                  </a:lnTo>
                  <a:lnTo>
                    <a:pt x="0" y="510539"/>
                  </a:lnTo>
                  <a:lnTo>
                    <a:pt x="8024" y="550283"/>
                  </a:lnTo>
                  <a:lnTo>
                    <a:pt x="29908" y="582739"/>
                  </a:lnTo>
                  <a:lnTo>
                    <a:pt x="62364" y="604623"/>
                  </a:lnTo>
                  <a:lnTo>
                    <a:pt x="102107" y="612647"/>
                  </a:lnTo>
                  <a:lnTo>
                    <a:pt x="2633472" y="612647"/>
                  </a:lnTo>
                  <a:lnTo>
                    <a:pt x="2673215" y="604623"/>
                  </a:lnTo>
                  <a:lnTo>
                    <a:pt x="2705671" y="582739"/>
                  </a:lnTo>
                  <a:lnTo>
                    <a:pt x="2727555" y="550283"/>
                  </a:lnTo>
                  <a:lnTo>
                    <a:pt x="2735579" y="510539"/>
                  </a:lnTo>
                  <a:lnTo>
                    <a:pt x="2735579" y="102107"/>
                  </a:lnTo>
                  <a:lnTo>
                    <a:pt x="2727555" y="62364"/>
                  </a:lnTo>
                  <a:lnTo>
                    <a:pt x="2705671" y="29908"/>
                  </a:lnTo>
                  <a:lnTo>
                    <a:pt x="2673215" y="8024"/>
                  </a:lnTo>
                  <a:lnTo>
                    <a:pt x="2633472" y="0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255252" y="3019044"/>
              <a:ext cx="2735580" cy="612775"/>
            </a:xfrm>
            <a:custGeom>
              <a:avLst/>
              <a:gdLst/>
              <a:ahLst/>
              <a:cxnLst/>
              <a:rect l="l" t="t" r="r" b="b"/>
              <a:pathLst>
                <a:path w="2735579" h="612775">
                  <a:moveTo>
                    <a:pt x="0" y="102107"/>
                  </a:moveTo>
                  <a:lnTo>
                    <a:pt x="8024" y="62364"/>
                  </a:lnTo>
                  <a:lnTo>
                    <a:pt x="29908" y="29908"/>
                  </a:lnTo>
                  <a:lnTo>
                    <a:pt x="62364" y="8024"/>
                  </a:lnTo>
                  <a:lnTo>
                    <a:pt x="102107" y="0"/>
                  </a:lnTo>
                  <a:lnTo>
                    <a:pt x="2633472" y="0"/>
                  </a:lnTo>
                  <a:lnTo>
                    <a:pt x="2673215" y="8024"/>
                  </a:lnTo>
                  <a:lnTo>
                    <a:pt x="2705671" y="29908"/>
                  </a:lnTo>
                  <a:lnTo>
                    <a:pt x="2727555" y="62364"/>
                  </a:lnTo>
                  <a:lnTo>
                    <a:pt x="2735579" y="102107"/>
                  </a:lnTo>
                  <a:lnTo>
                    <a:pt x="2735579" y="510539"/>
                  </a:lnTo>
                  <a:lnTo>
                    <a:pt x="2727555" y="550283"/>
                  </a:lnTo>
                  <a:lnTo>
                    <a:pt x="2705671" y="582739"/>
                  </a:lnTo>
                  <a:lnTo>
                    <a:pt x="2673215" y="604623"/>
                  </a:lnTo>
                  <a:lnTo>
                    <a:pt x="2633472" y="612647"/>
                  </a:lnTo>
                  <a:lnTo>
                    <a:pt x="102107" y="612647"/>
                  </a:lnTo>
                  <a:lnTo>
                    <a:pt x="62364" y="604623"/>
                  </a:lnTo>
                  <a:lnTo>
                    <a:pt x="29908" y="582739"/>
                  </a:lnTo>
                  <a:lnTo>
                    <a:pt x="8024" y="550283"/>
                  </a:lnTo>
                  <a:lnTo>
                    <a:pt x="0" y="510539"/>
                  </a:lnTo>
                  <a:lnTo>
                    <a:pt x="0" y="102107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429368" y="3153282"/>
            <a:ext cx="23888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Интерпретировать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9822" y="2780538"/>
            <a:ext cx="11993880" cy="3880485"/>
          </a:xfrm>
          <a:custGeom>
            <a:avLst/>
            <a:gdLst/>
            <a:ahLst/>
            <a:cxnLst/>
            <a:rect l="l" t="t" r="r" b="b"/>
            <a:pathLst>
              <a:path w="11993880" h="3880484">
                <a:moveTo>
                  <a:pt x="0" y="3880104"/>
                </a:moveTo>
                <a:lnTo>
                  <a:pt x="3180588" y="3880104"/>
                </a:lnTo>
                <a:lnTo>
                  <a:pt x="3180588" y="0"/>
                </a:lnTo>
                <a:lnTo>
                  <a:pt x="0" y="0"/>
                </a:lnTo>
                <a:lnTo>
                  <a:pt x="0" y="3880104"/>
                </a:lnTo>
                <a:close/>
              </a:path>
              <a:path w="11993880" h="3880484">
                <a:moveTo>
                  <a:pt x="3180588" y="3880104"/>
                </a:moveTo>
                <a:lnTo>
                  <a:pt x="11993880" y="3880104"/>
                </a:lnTo>
                <a:lnTo>
                  <a:pt x="11993880" y="0"/>
                </a:lnTo>
                <a:lnTo>
                  <a:pt x="3180588" y="0"/>
                </a:lnTo>
                <a:lnTo>
                  <a:pt x="3180588" y="3880104"/>
                </a:lnTo>
                <a:close/>
              </a:path>
            </a:pathLst>
          </a:custGeom>
          <a:ln w="53340">
            <a:solidFill>
              <a:srgbClr val="1B318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713237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46931" y="376427"/>
            <a:ext cx="11365905" cy="6482080"/>
            <a:chOff x="89915" y="376427"/>
            <a:chExt cx="8902065" cy="6482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15" y="376427"/>
              <a:ext cx="4588764" cy="5670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24" y="571538"/>
              <a:ext cx="4000500" cy="50829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15" y="1127759"/>
              <a:ext cx="6946392" cy="42656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24" y="1322958"/>
              <a:ext cx="6358001" cy="367766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5" y="1976627"/>
              <a:ext cx="5910072" cy="47030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6130" y="2172106"/>
              <a:ext cx="5321808" cy="41144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543" y="2679190"/>
              <a:ext cx="6640068" cy="41788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162" y="2874162"/>
              <a:ext cx="6051423" cy="369811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6427" y="3250692"/>
              <a:ext cx="6417564" cy="33436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1474" y="3445687"/>
              <a:ext cx="5829173" cy="27562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38144" y="530351"/>
              <a:ext cx="5553456" cy="4922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12236" y="524255"/>
              <a:ext cx="5330952" cy="42976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024373" y="571488"/>
            <a:ext cx="5429250" cy="307777"/>
          </a:xfrm>
          <a:prstGeom prst="rect">
            <a:avLst/>
          </a:prstGeom>
          <a:solidFill>
            <a:srgbClr val="F79546"/>
          </a:solidFill>
          <a:ln w="38100">
            <a:solidFill>
              <a:srgbClr val="FFFFF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2075">
              <a:spcBef>
                <a:spcPts val="240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Страница</a:t>
            </a:r>
            <a:r>
              <a:rPr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сайте</a:t>
            </a:r>
            <a:r>
              <a:rPr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Российской</a:t>
            </a:r>
            <a:r>
              <a:rPr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электронной</a:t>
            </a:r>
            <a:r>
              <a:rPr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школы</a:t>
            </a:r>
            <a:endParaRPr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578351" y="1655065"/>
            <a:ext cx="7009130" cy="498475"/>
            <a:chOff x="2054351" y="1655064"/>
            <a:chExt cx="7009130" cy="498475"/>
          </a:xfrm>
        </p:grpSpPr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81783" y="1661160"/>
              <a:ext cx="6981444" cy="4922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54351" y="1655064"/>
              <a:ext cx="6870192" cy="429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143124" y="1702295"/>
              <a:ext cx="6858000" cy="369570"/>
            </a:xfrm>
            <a:custGeom>
              <a:avLst/>
              <a:gdLst/>
              <a:ahLst/>
              <a:cxnLst/>
              <a:rect l="l" t="t" r="r" b="b"/>
              <a:pathLst>
                <a:path w="6858000" h="369569">
                  <a:moveTo>
                    <a:pt x="6858000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6858000" y="369328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43124" y="1702295"/>
              <a:ext cx="6858000" cy="369570"/>
            </a:xfrm>
            <a:custGeom>
              <a:avLst/>
              <a:gdLst/>
              <a:ahLst/>
              <a:cxnLst/>
              <a:rect l="l" t="t" r="r" b="b"/>
              <a:pathLst>
                <a:path w="6858000" h="369569">
                  <a:moveTo>
                    <a:pt x="0" y="369328"/>
                  </a:moveTo>
                  <a:lnTo>
                    <a:pt x="6858000" y="369328"/>
                  </a:lnTo>
                  <a:lnTo>
                    <a:pt x="6858000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667125" y="1702295"/>
            <a:ext cx="6858000" cy="308418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91440">
              <a:spcBef>
                <a:spcPts val="245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Банк</a:t>
            </a:r>
            <a:r>
              <a:rPr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заданий</a:t>
            </a:r>
            <a:r>
              <a:rPr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сайте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Института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стратегии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развития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образования</a:t>
            </a:r>
            <a:endParaRPr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435853" y="2369821"/>
            <a:ext cx="4079875" cy="498475"/>
            <a:chOff x="4911852" y="2369820"/>
            <a:chExt cx="4079875" cy="498475"/>
          </a:xfrm>
        </p:grpSpPr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39284" y="2374392"/>
              <a:ext cx="4052316" cy="4937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11852" y="2369820"/>
              <a:ext cx="3267455" cy="429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000625" y="2416670"/>
              <a:ext cx="3929379" cy="369570"/>
            </a:xfrm>
            <a:custGeom>
              <a:avLst/>
              <a:gdLst/>
              <a:ahLst/>
              <a:cxnLst/>
              <a:rect l="l" t="t" r="r" b="b"/>
              <a:pathLst>
                <a:path w="3929379" h="369569">
                  <a:moveTo>
                    <a:pt x="3929126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3929126" y="369328"/>
                  </a:lnTo>
                  <a:lnTo>
                    <a:pt x="3929126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00625" y="2416670"/>
              <a:ext cx="3929379" cy="369570"/>
            </a:xfrm>
            <a:custGeom>
              <a:avLst/>
              <a:gdLst/>
              <a:ahLst/>
              <a:cxnLst/>
              <a:rect l="l" t="t" r="r" b="b"/>
              <a:pathLst>
                <a:path w="3929379" h="369569">
                  <a:moveTo>
                    <a:pt x="0" y="369328"/>
                  </a:moveTo>
                  <a:lnTo>
                    <a:pt x="3929126" y="369328"/>
                  </a:lnTo>
                  <a:lnTo>
                    <a:pt x="3929126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524626" y="2416670"/>
            <a:ext cx="3929379" cy="308418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92075">
              <a:spcBef>
                <a:spcPts val="245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Сборники</a:t>
            </a:r>
            <a:r>
              <a:rPr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эталонных</a:t>
            </a:r>
            <a:r>
              <a:rPr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заданий</a:t>
            </a:r>
            <a:endParaRPr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222492" y="3369565"/>
            <a:ext cx="4293235" cy="498475"/>
            <a:chOff x="4698491" y="3369564"/>
            <a:chExt cx="4293235" cy="498475"/>
          </a:xfrm>
        </p:grpSpPr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24399" y="3375660"/>
              <a:ext cx="4267200" cy="49225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98491" y="3369564"/>
              <a:ext cx="4200144" cy="42976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786375" y="3416922"/>
              <a:ext cx="4143375" cy="369570"/>
            </a:xfrm>
            <a:custGeom>
              <a:avLst/>
              <a:gdLst/>
              <a:ahLst/>
              <a:cxnLst/>
              <a:rect l="l" t="t" r="r" b="b"/>
              <a:pathLst>
                <a:path w="4143375" h="369570">
                  <a:moveTo>
                    <a:pt x="4143375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4143375" y="369328"/>
                  </a:lnTo>
                  <a:lnTo>
                    <a:pt x="4143375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86375" y="3416922"/>
              <a:ext cx="4143375" cy="369570"/>
            </a:xfrm>
            <a:custGeom>
              <a:avLst/>
              <a:gdLst/>
              <a:ahLst/>
              <a:cxnLst/>
              <a:rect l="l" t="t" r="r" b="b"/>
              <a:pathLst>
                <a:path w="4143375" h="369570">
                  <a:moveTo>
                    <a:pt x="0" y="369328"/>
                  </a:moveTo>
                  <a:lnTo>
                    <a:pt x="4143375" y="369328"/>
                  </a:lnTo>
                  <a:lnTo>
                    <a:pt x="4143375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310377" y="3416922"/>
            <a:ext cx="4143375" cy="308418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92075">
              <a:spcBef>
                <a:spcPts val="245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Банк</a:t>
            </a:r>
            <a:r>
              <a:rPr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заданий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Медиа.</a:t>
            </a:r>
            <a:r>
              <a:rPr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Просвещение.</a:t>
            </a:r>
            <a:endParaRPr>
              <a:latin typeface="Calibri"/>
              <a:cs typeface="Calibri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54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6791" y="239080"/>
            <a:ext cx="8409061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2520315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002060"/>
                </a:solidFill>
                <a:latin typeface="Comic Sans MS" panose="030F0702030302020204" pitchFamily="66" charset="0"/>
              </a:rPr>
              <a:t>Ссылки</a:t>
            </a:r>
            <a:r>
              <a:rPr b="1" spc="-105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Comic Sans MS" panose="030F0702030302020204" pitchFamily="66" charset="0"/>
              </a:rPr>
              <a:t>и</a:t>
            </a:r>
            <a:r>
              <a:rPr b="1" spc="-8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b="1" spc="-10" dirty="0">
                <a:solidFill>
                  <a:srgbClr val="002060"/>
                </a:solidFill>
                <a:latin typeface="Comic Sans MS" panose="030F0702030302020204" pitchFamily="66" charset="0"/>
              </a:rPr>
              <a:t>ресурсы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9104" y="1186517"/>
            <a:ext cx="11237718" cy="5552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23875" indent="-457200">
              <a:spcBef>
                <a:spcPts val="95"/>
              </a:spcBef>
              <a:buFont typeface="+mj-lt"/>
              <a:buAutoNum type="arabicPeriod"/>
            </a:pPr>
            <a:r>
              <a:rPr sz="2000" spc="-10" dirty="0">
                <a:latin typeface="Calibri"/>
                <a:cs typeface="Calibri"/>
              </a:rPr>
              <a:t>Материалы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курса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повышения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квалификации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«Технологии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формирования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оценивания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функциональной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грамотности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обучающихся»,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https://olimpium.ru/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Использование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материалов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сайта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https://fg.resh.edu.ru/</a:t>
            </a:r>
            <a:endParaRPr sz="2000" dirty="0">
              <a:latin typeface="Calibri"/>
              <a:cs typeface="Calibri"/>
            </a:endParaRPr>
          </a:p>
          <a:p>
            <a:pPr marL="469900" marR="111760" indent="-457200">
              <a:buFont typeface="+mj-lt"/>
              <a:buAutoNum type="arabicPeriod"/>
            </a:pPr>
            <a:r>
              <a:rPr sz="2000" spc="-10" dirty="0">
                <a:latin typeface="Calibri"/>
                <a:cs typeface="Calibri"/>
              </a:rPr>
              <a:t>Материалы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издательства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«Просвещение»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5-7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классов</a:t>
            </a:r>
            <a:r>
              <a:rPr sz="2000" spc="-10" dirty="0">
                <a:latin typeface="Calibri"/>
                <a:cs typeface="Calibri"/>
              </a:rPr>
              <a:t>: </a:t>
            </a:r>
            <a:r>
              <a:rPr sz="20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https://shop.prosv.ru/matematicheskaya-</a:t>
            </a:r>
            <a:r>
              <a:rPr sz="2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gramotnost-sbornik-etalonnyx-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zadanij-vypusk-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1-chast-115103</a:t>
            </a:r>
            <a:r>
              <a:rPr sz="2000" spc="-10" dirty="0">
                <a:latin typeface="Calibri"/>
                <a:cs typeface="Calibri"/>
              </a:rPr>
              <a:t>,</a:t>
            </a:r>
            <a:endParaRPr sz="2000" dirty="0">
              <a:latin typeface="Calibri"/>
              <a:cs typeface="Calibri"/>
            </a:endParaRPr>
          </a:p>
          <a:p>
            <a:pPr marL="489584" indent="-457200">
              <a:buFont typeface="+mj-lt"/>
              <a:buAutoNum type="arabicPeriod"/>
            </a:pPr>
            <a:r>
              <a:rPr sz="2000" spc="-10" dirty="0">
                <a:latin typeface="Calibri"/>
                <a:cs typeface="Calibri"/>
              </a:rPr>
              <a:t>Материалы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сайта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https://reshuoge.ru/</a:t>
            </a:r>
            <a:r>
              <a:rPr sz="20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8,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9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классов</a:t>
            </a:r>
            <a:endParaRPr sz="2000" dirty="0">
              <a:latin typeface="Calibri"/>
              <a:cs typeface="Calibri"/>
            </a:endParaRPr>
          </a:p>
          <a:p>
            <a:pPr marL="489584" indent="-457200">
              <a:buFont typeface="+mj-lt"/>
              <a:buAutoNum type="arabicPeriod"/>
            </a:pPr>
            <a:r>
              <a:rPr sz="2000" spc="-10" dirty="0">
                <a:latin typeface="Calibri"/>
                <a:cs typeface="Calibri"/>
              </a:rPr>
              <a:t>Материалы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группы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https://vk.com/ogemath22</a:t>
            </a:r>
            <a:r>
              <a:rPr sz="2000" spc="2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9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классов</a:t>
            </a:r>
            <a:endParaRPr sz="2000" dirty="0">
              <a:latin typeface="Calibri"/>
              <a:cs typeface="Calibri"/>
            </a:endParaRPr>
          </a:p>
          <a:p>
            <a:pPr marL="32384">
              <a:spcBef>
                <a:spcPts val="5"/>
              </a:spcBef>
            </a:pPr>
            <a:r>
              <a:rPr sz="20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http://skiv.instrao.ru/bank-zadaniy/matematicheskaya-</a:t>
            </a:r>
            <a:r>
              <a:rPr sz="2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gramotnost/</a:t>
            </a:r>
            <a:r>
              <a:rPr sz="2000" spc="1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открытый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банк</a:t>
            </a:r>
            <a:endParaRPr sz="2000" dirty="0">
              <a:latin typeface="Calibri"/>
              <a:cs typeface="Calibri"/>
            </a:endParaRPr>
          </a:p>
          <a:p>
            <a:pPr marL="469900" marR="5080" indent="-457200">
              <a:buFont typeface="+mj-lt"/>
              <a:buAutoNum type="arabicPeriod"/>
            </a:pPr>
            <a:r>
              <a:rPr sz="2000" dirty="0">
                <a:latin typeface="Calibri"/>
                <a:cs typeface="Calibri"/>
              </a:rPr>
              <a:t>заданий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математической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грамотности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5-</a:t>
            </a:r>
            <a:r>
              <a:rPr sz="2000" dirty="0">
                <a:latin typeface="Calibri"/>
                <a:cs typeface="Calibri"/>
              </a:rPr>
              <a:t>9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классы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Институт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стратегий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развития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образовании</a:t>
            </a:r>
            <a:endParaRPr sz="2000" dirty="0">
              <a:latin typeface="Calibri"/>
              <a:cs typeface="Calibri"/>
            </a:endParaRPr>
          </a:p>
          <a:p>
            <a:pPr marL="469900" marR="2303145" indent="-457200">
              <a:buFont typeface="+mj-lt"/>
              <a:buAutoNum type="arabicPeriod"/>
              <a:tabLst>
                <a:tab pos="1983105" algn="l"/>
              </a:tabLst>
            </a:pPr>
            <a:r>
              <a:rPr sz="2000" spc="-10" dirty="0">
                <a:latin typeface="Calibri"/>
                <a:cs typeface="Calibri"/>
              </a:rPr>
              <a:t>Сборник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ссылок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https://cloud.mail.ru/public/JiJF/K2E8KLncX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Тесты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Гугл-</a:t>
            </a:r>
            <a:r>
              <a:rPr sz="2000" spc="-10" dirty="0">
                <a:latin typeface="Calibri"/>
                <a:cs typeface="Calibri"/>
              </a:rPr>
              <a:t>формах</a:t>
            </a:r>
            <a:r>
              <a:rPr sz="2000" dirty="0">
                <a:latin typeface="Calibri"/>
                <a:cs typeface="Calibri"/>
              </a:rPr>
              <a:t>	-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разработка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автора</a:t>
            </a:r>
            <a:r>
              <a:rPr sz="2000" spc="-10" dirty="0">
                <a:latin typeface="Calibri"/>
                <a:cs typeface="Calibri"/>
              </a:rPr>
              <a:t>: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https://drive.google.com/drive/folders/1cMW2XA-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stCZdk2JETzVvYhaTfrcMJj_2?usp=sharing</a:t>
            </a:r>
            <a:endParaRPr sz="2000" dirty="0">
              <a:latin typeface="Calibri"/>
              <a:cs typeface="Calibri"/>
            </a:endParaRPr>
          </a:p>
          <a:p>
            <a:pPr marL="469900" marR="107314" indent="-457200">
              <a:buFont typeface="+mj-lt"/>
              <a:buAutoNum type="arabicPeriod"/>
            </a:pPr>
            <a:r>
              <a:rPr sz="2000" spc="-10" dirty="0">
                <a:latin typeface="Calibri"/>
                <a:cs typeface="Calibri"/>
              </a:rPr>
              <a:t>Материалы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сайта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ИРО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https://iro86.ru/index.php/component/k2/item/18315-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matematicheskaya-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gramotnost</a:t>
            </a:r>
            <a:r>
              <a:rPr sz="2000" spc="20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https://iro86.ru/index.php/2015-04-23-09-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26-58/1456-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funktsionalnaya-gramotnost/7734-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bank-zadanij-</a:t>
            </a:r>
            <a:r>
              <a:rPr sz="2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dlya-</a:t>
            </a:r>
            <a:r>
              <a:rPr sz="20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formirovaniya-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funktsionalnoj-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gramotnosti</a:t>
            </a:r>
            <a:endParaRPr sz="2000" dirty="0">
              <a:latin typeface="Calibri"/>
              <a:cs typeface="Calibri"/>
            </a:endParaRPr>
          </a:p>
          <a:p>
            <a:pPr marL="469900" marR="742315" indent="-457200">
              <a:spcBef>
                <a:spcPts val="5"/>
              </a:spcBef>
              <a:buFont typeface="+mj-lt"/>
              <a:buAutoNum type="arabicPeriod"/>
            </a:pPr>
            <a:r>
              <a:rPr sz="2000" dirty="0">
                <a:latin typeface="Calibri"/>
                <a:cs typeface="Calibri"/>
              </a:rPr>
              <a:t>Вебинар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Сергеевой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Т.Ф.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теме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"Особенности конструирования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заданий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по </a:t>
            </a:r>
            <a:r>
              <a:rPr sz="2000" spc="-10" dirty="0">
                <a:latin typeface="Calibri"/>
                <a:cs typeface="Calibri"/>
              </a:rPr>
              <a:t>математической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грамотности</a:t>
            </a:r>
            <a:r>
              <a:rPr sz="2000" dirty="0">
                <a:latin typeface="Calibri"/>
                <a:cs typeface="Calibri"/>
              </a:rPr>
              <a:t>»,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https://vk.com/video-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171086544_456239618?list=90b907272d3a259aff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498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18260"/>
            <a:ext cx="12192000" cy="5539740"/>
          </a:xfrm>
          <a:custGeom>
            <a:avLst/>
            <a:gdLst/>
            <a:ahLst/>
            <a:cxnLst/>
            <a:rect l="l" t="t" r="r" b="b"/>
            <a:pathLst>
              <a:path w="12192000" h="5539740">
                <a:moveTo>
                  <a:pt x="0" y="5539739"/>
                </a:moveTo>
                <a:lnTo>
                  <a:pt x="12192000" y="5539739"/>
                </a:lnTo>
                <a:lnTo>
                  <a:pt x="12192000" y="0"/>
                </a:lnTo>
                <a:lnTo>
                  <a:pt x="0" y="0"/>
                </a:lnTo>
                <a:lnTo>
                  <a:pt x="0" y="553973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80517" y="6334648"/>
            <a:ext cx="690880" cy="523875"/>
          </a:xfrm>
          <a:custGeom>
            <a:avLst/>
            <a:gdLst/>
            <a:ahLst/>
            <a:cxnLst/>
            <a:rect l="l" t="t" r="r" b="b"/>
            <a:pathLst>
              <a:path w="690879" h="523875">
                <a:moveTo>
                  <a:pt x="348122" y="0"/>
                </a:moveTo>
                <a:lnTo>
                  <a:pt x="284178" y="25879"/>
                </a:lnTo>
                <a:lnTo>
                  <a:pt x="27003" y="278749"/>
                </a:lnTo>
                <a:lnTo>
                  <a:pt x="0" y="342280"/>
                </a:lnTo>
                <a:lnTo>
                  <a:pt x="6304" y="376265"/>
                </a:lnTo>
                <a:lnTo>
                  <a:pt x="25860" y="406263"/>
                </a:lnTo>
                <a:lnTo>
                  <a:pt x="140976" y="523348"/>
                </a:lnTo>
                <a:lnTo>
                  <a:pt x="549871" y="523348"/>
                </a:lnTo>
                <a:lnTo>
                  <a:pt x="663527" y="411648"/>
                </a:lnTo>
                <a:lnTo>
                  <a:pt x="683545" y="381986"/>
                </a:lnTo>
                <a:lnTo>
                  <a:pt x="690419" y="348112"/>
                </a:lnTo>
                <a:lnTo>
                  <a:pt x="684101" y="314128"/>
                </a:lnTo>
                <a:lnTo>
                  <a:pt x="664543" y="284133"/>
                </a:lnTo>
                <a:lnTo>
                  <a:pt x="411686" y="26946"/>
                </a:lnTo>
                <a:lnTo>
                  <a:pt x="382012" y="6887"/>
                </a:lnTo>
                <a:lnTo>
                  <a:pt x="348122" y="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10311" y="1720595"/>
            <a:ext cx="5328285" cy="5021580"/>
            <a:chOff x="210311" y="1720595"/>
            <a:chExt cx="5328285" cy="5021580"/>
          </a:xfrm>
        </p:grpSpPr>
        <p:sp>
          <p:nvSpPr>
            <p:cNvPr id="9" name="object 9"/>
            <p:cNvSpPr/>
            <p:nvPr/>
          </p:nvSpPr>
          <p:spPr>
            <a:xfrm>
              <a:off x="236981" y="1747265"/>
              <a:ext cx="5274945" cy="4968240"/>
            </a:xfrm>
            <a:custGeom>
              <a:avLst/>
              <a:gdLst/>
              <a:ahLst/>
              <a:cxnLst/>
              <a:rect l="l" t="t" r="r" b="b"/>
              <a:pathLst>
                <a:path w="5274945" h="4968240">
                  <a:moveTo>
                    <a:pt x="5274564" y="0"/>
                  </a:moveTo>
                  <a:lnTo>
                    <a:pt x="0" y="0"/>
                  </a:lnTo>
                  <a:lnTo>
                    <a:pt x="0" y="4968240"/>
                  </a:lnTo>
                  <a:lnTo>
                    <a:pt x="5274564" y="4968240"/>
                  </a:lnTo>
                  <a:lnTo>
                    <a:pt x="5274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6981" y="1747265"/>
              <a:ext cx="5274945" cy="4968240"/>
            </a:xfrm>
            <a:custGeom>
              <a:avLst/>
              <a:gdLst/>
              <a:ahLst/>
              <a:cxnLst/>
              <a:rect l="l" t="t" r="r" b="b"/>
              <a:pathLst>
                <a:path w="5274945" h="4968240">
                  <a:moveTo>
                    <a:pt x="0" y="4968240"/>
                  </a:moveTo>
                  <a:lnTo>
                    <a:pt x="5274564" y="4968240"/>
                  </a:lnTo>
                  <a:lnTo>
                    <a:pt x="5274564" y="0"/>
                  </a:lnTo>
                  <a:lnTo>
                    <a:pt x="0" y="0"/>
                  </a:lnTo>
                  <a:lnTo>
                    <a:pt x="0" y="4968240"/>
                  </a:lnTo>
                  <a:close/>
                </a:path>
              </a:pathLst>
            </a:custGeom>
            <a:ln w="53340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935979" y="1740407"/>
            <a:ext cx="5826760" cy="5021580"/>
            <a:chOff x="5935979" y="1740407"/>
            <a:chExt cx="5826760" cy="5021580"/>
          </a:xfrm>
        </p:grpSpPr>
        <p:sp>
          <p:nvSpPr>
            <p:cNvPr id="12" name="object 12"/>
            <p:cNvSpPr/>
            <p:nvPr/>
          </p:nvSpPr>
          <p:spPr>
            <a:xfrm>
              <a:off x="5962649" y="1767077"/>
              <a:ext cx="5773420" cy="4968240"/>
            </a:xfrm>
            <a:custGeom>
              <a:avLst/>
              <a:gdLst/>
              <a:ahLst/>
              <a:cxnLst/>
              <a:rect l="l" t="t" r="r" b="b"/>
              <a:pathLst>
                <a:path w="5773420" h="4968240">
                  <a:moveTo>
                    <a:pt x="5772911" y="0"/>
                  </a:moveTo>
                  <a:lnTo>
                    <a:pt x="0" y="0"/>
                  </a:lnTo>
                  <a:lnTo>
                    <a:pt x="0" y="4968240"/>
                  </a:lnTo>
                  <a:lnTo>
                    <a:pt x="5772911" y="4968240"/>
                  </a:lnTo>
                  <a:lnTo>
                    <a:pt x="57729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62649" y="1767077"/>
              <a:ext cx="5773420" cy="4968240"/>
            </a:xfrm>
            <a:custGeom>
              <a:avLst/>
              <a:gdLst/>
              <a:ahLst/>
              <a:cxnLst/>
              <a:rect l="l" t="t" r="r" b="b"/>
              <a:pathLst>
                <a:path w="5773420" h="4968240">
                  <a:moveTo>
                    <a:pt x="0" y="4968240"/>
                  </a:moveTo>
                  <a:lnTo>
                    <a:pt x="5772911" y="4968240"/>
                  </a:lnTo>
                  <a:lnTo>
                    <a:pt x="5772911" y="0"/>
                  </a:lnTo>
                  <a:lnTo>
                    <a:pt x="0" y="0"/>
                  </a:lnTo>
                  <a:lnTo>
                    <a:pt x="0" y="4968240"/>
                  </a:lnTo>
                  <a:close/>
                </a:path>
              </a:pathLst>
            </a:custGeom>
            <a:ln w="53340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1" y="2252472"/>
            <a:ext cx="4678680" cy="428853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0300" y="2433827"/>
            <a:ext cx="5274563" cy="4035552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90219" y="353314"/>
            <a:ext cx="6287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Различные</a:t>
            </a:r>
            <a:r>
              <a:rPr sz="3600" spc="-6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3600" spc="-5" dirty="0">
                <a:solidFill>
                  <a:srgbClr val="002060"/>
                </a:solidFill>
                <a:latin typeface="Comic Sans MS" panose="030F0702030302020204" pitchFamily="66" charset="0"/>
              </a:rPr>
              <a:t>виды</a:t>
            </a:r>
            <a:r>
              <a:rPr sz="3600" spc="-35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3600" spc="-5" dirty="0">
                <a:solidFill>
                  <a:srgbClr val="002060"/>
                </a:solidFill>
                <a:latin typeface="Comic Sans MS" panose="030F0702030302020204" pitchFamily="66" charset="0"/>
              </a:rPr>
              <a:t>контекста</a:t>
            </a:r>
            <a:endParaRPr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70203" y="1449324"/>
            <a:ext cx="3853179" cy="721360"/>
          </a:xfrm>
          <a:custGeom>
            <a:avLst/>
            <a:gdLst/>
            <a:ahLst/>
            <a:cxnLst/>
            <a:rect l="l" t="t" r="r" b="b"/>
            <a:pathLst>
              <a:path w="3853179" h="721360">
                <a:moveTo>
                  <a:pt x="3640709" y="0"/>
                </a:moveTo>
                <a:lnTo>
                  <a:pt x="211924" y="0"/>
                </a:lnTo>
                <a:lnTo>
                  <a:pt x="163332" y="5596"/>
                </a:lnTo>
                <a:lnTo>
                  <a:pt x="118725" y="21538"/>
                </a:lnTo>
                <a:lnTo>
                  <a:pt x="79376" y="46556"/>
                </a:lnTo>
                <a:lnTo>
                  <a:pt x="46557" y="79378"/>
                </a:lnTo>
                <a:lnTo>
                  <a:pt x="21540" y="118733"/>
                </a:lnTo>
                <a:lnTo>
                  <a:pt x="5597" y="163352"/>
                </a:lnTo>
                <a:lnTo>
                  <a:pt x="0" y="211962"/>
                </a:lnTo>
                <a:lnTo>
                  <a:pt x="0" y="508888"/>
                </a:lnTo>
                <a:lnTo>
                  <a:pt x="5597" y="557499"/>
                </a:lnTo>
                <a:lnTo>
                  <a:pt x="21540" y="602118"/>
                </a:lnTo>
                <a:lnTo>
                  <a:pt x="46557" y="641473"/>
                </a:lnTo>
                <a:lnTo>
                  <a:pt x="79376" y="674295"/>
                </a:lnTo>
                <a:lnTo>
                  <a:pt x="118725" y="699313"/>
                </a:lnTo>
                <a:lnTo>
                  <a:pt x="163332" y="715255"/>
                </a:lnTo>
                <a:lnTo>
                  <a:pt x="211924" y="720851"/>
                </a:lnTo>
                <a:lnTo>
                  <a:pt x="3640709" y="720851"/>
                </a:lnTo>
                <a:lnTo>
                  <a:pt x="3689319" y="715255"/>
                </a:lnTo>
                <a:lnTo>
                  <a:pt x="3733938" y="699313"/>
                </a:lnTo>
                <a:lnTo>
                  <a:pt x="3773293" y="674295"/>
                </a:lnTo>
                <a:lnTo>
                  <a:pt x="3806115" y="641473"/>
                </a:lnTo>
                <a:lnTo>
                  <a:pt x="3831133" y="602118"/>
                </a:lnTo>
                <a:lnTo>
                  <a:pt x="3847075" y="557499"/>
                </a:lnTo>
                <a:lnTo>
                  <a:pt x="3852672" y="508888"/>
                </a:lnTo>
                <a:lnTo>
                  <a:pt x="3852672" y="211962"/>
                </a:lnTo>
                <a:lnTo>
                  <a:pt x="3847075" y="163352"/>
                </a:lnTo>
                <a:lnTo>
                  <a:pt x="3831133" y="118733"/>
                </a:lnTo>
                <a:lnTo>
                  <a:pt x="3806115" y="79378"/>
                </a:lnTo>
                <a:lnTo>
                  <a:pt x="3773293" y="46556"/>
                </a:lnTo>
                <a:lnTo>
                  <a:pt x="3733938" y="21538"/>
                </a:lnTo>
                <a:lnTo>
                  <a:pt x="3689319" y="5596"/>
                </a:lnTo>
                <a:lnTo>
                  <a:pt x="3640709" y="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78176" y="1606677"/>
            <a:ext cx="1235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Ли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ный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22007" y="1449324"/>
            <a:ext cx="3853179" cy="721360"/>
          </a:xfrm>
          <a:custGeom>
            <a:avLst/>
            <a:gdLst/>
            <a:ahLst/>
            <a:cxnLst/>
            <a:rect l="l" t="t" r="r" b="b"/>
            <a:pathLst>
              <a:path w="3853179" h="721360">
                <a:moveTo>
                  <a:pt x="3640709" y="0"/>
                </a:moveTo>
                <a:lnTo>
                  <a:pt x="211963" y="0"/>
                </a:lnTo>
                <a:lnTo>
                  <a:pt x="163352" y="5596"/>
                </a:lnTo>
                <a:lnTo>
                  <a:pt x="118733" y="21538"/>
                </a:lnTo>
                <a:lnTo>
                  <a:pt x="79378" y="46556"/>
                </a:lnTo>
                <a:lnTo>
                  <a:pt x="46556" y="79378"/>
                </a:lnTo>
                <a:lnTo>
                  <a:pt x="21538" y="118733"/>
                </a:lnTo>
                <a:lnTo>
                  <a:pt x="5596" y="163352"/>
                </a:lnTo>
                <a:lnTo>
                  <a:pt x="0" y="211962"/>
                </a:lnTo>
                <a:lnTo>
                  <a:pt x="0" y="508888"/>
                </a:lnTo>
                <a:lnTo>
                  <a:pt x="5596" y="557499"/>
                </a:lnTo>
                <a:lnTo>
                  <a:pt x="21538" y="602118"/>
                </a:lnTo>
                <a:lnTo>
                  <a:pt x="46556" y="641473"/>
                </a:lnTo>
                <a:lnTo>
                  <a:pt x="79378" y="674295"/>
                </a:lnTo>
                <a:lnTo>
                  <a:pt x="118733" y="699313"/>
                </a:lnTo>
                <a:lnTo>
                  <a:pt x="163352" y="715255"/>
                </a:lnTo>
                <a:lnTo>
                  <a:pt x="211963" y="720851"/>
                </a:lnTo>
                <a:lnTo>
                  <a:pt x="3640709" y="720851"/>
                </a:lnTo>
                <a:lnTo>
                  <a:pt x="3689319" y="715255"/>
                </a:lnTo>
                <a:lnTo>
                  <a:pt x="3733938" y="699313"/>
                </a:lnTo>
                <a:lnTo>
                  <a:pt x="3773293" y="674295"/>
                </a:lnTo>
                <a:lnTo>
                  <a:pt x="3806115" y="641473"/>
                </a:lnTo>
                <a:lnTo>
                  <a:pt x="3831133" y="602118"/>
                </a:lnTo>
                <a:lnTo>
                  <a:pt x="3847075" y="557499"/>
                </a:lnTo>
                <a:lnTo>
                  <a:pt x="3852672" y="508888"/>
                </a:lnTo>
                <a:lnTo>
                  <a:pt x="3852672" y="211962"/>
                </a:lnTo>
                <a:lnTo>
                  <a:pt x="3847075" y="163352"/>
                </a:lnTo>
                <a:lnTo>
                  <a:pt x="3831133" y="118733"/>
                </a:lnTo>
                <a:lnTo>
                  <a:pt x="3806115" y="79378"/>
                </a:lnTo>
                <a:lnTo>
                  <a:pt x="3773293" y="46556"/>
                </a:lnTo>
                <a:lnTo>
                  <a:pt x="3733938" y="21538"/>
                </a:lnTo>
                <a:lnTo>
                  <a:pt x="3689319" y="5596"/>
                </a:lnTo>
                <a:lnTo>
                  <a:pt x="3640709" y="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288530" y="1606677"/>
            <a:ext cx="3120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Профессиональный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07711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18260"/>
            <a:ext cx="12192000" cy="5539740"/>
          </a:xfrm>
          <a:custGeom>
            <a:avLst/>
            <a:gdLst/>
            <a:ahLst/>
            <a:cxnLst/>
            <a:rect l="l" t="t" r="r" b="b"/>
            <a:pathLst>
              <a:path w="12192000" h="5539740">
                <a:moveTo>
                  <a:pt x="0" y="5539739"/>
                </a:moveTo>
                <a:lnTo>
                  <a:pt x="12192000" y="5539739"/>
                </a:lnTo>
                <a:lnTo>
                  <a:pt x="12192000" y="0"/>
                </a:lnTo>
                <a:lnTo>
                  <a:pt x="0" y="0"/>
                </a:lnTo>
                <a:lnTo>
                  <a:pt x="0" y="553973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80517" y="6334648"/>
            <a:ext cx="690880" cy="523875"/>
          </a:xfrm>
          <a:custGeom>
            <a:avLst/>
            <a:gdLst/>
            <a:ahLst/>
            <a:cxnLst/>
            <a:rect l="l" t="t" r="r" b="b"/>
            <a:pathLst>
              <a:path w="690879" h="523875">
                <a:moveTo>
                  <a:pt x="348122" y="0"/>
                </a:moveTo>
                <a:lnTo>
                  <a:pt x="284178" y="25879"/>
                </a:lnTo>
                <a:lnTo>
                  <a:pt x="27003" y="278749"/>
                </a:lnTo>
                <a:lnTo>
                  <a:pt x="0" y="342280"/>
                </a:lnTo>
                <a:lnTo>
                  <a:pt x="6304" y="376265"/>
                </a:lnTo>
                <a:lnTo>
                  <a:pt x="25860" y="406263"/>
                </a:lnTo>
                <a:lnTo>
                  <a:pt x="140976" y="523348"/>
                </a:lnTo>
                <a:lnTo>
                  <a:pt x="549871" y="523348"/>
                </a:lnTo>
                <a:lnTo>
                  <a:pt x="663527" y="411648"/>
                </a:lnTo>
                <a:lnTo>
                  <a:pt x="683545" y="381986"/>
                </a:lnTo>
                <a:lnTo>
                  <a:pt x="690419" y="348112"/>
                </a:lnTo>
                <a:lnTo>
                  <a:pt x="684101" y="314128"/>
                </a:lnTo>
                <a:lnTo>
                  <a:pt x="664543" y="284133"/>
                </a:lnTo>
                <a:lnTo>
                  <a:pt x="411686" y="26946"/>
                </a:lnTo>
                <a:lnTo>
                  <a:pt x="382012" y="6887"/>
                </a:lnTo>
                <a:lnTo>
                  <a:pt x="348122" y="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0219" y="353314"/>
            <a:ext cx="6287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Раз</a:t>
            </a:r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л</a:t>
            </a:r>
            <a:r>
              <a:rPr sz="36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ичные</a:t>
            </a:r>
            <a:r>
              <a:rPr sz="3600" spc="-6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3600" spc="-5" dirty="0">
                <a:solidFill>
                  <a:srgbClr val="002060"/>
                </a:solidFill>
                <a:latin typeface="Comic Sans MS" panose="030F0702030302020204" pitchFamily="66" charset="0"/>
              </a:rPr>
              <a:t>виды</a:t>
            </a:r>
            <a:r>
              <a:rPr sz="3600" spc="-35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3600" spc="-5" dirty="0">
                <a:solidFill>
                  <a:srgbClr val="002060"/>
                </a:solidFill>
                <a:latin typeface="Comic Sans MS" panose="030F0702030302020204" pitchFamily="66" charset="0"/>
              </a:rPr>
              <a:t>контекста</a:t>
            </a:r>
            <a:endParaRPr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0916" y="1427988"/>
            <a:ext cx="11250295" cy="5294630"/>
            <a:chOff x="470916" y="1427988"/>
            <a:chExt cx="11250295" cy="5294630"/>
          </a:xfrm>
        </p:grpSpPr>
        <p:sp>
          <p:nvSpPr>
            <p:cNvPr id="10" name="object 10"/>
            <p:cNvSpPr/>
            <p:nvPr/>
          </p:nvSpPr>
          <p:spPr>
            <a:xfrm>
              <a:off x="6419850" y="1727454"/>
              <a:ext cx="5274945" cy="4968240"/>
            </a:xfrm>
            <a:custGeom>
              <a:avLst/>
              <a:gdLst/>
              <a:ahLst/>
              <a:cxnLst/>
              <a:rect l="l" t="t" r="r" b="b"/>
              <a:pathLst>
                <a:path w="5274945" h="4968240">
                  <a:moveTo>
                    <a:pt x="5274563" y="0"/>
                  </a:moveTo>
                  <a:lnTo>
                    <a:pt x="0" y="0"/>
                  </a:lnTo>
                  <a:lnTo>
                    <a:pt x="0" y="4968240"/>
                  </a:lnTo>
                  <a:lnTo>
                    <a:pt x="5274563" y="4968240"/>
                  </a:lnTo>
                  <a:lnTo>
                    <a:pt x="52745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19850" y="1727454"/>
              <a:ext cx="5274945" cy="4968240"/>
            </a:xfrm>
            <a:custGeom>
              <a:avLst/>
              <a:gdLst/>
              <a:ahLst/>
              <a:cxnLst/>
              <a:rect l="l" t="t" r="r" b="b"/>
              <a:pathLst>
                <a:path w="5274945" h="4968240">
                  <a:moveTo>
                    <a:pt x="0" y="4968240"/>
                  </a:moveTo>
                  <a:lnTo>
                    <a:pt x="5274563" y="4968240"/>
                  </a:lnTo>
                  <a:lnTo>
                    <a:pt x="5274563" y="0"/>
                  </a:lnTo>
                  <a:lnTo>
                    <a:pt x="0" y="0"/>
                  </a:lnTo>
                  <a:lnTo>
                    <a:pt x="0" y="4968240"/>
                  </a:lnTo>
                  <a:close/>
                </a:path>
              </a:pathLst>
            </a:custGeom>
            <a:ln w="53340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6183" y="2234184"/>
              <a:ext cx="3663696" cy="33116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7887" y="4482083"/>
              <a:ext cx="2950463" cy="212750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130796" y="1427988"/>
              <a:ext cx="3853179" cy="721360"/>
            </a:xfrm>
            <a:custGeom>
              <a:avLst/>
              <a:gdLst/>
              <a:ahLst/>
              <a:cxnLst/>
              <a:rect l="l" t="t" r="r" b="b"/>
              <a:pathLst>
                <a:path w="3853179" h="721360">
                  <a:moveTo>
                    <a:pt x="3640708" y="0"/>
                  </a:moveTo>
                  <a:lnTo>
                    <a:pt x="211962" y="0"/>
                  </a:lnTo>
                  <a:lnTo>
                    <a:pt x="163352" y="5596"/>
                  </a:lnTo>
                  <a:lnTo>
                    <a:pt x="118733" y="21538"/>
                  </a:lnTo>
                  <a:lnTo>
                    <a:pt x="79378" y="46556"/>
                  </a:lnTo>
                  <a:lnTo>
                    <a:pt x="46556" y="79378"/>
                  </a:lnTo>
                  <a:lnTo>
                    <a:pt x="21538" y="118733"/>
                  </a:lnTo>
                  <a:lnTo>
                    <a:pt x="5596" y="163352"/>
                  </a:lnTo>
                  <a:lnTo>
                    <a:pt x="0" y="211962"/>
                  </a:lnTo>
                  <a:lnTo>
                    <a:pt x="0" y="508888"/>
                  </a:lnTo>
                  <a:lnTo>
                    <a:pt x="5596" y="557499"/>
                  </a:lnTo>
                  <a:lnTo>
                    <a:pt x="21538" y="602118"/>
                  </a:lnTo>
                  <a:lnTo>
                    <a:pt x="46556" y="641473"/>
                  </a:lnTo>
                  <a:lnTo>
                    <a:pt x="79378" y="674295"/>
                  </a:lnTo>
                  <a:lnTo>
                    <a:pt x="118733" y="699313"/>
                  </a:lnTo>
                  <a:lnTo>
                    <a:pt x="163352" y="715255"/>
                  </a:lnTo>
                  <a:lnTo>
                    <a:pt x="211962" y="720851"/>
                  </a:lnTo>
                  <a:lnTo>
                    <a:pt x="3640708" y="720851"/>
                  </a:lnTo>
                  <a:lnTo>
                    <a:pt x="3689319" y="715255"/>
                  </a:lnTo>
                  <a:lnTo>
                    <a:pt x="3733938" y="699313"/>
                  </a:lnTo>
                  <a:lnTo>
                    <a:pt x="3773293" y="674295"/>
                  </a:lnTo>
                  <a:lnTo>
                    <a:pt x="3806115" y="641473"/>
                  </a:lnTo>
                  <a:lnTo>
                    <a:pt x="3831133" y="602118"/>
                  </a:lnTo>
                  <a:lnTo>
                    <a:pt x="3847075" y="557499"/>
                  </a:lnTo>
                  <a:lnTo>
                    <a:pt x="3852672" y="508888"/>
                  </a:lnTo>
                  <a:lnTo>
                    <a:pt x="3852672" y="211962"/>
                  </a:lnTo>
                  <a:lnTo>
                    <a:pt x="3847075" y="163352"/>
                  </a:lnTo>
                  <a:lnTo>
                    <a:pt x="3831133" y="118733"/>
                  </a:lnTo>
                  <a:lnTo>
                    <a:pt x="3806115" y="79378"/>
                  </a:lnTo>
                  <a:lnTo>
                    <a:pt x="3773293" y="46556"/>
                  </a:lnTo>
                  <a:lnTo>
                    <a:pt x="3733938" y="21538"/>
                  </a:lnTo>
                  <a:lnTo>
                    <a:pt x="3689319" y="5596"/>
                  </a:lnTo>
                  <a:lnTo>
                    <a:pt x="3640708" y="0"/>
                  </a:lnTo>
                  <a:close/>
                </a:path>
              </a:pathLst>
            </a:custGeom>
            <a:solidFill>
              <a:srgbClr val="007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7586" y="1712214"/>
              <a:ext cx="5274945" cy="4968240"/>
            </a:xfrm>
            <a:custGeom>
              <a:avLst/>
              <a:gdLst/>
              <a:ahLst/>
              <a:cxnLst/>
              <a:rect l="l" t="t" r="r" b="b"/>
              <a:pathLst>
                <a:path w="5274945" h="4968240">
                  <a:moveTo>
                    <a:pt x="5274564" y="0"/>
                  </a:moveTo>
                  <a:lnTo>
                    <a:pt x="0" y="0"/>
                  </a:lnTo>
                  <a:lnTo>
                    <a:pt x="0" y="4968240"/>
                  </a:lnTo>
                  <a:lnTo>
                    <a:pt x="5274564" y="4968240"/>
                  </a:lnTo>
                  <a:lnTo>
                    <a:pt x="5274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7586" y="1712214"/>
              <a:ext cx="5274945" cy="4968240"/>
            </a:xfrm>
            <a:custGeom>
              <a:avLst/>
              <a:gdLst/>
              <a:ahLst/>
              <a:cxnLst/>
              <a:rect l="l" t="t" r="r" b="b"/>
              <a:pathLst>
                <a:path w="5274945" h="4968240">
                  <a:moveTo>
                    <a:pt x="0" y="4968240"/>
                  </a:moveTo>
                  <a:lnTo>
                    <a:pt x="5274564" y="4968240"/>
                  </a:lnTo>
                  <a:lnTo>
                    <a:pt x="5274564" y="0"/>
                  </a:lnTo>
                  <a:lnTo>
                    <a:pt x="0" y="0"/>
                  </a:lnTo>
                  <a:lnTo>
                    <a:pt x="0" y="4968240"/>
                  </a:lnTo>
                  <a:close/>
                </a:path>
              </a:pathLst>
            </a:custGeom>
            <a:ln w="53340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412" y="2269236"/>
              <a:ext cx="5009388" cy="429158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878826" y="1585976"/>
            <a:ext cx="2357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Общественный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08532" y="1427988"/>
            <a:ext cx="3853179" cy="721360"/>
          </a:xfrm>
          <a:custGeom>
            <a:avLst/>
            <a:gdLst/>
            <a:ahLst/>
            <a:cxnLst/>
            <a:rect l="l" t="t" r="r" b="b"/>
            <a:pathLst>
              <a:path w="3853179" h="721360">
                <a:moveTo>
                  <a:pt x="3640708" y="0"/>
                </a:moveTo>
                <a:lnTo>
                  <a:pt x="211962" y="0"/>
                </a:lnTo>
                <a:lnTo>
                  <a:pt x="163352" y="5596"/>
                </a:lnTo>
                <a:lnTo>
                  <a:pt x="118733" y="21538"/>
                </a:lnTo>
                <a:lnTo>
                  <a:pt x="79378" y="46556"/>
                </a:lnTo>
                <a:lnTo>
                  <a:pt x="46556" y="79378"/>
                </a:lnTo>
                <a:lnTo>
                  <a:pt x="21538" y="118733"/>
                </a:lnTo>
                <a:lnTo>
                  <a:pt x="5596" y="163352"/>
                </a:lnTo>
                <a:lnTo>
                  <a:pt x="0" y="211962"/>
                </a:lnTo>
                <a:lnTo>
                  <a:pt x="0" y="508888"/>
                </a:lnTo>
                <a:lnTo>
                  <a:pt x="5596" y="557499"/>
                </a:lnTo>
                <a:lnTo>
                  <a:pt x="21538" y="602118"/>
                </a:lnTo>
                <a:lnTo>
                  <a:pt x="46556" y="641473"/>
                </a:lnTo>
                <a:lnTo>
                  <a:pt x="79378" y="674295"/>
                </a:lnTo>
                <a:lnTo>
                  <a:pt x="118733" y="699313"/>
                </a:lnTo>
                <a:lnTo>
                  <a:pt x="163352" y="715255"/>
                </a:lnTo>
                <a:lnTo>
                  <a:pt x="211962" y="720851"/>
                </a:lnTo>
                <a:lnTo>
                  <a:pt x="3640708" y="720851"/>
                </a:lnTo>
                <a:lnTo>
                  <a:pt x="3689319" y="715255"/>
                </a:lnTo>
                <a:lnTo>
                  <a:pt x="3733938" y="699313"/>
                </a:lnTo>
                <a:lnTo>
                  <a:pt x="3773293" y="674295"/>
                </a:lnTo>
                <a:lnTo>
                  <a:pt x="3806115" y="641473"/>
                </a:lnTo>
                <a:lnTo>
                  <a:pt x="3831133" y="602118"/>
                </a:lnTo>
                <a:lnTo>
                  <a:pt x="3847075" y="557499"/>
                </a:lnTo>
                <a:lnTo>
                  <a:pt x="3852672" y="508888"/>
                </a:lnTo>
                <a:lnTo>
                  <a:pt x="3852672" y="211962"/>
                </a:lnTo>
                <a:lnTo>
                  <a:pt x="3847075" y="163352"/>
                </a:lnTo>
                <a:lnTo>
                  <a:pt x="3831133" y="118733"/>
                </a:lnTo>
                <a:lnTo>
                  <a:pt x="3806115" y="79378"/>
                </a:lnTo>
                <a:lnTo>
                  <a:pt x="3773293" y="46556"/>
                </a:lnTo>
                <a:lnTo>
                  <a:pt x="3733938" y="21538"/>
                </a:lnTo>
                <a:lnTo>
                  <a:pt x="3689319" y="5596"/>
                </a:lnTo>
                <a:lnTo>
                  <a:pt x="3640708" y="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440051" y="1585976"/>
            <a:ext cx="1390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Научный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701582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553" y="750497"/>
            <a:ext cx="11188551" cy="42441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algn="ctr">
              <a:lnSpc>
                <a:spcPts val="2760"/>
              </a:lnSpc>
              <a:spcBef>
                <a:spcPts val="105"/>
              </a:spcBef>
            </a:pPr>
            <a:r>
              <a:rPr sz="2300" spc="-35" dirty="0">
                <a:latin typeface="Comic Sans MS" panose="030F0702030302020204" pitchFamily="66" charset="0"/>
              </a:rPr>
              <a:t>МАТЕМАТИЧЕСКОЙ</a:t>
            </a:r>
            <a:r>
              <a:rPr sz="2300" spc="-25" dirty="0">
                <a:latin typeface="Comic Sans MS" panose="030F0702030302020204" pitchFamily="66" charset="0"/>
              </a:rPr>
              <a:t> </a:t>
            </a:r>
            <a:r>
              <a:rPr sz="2300" spc="-30" dirty="0" smtClean="0">
                <a:latin typeface="Comic Sans MS" panose="030F0702030302020204" pitchFamily="66" charset="0"/>
              </a:rPr>
              <a:t>ГРАМОТНОСТИ</a:t>
            </a:r>
            <a:r>
              <a:rPr lang="ru-RU" sz="2300" spc="-30" dirty="0" smtClean="0">
                <a:latin typeface="Comic Sans MS" panose="030F0702030302020204" pitchFamily="66" charset="0"/>
              </a:rPr>
              <a:t>     </a:t>
            </a:r>
            <a:r>
              <a:rPr spc="-15" dirty="0" smtClean="0">
                <a:solidFill>
                  <a:srgbClr val="550A00"/>
                </a:solidFill>
                <a:latin typeface="Comic Sans MS" panose="030F0702030302020204" pitchFamily="66" charset="0"/>
              </a:rPr>
              <a:t>ЧТО</a:t>
            </a:r>
            <a:r>
              <a:rPr spc="-40" dirty="0" smtClean="0">
                <a:solidFill>
                  <a:srgbClr val="550A00"/>
                </a:solidFill>
                <a:latin typeface="Comic Sans MS" panose="030F0702030302020204" pitchFamily="66" charset="0"/>
              </a:rPr>
              <a:t> </a:t>
            </a:r>
            <a:r>
              <a:rPr spc="-30" dirty="0">
                <a:solidFill>
                  <a:srgbClr val="550A00"/>
                </a:solidFill>
                <a:latin typeface="Comic Sans MS" panose="030F0702030302020204" pitchFamily="66" charset="0"/>
              </a:rPr>
              <a:t>ВАЖНО?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8206" y="1867662"/>
            <a:ext cx="9812441" cy="4044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715" indent="-228600" algn="just"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Помнить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системности</a:t>
            </a:r>
            <a:r>
              <a:rPr sz="2400" spc="6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формируемых</a:t>
            </a:r>
            <a:r>
              <a:rPr sz="2400" spc="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математических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знаний,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необходимости</a:t>
            </a:r>
            <a:r>
              <a:rPr sz="2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теоретической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базы.</a:t>
            </a: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  <a:buClr>
                <a:srgbClr val="001F5F"/>
              </a:buClr>
              <a:buFont typeface="Arial MT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241300" marR="5080" indent="-228600" algn="just"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Нормировать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готовность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к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взаимодействию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математической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стороной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окружающего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мира -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погружать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 реальные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ситуации </a:t>
            </a:r>
            <a:r>
              <a:rPr sz="2400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(отдельные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задания;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цепочки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заданий,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объединенных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ситуацией,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проектные</a:t>
            </a:r>
            <a:r>
              <a:rPr sz="2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работы).</a:t>
            </a: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  <a:buClr>
                <a:srgbClr val="001F5F"/>
              </a:buClr>
              <a:buFont typeface="Arial MT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241300" marR="5080" indent="-228600" algn="just">
              <a:buFont typeface="Arial MT"/>
              <a:buChar char="•"/>
              <a:tabLst>
                <a:tab pos="241300" algn="l"/>
              </a:tabLst>
            </a:pP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Создавать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опыт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поиска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путей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решения жизненных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задач,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учить </a:t>
            </a:r>
            <a:r>
              <a:rPr sz="2400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математическому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моделированию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реальных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ситуаций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переносить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способы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решения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учебных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задач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реальные.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957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21" y="-112375"/>
            <a:ext cx="11878654" cy="124328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5080" indent="121285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Критерии</a:t>
            </a:r>
            <a:r>
              <a:rPr sz="4000" spc="-175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заданий</a:t>
            </a:r>
            <a:r>
              <a:rPr sz="4000" spc="-195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4000" spc="-25" dirty="0">
                <a:solidFill>
                  <a:srgbClr val="002060"/>
                </a:solidFill>
                <a:latin typeface="Comic Sans MS" panose="030F0702030302020204" pitchFamily="66" charset="0"/>
              </a:rPr>
              <a:t>для </a:t>
            </a:r>
            <a:r>
              <a:rPr sz="4000" spc="-10" dirty="0">
                <a:solidFill>
                  <a:srgbClr val="002060"/>
                </a:solidFill>
                <a:latin typeface="Comic Sans MS" panose="030F0702030302020204" pitchFamily="66" charset="0"/>
              </a:rPr>
              <a:t>формирования</a:t>
            </a:r>
            <a:r>
              <a:rPr sz="4000" spc="-14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МГ</a:t>
            </a:r>
            <a:r>
              <a:rPr sz="4000" spc="-11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4000" spc="-10" dirty="0">
                <a:solidFill>
                  <a:srgbClr val="002060"/>
                </a:solidFill>
                <a:latin typeface="Comic Sans MS" panose="030F0702030302020204" pitchFamily="66" charset="0"/>
              </a:rPr>
              <a:t>(Сергеева</a:t>
            </a:r>
            <a:r>
              <a:rPr sz="4000" spc="-135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4000" spc="-25" dirty="0">
                <a:solidFill>
                  <a:srgbClr val="002060"/>
                </a:solidFill>
                <a:latin typeface="Comic Sans MS" panose="030F0702030302020204" pitchFamily="66" charset="0"/>
              </a:rPr>
              <a:t>Т.Ф.)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3465" y="1568823"/>
            <a:ext cx="11494093" cy="4844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ts val="216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244060"/>
                </a:solidFill>
                <a:latin typeface="Calibri"/>
                <a:cs typeface="Calibri"/>
              </a:rPr>
              <a:t>Контекстность</a:t>
            </a:r>
            <a:r>
              <a:rPr sz="2400" b="1" spc="-9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(личный,</a:t>
            </a:r>
            <a:r>
              <a:rPr sz="2400" spc="-3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профессиональный,</a:t>
            </a:r>
            <a:r>
              <a:rPr sz="2400" spc="-3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общественный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228600">
              <a:lnSpc>
                <a:spcPts val="2160"/>
              </a:lnSpc>
            </a:pP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научный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228600" marR="401955" indent="-216535">
              <a:lnSpc>
                <a:spcPts val="1920"/>
              </a:lnSpc>
              <a:spcBef>
                <a:spcPts val="1185"/>
              </a:spcBef>
              <a:buClr>
                <a:srgbClr val="24406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/>
              <a:t>	</a:t>
            </a:r>
            <a:r>
              <a:rPr sz="2400" b="1" spc="-10" dirty="0">
                <a:solidFill>
                  <a:srgbClr val="244060"/>
                </a:solidFill>
                <a:latin typeface="Calibri"/>
                <a:cs typeface="Calibri"/>
              </a:rPr>
              <a:t>Проблемность</a:t>
            </a:r>
            <a:r>
              <a:rPr sz="2400" b="1" spc="-7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(противоречивая</a:t>
            </a:r>
            <a:r>
              <a:rPr sz="2400" spc="-5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ситуация,</a:t>
            </a:r>
            <a:r>
              <a:rPr sz="2400" spc="-4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неопределенность, неоднозначность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ts val="2160"/>
              </a:lnSpc>
              <a:spcBef>
                <a:spcPts val="73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244060"/>
                </a:solidFill>
                <a:latin typeface="Calibri"/>
                <a:cs typeface="Calibri"/>
              </a:rPr>
              <a:t>Соответствие</a:t>
            </a:r>
            <a:r>
              <a:rPr sz="2400" b="1" spc="-7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44060"/>
                </a:solidFill>
                <a:latin typeface="Calibri"/>
                <a:cs typeface="Calibri"/>
              </a:rPr>
              <a:t>возрастным</a:t>
            </a:r>
            <a:r>
              <a:rPr sz="2400" b="1" spc="-5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44060"/>
                </a:solidFill>
                <a:latin typeface="Calibri"/>
                <a:cs typeface="Calibri"/>
              </a:rPr>
              <a:t>особенностям</a:t>
            </a:r>
            <a:r>
              <a:rPr sz="2400" b="1" spc="-5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(физическое</a:t>
            </a:r>
            <a:r>
              <a:rPr sz="2400" spc="-2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244060"/>
                </a:solidFill>
                <a:latin typeface="Calibri"/>
                <a:cs typeface="Calibri"/>
              </a:rPr>
              <a:t>и</a:t>
            </a:r>
            <a:endParaRPr sz="2400" dirty="0">
              <a:latin typeface="Calibri"/>
              <a:cs typeface="Calibri"/>
            </a:endParaRPr>
          </a:p>
          <a:p>
            <a:pPr marL="228600">
              <a:lnSpc>
                <a:spcPts val="2160"/>
              </a:lnSpc>
            </a:pP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психологическое</a:t>
            </a:r>
            <a:r>
              <a:rPr sz="2400" spc="-8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развитие,</a:t>
            </a:r>
            <a:r>
              <a:rPr sz="2400" spc="-5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ценности,</a:t>
            </a:r>
            <a:r>
              <a:rPr sz="2400" spc="-1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особенности</a:t>
            </a:r>
            <a:r>
              <a:rPr sz="2400" spc="-4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поколения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228600" marR="302260" indent="-216535">
              <a:lnSpc>
                <a:spcPct val="80000"/>
              </a:lnSpc>
              <a:spcBef>
                <a:spcPts val="1200"/>
              </a:spcBef>
              <a:buClr>
                <a:srgbClr val="24406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/>
              <a:t>	</a:t>
            </a:r>
            <a:r>
              <a:rPr sz="2400" b="1" dirty="0">
                <a:solidFill>
                  <a:srgbClr val="244060"/>
                </a:solidFill>
                <a:latin typeface="Calibri"/>
                <a:cs typeface="Calibri"/>
              </a:rPr>
              <a:t>Обогащение</a:t>
            </a:r>
            <a:r>
              <a:rPr sz="2400" b="1" spc="-8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44060"/>
                </a:solidFill>
                <a:latin typeface="Calibri"/>
                <a:cs typeface="Calibri"/>
              </a:rPr>
              <a:t>социального</a:t>
            </a:r>
            <a:r>
              <a:rPr sz="2400" b="1" spc="-7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44060"/>
                </a:solidFill>
                <a:latin typeface="Calibri"/>
                <a:cs typeface="Calibri"/>
              </a:rPr>
              <a:t>опыта</a:t>
            </a:r>
            <a:r>
              <a:rPr sz="2400" b="1" spc="-4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(личный,</a:t>
            </a:r>
            <a:r>
              <a:rPr sz="2400" spc="-3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профессиональный,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общественный,</a:t>
            </a:r>
            <a:r>
              <a:rPr sz="2400" spc="-7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научный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244060"/>
                </a:solidFill>
                <a:latin typeface="Calibri"/>
                <a:cs typeface="Calibri"/>
              </a:rPr>
              <a:t>Познавательность</a:t>
            </a:r>
            <a:r>
              <a:rPr sz="2400" b="1" spc="36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(познавательный</a:t>
            </a:r>
            <a:r>
              <a:rPr sz="2400" spc="-3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момент</a:t>
            </a:r>
            <a:r>
              <a:rPr sz="2400" spc="-2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в</a:t>
            </a:r>
            <a:r>
              <a:rPr sz="2400" spc="-2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задаче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ts val="216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244060"/>
                </a:solidFill>
                <a:latin typeface="Calibri"/>
                <a:cs typeface="Calibri"/>
              </a:rPr>
              <a:t>Развитие</a:t>
            </a:r>
            <a:r>
              <a:rPr sz="2400" b="1" spc="-7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44060"/>
                </a:solidFill>
                <a:latin typeface="Calibri"/>
                <a:cs typeface="Calibri"/>
              </a:rPr>
              <a:t>компетенций</a:t>
            </a:r>
            <a:r>
              <a:rPr sz="2400" b="1" spc="-8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(предметные,</a:t>
            </a:r>
            <a:r>
              <a:rPr sz="2400" spc="-4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244060"/>
                </a:solidFill>
                <a:latin typeface="Calibri"/>
                <a:cs typeface="Calibri"/>
              </a:rPr>
              <a:t>метапредметные</a:t>
            </a:r>
            <a:r>
              <a:rPr sz="2400" spc="-3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spc="-50" dirty="0" smtClean="0">
                <a:solidFill>
                  <a:srgbClr val="244060"/>
                </a:solidFill>
                <a:latin typeface="Calibri"/>
                <a:cs typeface="Calibri"/>
              </a:rPr>
              <a:t>+</a:t>
            </a:r>
            <a:r>
              <a:rPr lang="ru-RU" sz="2400" spc="-50" dirty="0" smtClean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 err="1" smtClean="0">
                <a:solidFill>
                  <a:srgbClr val="244060"/>
                </a:solidFill>
                <a:latin typeface="Calibri"/>
                <a:cs typeface="Calibri"/>
              </a:rPr>
              <a:t>креативные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,</a:t>
            </a:r>
            <a:r>
              <a:rPr sz="2400" spc="-2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критическое</a:t>
            </a:r>
            <a:r>
              <a:rPr sz="2400" spc="-3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мышление,</a:t>
            </a:r>
            <a:r>
              <a:rPr sz="2400" spc="-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коммуникация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,</a:t>
            </a:r>
            <a:r>
              <a:rPr sz="2400" spc="-3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spc="-10" dirty="0" err="1" smtClean="0">
                <a:solidFill>
                  <a:srgbClr val="244060"/>
                </a:solidFill>
                <a:latin typeface="Calibri"/>
                <a:cs typeface="Calibri"/>
              </a:rPr>
              <a:t>кооперация</a:t>
            </a:r>
            <a:r>
              <a:rPr sz="2400" spc="-10" dirty="0" smtClean="0">
                <a:solidFill>
                  <a:srgbClr val="244060"/>
                </a:solidFill>
                <a:latin typeface="Calibri"/>
                <a:cs typeface="Calibri"/>
              </a:rPr>
              <a:t>)</a:t>
            </a:r>
            <a:endParaRPr lang="ru-RU" sz="2400" spc="-10" dirty="0" smtClean="0">
              <a:solidFill>
                <a:srgbClr val="244060"/>
              </a:solidFill>
              <a:latin typeface="Calibri"/>
              <a:cs typeface="Calibri"/>
            </a:endParaRPr>
          </a:p>
          <a:p>
            <a:pPr marL="354965" indent="-342265">
              <a:lnSpc>
                <a:spcPts val="216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 err="1" smtClean="0">
                <a:solidFill>
                  <a:srgbClr val="244060"/>
                </a:solidFill>
                <a:latin typeface="Calibri"/>
                <a:cs typeface="Calibri"/>
              </a:rPr>
              <a:t>Комплексность</a:t>
            </a:r>
            <a:r>
              <a:rPr sz="2400" b="1" spc="-55" dirty="0" smtClean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(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широкий</a:t>
            </a:r>
            <a:r>
              <a:rPr sz="2400" spc="-4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спектр 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источников,</a:t>
            </a:r>
            <a:r>
              <a:rPr sz="2400" spc="-3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средств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и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 способов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228600">
              <a:lnSpc>
                <a:spcPts val="1920"/>
              </a:lnSpc>
            </a:pP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интеграция,</a:t>
            </a:r>
            <a:r>
              <a:rPr sz="2400" spc="-8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различные</a:t>
            </a:r>
            <a:r>
              <a:rPr sz="2400" spc="-4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формы</a:t>
            </a:r>
            <a:r>
              <a:rPr sz="2400" spc="-6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ответов:</a:t>
            </a:r>
            <a:r>
              <a:rPr sz="2400" spc="-6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выбор</a:t>
            </a:r>
            <a:r>
              <a:rPr sz="2400" spc="-5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одного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228600">
              <a:lnSpc>
                <a:spcPts val="2160"/>
              </a:lnSpc>
            </a:pP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множественный</a:t>
            </a:r>
            <a:r>
              <a:rPr sz="2400" spc="-4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выбор,</a:t>
            </a:r>
            <a:r>
              <a:rPr sz="2400" spc="-5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свободная</a:t>
            </a:r>
            <a:r>
              <a:rPr sz="2400" spc="-4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запись</a:t>
            </a:r>
            <a:r>
              <a:rPr sz="2400" spc="-4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ответа</a:t>
            </a:r>
            <a:r>
              <a:rPr sz="2400" spc="-4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и</a:t>
            </a:r>
            <a:r>
              <a:rPr sz="2400" spc="-4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решения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244060"/>
                </a:solidFill>
                <a:latin typeface="Calibri"/>
                <a:cs typeface="Calibri"/>
              </a:rPr>
              <a:t>Уровневость</a:t>
            </a:r>
            <a:r>
              <a:rPr sz="2400" b="1" spc="-6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(задания</a:t>
            </a:r>
            <a:r>
              <a:rPr sz="2400" spc="-2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44060"/>
                </a:solidFill>
                <a:latin typeface="Calibri"/>
                <a:cs typeface="Calibri"/>
              </a:rPr>
              <a:t>различной</a:t>
            </a:r>
            <a:r>
              <a:rPr sz="2400" spc="-3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сложности</a:t>
            </a:r>
            <a:r>
              <a:rPr sz="2400" spc="-10" dirty="0">
                <a:solidFill>
                  <a:srgbClr val="244060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70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920" y="300811"/>
            <a:ext cx="9646007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Что</a:t>
            </a:r>
            <a:r>
              <a:rPr sz="4000" spc="-12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вызывает</a:t>
            </a:r>
            <a:r>
              <a:rPr sz="4000" spc="-155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4000" spc="-25" dirty="0">
                <a:solidFill>
                  <a:srgbClr val="002060"/>
                </a:solidFill>
                <a:latin typeface="Comic Sans MS" panose="030F0702030302020204" pitchFamily="66" charset="0"/>
              </a:rPr>
              <a:t>трудности</a:t>
            </a:r>
            <a:r>
              <a:rPr sz="4000" spc="-11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у</a:t>
            </a:r>
            <a:r>
              <a:rPr sz="4000" spc="-11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4000" spc="-10" dirty="0">
                <a:solidFill>
                  <a:srgbClr val="002060"/>
                </a:solidFill>
                <a:latin typeface="Comic Sans MS" panose="030F0702030302020204" pitchFamily="66" charset="0"/>
              </a:rPr>
              <a:t>ребенка?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4920" y="1423015"/>
            <a:ext cx="11135169" cy="4803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265"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974707"/>
                </a:solidFill>
                <a:latin typeface="Calibri"/>
                <a:cs typeface="Calibri"/>
              </a:rPr>
              <a:t>многословность</a:t>
            </a:r>
            <a:r>
              <a:rPr sz="3200" spc="-10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описании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контекста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задания, который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может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включать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материалы,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не </a:t>
            </a:r>
            <a:r>
              <a:rPr sz="3200" spc="-10" dirty="0">
                <a:latin typeface="Calibri"/>
                <a:cs typeface="Calibri"/>
              </a:rPr>
              <a:t>относящиеся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выполнению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задания</a:t>
            </a:r>
            <a:r>
              <a:rPr sz="3200" spc="-10" dirty="0">
                <a:latin typeface="Calibri"/>
                <a:cs typeface="Calibri"/>
              </a:rPr>
              <a:t>;</a:t>
            </a:r>
            <a:endParaRPr sz="3200" dirty="0">
              <a:latin typeface="Calibri"/>
              <a:cs typeface="Calibri"/>
            </a:endParaRPr>
          </a:p>
          <a:p>
            <a:pPr marL="354965" marR="166370" indent="-342265"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solidFill>
                  <a:srgbClr val="974707"/>
                </a:solidFill>
                <a:latin typeface="Calibri"/>
                <a:cs typeface="Calibri"/>
              </a:rPr>
              <a:t>математическое</a:t>
            </a:r>
            <a:r>
              <a:rPr sz="3200" spc="-12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974707"/>
                </a:solidFill>
                <a:latin typeface="Calibri"/>
                <a:cs typeface="Calibri"/>
              </a:rPr>
              <a:t>содержание</a:t>
            </a:r>
            <a:r>
              <a:rPr sz="3200" spc="-9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представлено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не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явном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виде</a:t>
            </a:r>
            <a:r>
              <a:rPr sz="3200" spc="-10" dirty="0">
                <a:latin typeface="Calibri"/>
                <a:cs typeface="Calibri"/>
              </a:rPr>
              <a:t>;</a:t>
            </a:r>
            <a:endParaRPr sz="3200" dirty="0">
              <a:latin typeface="Calibri"/>
              <a:cs typeface="Calibri"/>
            </a:endParaRPr>
          </a:p>
          <a:p>
            <a:pPr marL="354965" indent="-342265"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ориентация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строгое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математическое</a:t>
            </a:r>
            <a:endParaRPr sz="3200" dirty="0">
              <a:latin typeface="Calibri"/>
              <a:cs typeface="Calibri"/>
            </a:endParaRPr>
          </a:p>
          <a:p>
            <a:pPr marL="355600" marR="57785"/>
            <a:r>
              <a:rPr sz="3200" spc="-20" dirty="0">
                <a:latin typeface="Calibri"/>
                <a:cs typeface="Calibri"/>
              </a:rPr>
              <a:t>изложение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материала,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974707"/>
                </a:solidFill>
                <a:latin typeface="Calibri"/>
                <a:cs typeface="Calibri"/>
              </a:rPr>
              <a:t>отсутствие</a:t>
            </a:r>
            <a:r>
              <a:rPr sz="3200" spc="-7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974707"/>
                </a:solidFill>
                <a:latin typeface="Calibri"/>
                <a:cs typeface="Calibri"/>
              </a:rPr>
              <a:t>метода</a:t>
            </a:r>
            <a:r>
              <a:rPr sz="3200" spc="-10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974707"/>
                </a:solidFill>
                <a:latin typeface="Calibri"/>
                <a:cs typeface="Calibri"/>
              </a:rPr>
              <a:t>проб </a:t>
            </a:r>
            <a:r>
              <a:rPr sz="3200" dirty="0">
                <a:solidFill>
                  <a:srgbClr val="974707"/>
                </a:solidFill>
                <a:latin typeface="Calibri"/>
                <a:cs typeface="Calibri"/>
              </a:rPr>
              <a:t>и</a:t>
            </a:r>
            <a:r>
              <a:rPr sz="3200" spc="-3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974707"/>
                </a:solidFill>
                <a:latin typeface="Calibri"/>
                <a:cs typeface="Calibri"/>
              </a:rPr>
              <a:t>ошибок</a:t>
            </a:r>
            <a:r>
              <a:rPr sz="3200" spc="-10" dirty="0">
                <a:latin typeface="Calibri"/>
                <a:cs typeface="Calibri"/>
              </a:rPr>
              <a:t>;</a:t>
            </a:r>
            <a:endParaRPr sz="3200" dirty="0">
              <a:latin typeface="Calibri"/>
              <a:cs typeface="Calibri"/>
            </a:endParaRPr>
          </a:p>
          <a:p>
            <a:pPr marL="354965" marR="2104390" indent="-342265"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974707"/>
                </a:solidFill>
                <a:latin typeface="Calibri"/>
                <a:cs typeface="Calibri"/>
              </a:rPr>
              <a:t>сочетание</a:t>
            </a:r>
            <a:r>
              <a:rPr sz="3200" spc="-10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задании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974707"/>
                </a:solidFill>
                <a:latin typeface="Calibri"/>
                <a:cs typeface="Calibri"/>
              </a:rPr>
              <a:t>житейских</a:t>
            </a:r>
            <a:r>
              <a:rPr sz="3200" spc="-9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и </a:t>
            </a:r>
            <a:r>
              <a:rPr sz="3200" spc="-20" dirty="0">
                <a:latin typeface="Calibri"/>
                <a:cs typeface="Calibri"/>
              </a:rPr>
              <a:t>математических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рассуждений</a:t>
            </a:r>
            <a:r>
              <a:rPr sz="3200" spc="-10" dirty="0">
                <a:latin typeface="Calibri"/>
                <a:cs typeface="Calibri"/>
              </a:rPr>
              <a:t>;</a:t>
            </a:r>
            <a:endParaRPr sz="3200" dirty="0">
              <a:latin typeface="Calibri"/>
              <a:cs typeface="Calibri"/>
            </a:endParaRPr>
          </a:p>
          <a:p>
            <a:pPr marL="354965" indent="-342265"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974707"/>
                </a:solidFill>
                <a:latin typeface="Calibri"/>
                <a:cs typeface="Calibri"/>
              </a:rPr>
              <a:t>интеграция</a:t>
            </a:r>
            <a:r>
              <a:rPr sz="3200" spc="-7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математического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содержания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79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80517" y="6334648"/>
            <a:ext cx="690880" cy="523875"/>
          </a:xfrm>
          <a:custGeom>
            <a:avLst/>
            <a:gdLst/>
            <a:ahLst/>
            <a:cxnLst/>
            <a:rect l="l" t="t" r="r" b="b"/>
            <a:pathLst>
              <a:path w="690879" h="523875">
                <a:moveTo>
                  <a:pt x="348122" y="0"/>
                </a:moveTo>
                <a:lnTo>
                  <a:pt x="284178" y="25879"/>
                </a:lnTo>
                <a:lnTo>
                  <a:pt x="27003" y="278749"/>
                </a:lnTo>
                <a:lnTo>
                  <a:pt x="0" y="342280"/>
                </a:lnTo>
                <a:lnTo>
                  <a:pt x="6304" y="376265"/>
                </a:lnTo>
                <a:lnTo>
                  <a:pt x="25860" y="406263"/>
                </a:lnTo>
                <a:lnTo>
                  <a:pt x="140976" y="523348"/>
                </a:lnTo>
                <a:lnTo>
                  <a:pt x="549871" y="523348"/>
                </a:lnTo>
                <a:lnTo>
                  <a:pt x="663527" y="411648"/>
                </a:lnTo>
                <a:lnTo>
                  <a:pt x="683545" y="381986"/>
                </a:lnTo>
                <a:lnTo>
                  <a:pt x="690419" y="348112"/>
                </a:lnTo>
                <a:lnTo>
                  <a:pt x="684101" y="314128"/>
                </a:lnTo>
                <a:lnTo>
                  <a:pt x="664543" y="284133"/>
                </a:lnTo>
                <a:lnTo>
                  <a:pt x="411686" y="26946"/>
                </a:lnTo>
                <a:lnTo>
                  <a:pt x="382012" y="6887"/>
                </a:lnTo>
                <a:lnTo>
                  <a:pt x="348122" y="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05155" y="2346960"/>
            <a:ext cx="11852275" cy="4352925"/>
            <a:chOff x="105155" y="2346960"/>
            <a:chExt cx="11852275" cy="4352925"/>
          </a:xfrm>
        </p:grpSpPr>
        <p:sp>
          <p:nvSpPr>
            <p:cNvPr id="8" name="object 8"/>
            <p:cNvSpPr/>
            <p:nvPr/>
          </p:nvSpPr>
          <p:spPr>
            <a:xfrm>
              <a:off x="124205" y="2366010"/>
              <a:ext cx="5857240" cy="4314825"/>
            </a:xfrm>
            <a:custGeom>
              <a:avLst/>
              <a:gdLst/>
              <a:ahLst/>
              <a:cxnLst/>
              <a:rect l="l" t="t" r="r" b="b"/>
              <a:pathLst>
                <a:path w="5857240" h="4314825">
                  <a:moveTo>
                    <a:pt x="0" y="4314444"/>
                  </a:moveTo>
                  <a:lnTo>
                    <a:pt x="5856732" y="4314444"/>
                  </a:lnTo>
                  <a:lnTo>
                    <a:pt x="5856732" y="0"/>
                  </a:lnTo>
                  <a:lnTo>
                    <a:pt x="0" y="0"/>
                  </a:lnTo>
                  <a:lnTo>
                    <a:pt x="0" y="4314444"/>
                  </a:lnTo>
                  <a:close/>
                </a:path>
              </a:pathLst>
            </a:custGeom>
            <a:ln w="38099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73317" y="2366010"/>
              <a:ext cx="5965190" cy="4314825"/>
            </a:xfrm>
            <a:custGeom>
              <a:avLst/>
              <a:gdLst/>
              <a:ahLst/>
              <a:cxnLst/>
              <a:rect l="l" t="t" r="r" b="b"/>
              <a:pathLst>
                <a:path w="5965190" h="4314825">
                  <a:moveTo>
                    <a:pt x="5964936" y="0"/>
                  </a:moveTo>
                  <a:lnTo>
                    <a:pt x="0" y="0"/>
                  </a:lnTo>
                  <a:lnTo>
                    <a:pt x="0" y="4314444"/>
                  </a:lnTo>
                  <a:lnTo>
                    <a:pt x="5964936" y="4314444"/>
                  </a:lnTo>
                  <a:lnTo>
                    <a:pt x="5964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73317" y="2366010"/>
              <a:ext cx="5965190" cy="4314825"/>
            </a:xfrm>
            <a:custGeom>
              <a:avLst/>
              <a:gdLst/>
              <a:ahLst/>
              <a:cxnLst/>
              <a:rect l="l" t="t" r="r" b="b"/>
              <a:pathLst>
                <a:path w="5965190" h="4314825">
                  <a:moveTo>
                    <a:pt x="0" y="4314444"/>
                  </a:moveTo>
                  <a:lnTo>
                    <a:pt x="5964936" y="4314444"/>
                  </a:lnTo>
                  <a:lnTo>
                    <a:pt x="5964936" y="0"/>
                  </a:lnTo>
                  <a:lnTo>
                    <a:pt x="0" y="0"/>
                  </a:lnTo>
                  <a:lnTo>
                    <a:pt x="0" y="4314444"/>
                  </a:lnTo>
                  <a:close/>
                </a:path>
              </a:pathLst>
            </a:custGeom>
            <a:ln w="38100">
              <a:solidFill>
                <a:srgbClr val="1B318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9268" y="3072384"/>
              <a:ext cx="5615940" cy="1022985"/>
            </a:xfrm>
            <a:custGeom>
              <a:avLst/>
              <a:gdLst/>
              <a:ahLst/>
              <a:cxnLst/>
              <a:rect l="l" t="t" r="r" b="b"/>
              <a:pathLst>
                <a:path w="5615940" h="1022985">
                  <a:moveTo>
                    <a:pt x="5445506" y="0"/>
                  </a:moveTo>
                  <a:lnTo>
                    <a:pt x="170433" y="0"/>
                  </a:lnTo>
                  <a:lnTo>
                    <a:pt x="125124" y="6089"/>
                  </a:lnTo>
                  <a:lnTo>
                    <a:pt x="84410" y="23273"/>
                  </a:lnTo>
                  <a:lnTo>
                    <a:pt x="49917" y="49926"/>
                  </a:lnTo>
                  <a:lnTo>
                    <a:pt x="23268" y="84422"/>
                  </a:lnTo>
                  <a:lnTo>
                    <a:pt x="6087" y="125133"/>
                  </a:lnTo>
                  <a:lnTo>
                    <a:pt x="0" y="170433"/>
                  </a:lnTo>
                  <a:lnTo>
                    <a:pt x="0" y="852169"/>
                  </a:lnTo>
                  <a:lnTo>
                    <a:pt x="6087" y="897470"/>
                  </a:lnTo>
                  <a:lnTo>
                    <a:pt x="23268" y="938181"/>
                  </a:lnTo>
                  <a:lnTo>
                    <a:pt x="49917" y="972677"/>
                  </a:lnTo>
                  <a:lnTo>
                    <a:pt x="84410" y="999330"/>
                  </a:lnTo>
                  <a:lnTo>
                    <a:pt x="125124" y="1016514"/>
                  </a:lnTo>
                  <a:lnTo>
                    <a:pt x="170433" y="1022603"/>
                  </a:lnTo>
                  <a:lnTo>
                    <a:pt x="5445506" y="1022603"/>
                  </a:lnTo>
                  <a:lnTo>
                    <a:pt x="5490806" y="1016514"/>
                  </a:lnTo>
                  <a:lnTo>
                    <a:pt x="5531517" y="999330"/>
                  </a:lnTo>
                  <a:lnTo>
                    <a:pt x="5566013" y="972677"/>
                  </a:lnTo>
                  <a:lnTo>
                    <a:pt x="5592666" y="938181"/>
                  </a:lnTo>
                  <a:lnTo>
                    <a:pt x="5609850" y="897470"/>
                  </a:lnTo>
                  <a:lnTo>
                    <a:pt x="5615940" y="852169"/>
                  </a:lnTo>
                  <a:lnTo>
                    <a:pt x="5615940" y="170433"/>
                  </a:lnTo>
                  <a:lnTo>
                    <a:pt x="5609850" y="125133"/>
                  </a:lnTo>
                  <a:lnTo>
                    <a:pt x="5592666" y="84422"/>
                  </a:lnTo>
                  <a:lnTo>
                    <a:pt x="5566013" y="49926"/>
                  </a:lnTo>
                  <a:lnTo>
                    <a:pt x="5531517" y="23273"/>
                  </a:lnTo>
                  <a:lnTo>
                    <a:pt x="5490806" y="6089"/>
                  </a:lnTo>
                  <a:lnTo>
                    <a:pt x="5445506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0792" y="2493264"/>
              <a:ext cx="5614670" cy="579120"/>
            </a:xfrm>
            <a:custGeom>
              <a:avLst/>
              <a:gdLst/>
              <a:ahLst/>
              <a:cxnLst/>
              <a:rect l="l" t="t" r="r" b="b"/>
              <a:pathLst>
                <a:path w="5614670" h="579119">
                  <a:moveTo>
                    <a:pt x="5517896" y="0"/>
                  </a:moveTo>
                  <a:lnTo>
                    <a:pt x="96519" y="0"/>
                  </a:lnTo>
                  <a:lnTo>
                    <a:pt x="58952" y="7580"/>
                  </a:lnTo>
                  <a:lnTo>
                    <a:pt x="28271" y="28257"/>
                  </a:lnTo>
                  <a:lnTo>
                    <a:pt x="7585" y="58935"/>
                  </a:lnTo>
                  <a:lnTo>
                    <a:pt x="0" y="96520"/>
                  </a:lnTo>
                  <a:lnTo>
                    <a:pt x="0" y="482600"/>
                  </a:lnTo>
                  <a:lnTo>
                    <a:pt x="7585" y="520184"/>
                  </a:lnTo>
                  <a:lnTo>
                    <a:pt x="28271" y="550862"/>
                  </a:lnTo>
                  <a:lnTo>
                    <a:pt x="58952" y="571539"/>
                  </a:lnTo>
                  <a:lnTo>
                    <a:pt x="96519" y="579120"/>
                  </a:lnTo>
                  <a:lnTo>
                    <a:pt x="5517896" y="579120"/>
                  </a:lnTo>
                  <a:lnTo>
                    <a:pt x="5555480" y="571539"/>
                  </a:lnTo>
                  <a:lnTo>
                    <a:pt x="5586158" y="550862"/>
                  </a:lnTo>
                  <a:lnTo>
                    <a:pt x="5606835" y="520184"/>
                  </a:lnTo>
                  <a:lnTo>
                    <a:pt x="5614416" y="482600"/>
                  </a:lnTo>
                  <a:lnTo>
                    <a:pt x="5614416" y="96520"/>
                  </a:lnTo>
                  <a:lnTo>
                    <a:pt x="5606835" y="58935"/>
                  </a:lnTo>
                  <a:lnTo>
                    <a:pt x="5586158" y="28257"/>
                  </a:lnTo>
                  <a:lnTo>
                    <a:pt x="5555480" y="7580"/>
                  </a:lnTo>
                  <a:lnTo>
                    <a:pt x="5517896" y="0"/>
                  </a:lnTo>
                  <a:close/>
                </a:path>
              </a:pathLst>
            </a:custGeom>
            <a:solidFill>
              <a:srgbClr val="007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0" y="173740"/>
            <a:ext cx="12192000" cy="107593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ctr">
              <a:lnSpc>
                <a:spcPts val="3890"/>
              </a:lnSpc>
              <a:spcBef>
                <a:spcPts val="590"/>
              </a:spcBef>
            </a:pPr>
            <a:r>
              <a:rPr sz="3600" b="1" spc="-5" dirty="0">
                <a:solidFill>
                  <a:srgbClr val="002060"/>
                </a:solidFill>
                <a:latin typeface="Comic Sans MS" panose="030F0702030302020204" pitchFamily="66" charset="0"/>
              </a:rPr>
              <a:t>Содержательные области оценки </a:t>
            </a:r>
            <a:r>
              <a:rPr sz="3600" b="1" spc="-99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математической</a:t>
            </a:r>
            <a:r>
              <a:rPr sz="3600" b="1" spc="-35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3600" b="1" spc="-5" dirty="0">
                <a:solidFill>
                  <a:srgbClr val="002060"/>
                </a:solidFill>
                <a:latin typeface="Comic Sans MS" panose="030F0702030302020204" pitchFamily="66" charset="0"/>
              </a:rPr>
              <a:t>грамотности</a:t>
            </a:r>
            <a:endParaRPr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2884" y="2548585"/>
            <a:ext cx="5419090" cy="145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0209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Изменение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зависимости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Задания,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связанные</a:t>
            </a:r>
            <a:r>
              <a:rPr sz="1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математическим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описанием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зависимости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между</a:t>
            </a:r>
            <a:r>
              <a:rPr sz="1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переменными</a:t>
            </a:r>
            <a:r>
              <a:rPr sz="18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различных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процессах,</a:t>
            </a:r>
            <a:r>
              <a:rPr sz="1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т.е.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8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алгебраическим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материалом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9268" y="4739640"/>
            <a:ext cx="5615940" cy="1602105"/>
            <a:chOff x="239268" y="4739640"/>
            <a:chExt cx="5615940" cy="1602105"/>
          </a:xfrm>
        </p:grpSpPr>
        <p:sp>
          <p:nvSpPr>
            <p:cNvPr id="16" name="object 16"/>
            <p:cNvSpPr/>
            <p:nvPr/>
          </p:nvSpPr>
          <p:spPr>
            <a:xfrm>
              <a:off x="239268" y="5318760"/>
              <a:ext cx="5615940" cy="1022985"/>
            </a:xfrm>
            <a:custGeom>
              <a:avLst/>
              <a:gdLst/>
              <a:ahLst/>
              <a:cxnLst/>
              <a:rect l="l" t="t" r="r" b="b"/>
              <a:pathLst>
                <a:path w="5615940" h="1022985">
                  <a:moveTo>
                    <a:pt x="5445506" y="0"/>
                  </a:moveTo>
                  <a:lnTo>
                    <a:pt x="170433" y="0"/>
                  </a:lnTo>
                  <a:lnTo>
                    <a:pt x="125124" y="6089"/>
                  </a:lnTo>
                  <a:lnTo>
                    <a:pt x="84410" y="23273"/>
                  </a:lnTo>
                  <a:lnTo>
                    <a:pt x="49917" y="49926"/>
                  </a:lnTo>
                  <a:lnTo>
                    <a:pt x="23268" y="84422"/>
                  </a:lnTo>
                  <a:lnTo>
                    <a:pt x="6087" y="125133"/>
                  </a:lnTo>
                  <a:lnTo>
                    <a:pt x="0" y="170433"/>
                  </a:lnTo>
                  <a:lnTo>
                    <a:pt x="0" y="852169"/>
                  </a:lnTo>
                  <a:lnTo>
                    <a:pt x="6087" y="897475"/>
                  </a:lnTo>
                  <a:lnTo>
                    <a:pt x="23268" y="938187"/>
                  </a:lnTo>
                  <a:lnTo>
                    <a:pt x="49917" y="972681"/>
                  </a:lnTo>
                  <a:lnTo>
                    <a:pt x="84410" y="999332"/>
                  </a:lnTo>
                  <a:lnTo>
                    <a:pt x="125124" y="1016515"/>
                  </a:lnTo>
                  <a:lnTo>
                    <a:pt x="170433" y="1022603"/>
                  </a:lnTo>
                  <a:lnTo>
                    <a:pt x="5445506" y="1022603"/>
                  </a:lnTo>
                  <a:lnTo>
                    <a:pt x="5490806" y="1016515"/>
                  </a:lnTo>
                  <a:lnTo>
                    <a:pt x="5531517" y="999332"/>
                  </a:lnTo>
                  <a:lnTo>
                    <a:pt x="5566013" y="972681"/>
                  </a:lnTo>
                  <a:lnTo>
                    <a:pt x="5592666" y="938187"/>
                  </a:lnTo>
                  <a:lnTo>
                    <a:pt x="5609850" y="897475"/>
                  </a:lnTo>
                  <a:lnTo>
                    <a:pt x="5615940" y="852169"/>
                  </a:lnTo>
                  <a:lnTo>
                    <a:pt x="5615940" y="170433"/>
                  </a:lnTo>
                  <a:lnTo>
                    <a:pt x="5609850" y="125133"/>
                  </a:lnTo>
                  <a:lnTo>
                    <a:pt x="5592666" y="84422"/>
                  </a:lnTo>
                  <a:lnTo>
                    <a:pt x="5566013" y="49926"/>
                  </a:lnTo>
                  <a:lnTo>
                    <a:pt x="5531517" y="23273"/>
                  </a:lnTo>
                  <a:lnTo>
                    <a:pt x="5490806" y="6089"/>
                  </a:lnTo>
                  <a:lnTo>
                    <a:pt x="5445506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0792" y="4739640"/>
              <a:ext cx="5614670" cy="579120"/>
            </a:xfrm>
            <a:custGeom>
              <a:avLst/>
              <a:gdLst/>
              <a:ahLst/>
              <a:cxnLst/>
              <a:rect l="l" t="t" r="r" b="b"/>
              <a:pathLst>
                <a:path w="5614670" h="579120">
                  <a:moveTo>
                    <a:pt x="5517896" y="0"/>
                  </a:moveTo>
                  <a:lnTo>
                    <a:pt x="96519" y="0"/>
                  </a:lnTo>
                  <a:lnTo>
                    <a:pt x="58952" y="7580"/>
                  </a:lnTo>
                  <a:lnTo>
                    <a:pt x="28271" y="28257"/>
                  </a:lnTo>
                  <a:lnTo>
                    <a:pt x="7585" y="58935"/>
                  </a:lnTo>
                  <a:lnTo>
                    <a:pt x="0" y="96520"/>
                  </a:lnTo>
                  <a:lnTo>
                    <a:pt x="0" y="482600"/>
                  </a:lnTo>
                  <a:lnTo>
                    <a:pt x="7585" y="520184"/>
                  </a:lnTo>
                  <a:lnTo>
                    <a:pt x="28271" y="550862"/>
                  </a:lnTo>
                  <a:lnTo>
                    <a:pt x="58952" y="571539"/>
                  </a:lnTo>
                  <a:lnTo>
                    <a:pt x="96519" y="579120"/>
                  </a:lnTo>
                  <a:lnTo>
                    <a:pt x="5517896" y="579120"/>
                  </a:lnTo>
                  <a:lnTo>
                    <a:pt x="5555480" y="571539"/>
                  </a:lnTo>
                  <a:lnTo>
                    <a:pt x="5586158" y="550862"/>
                  </a:lnTo>
                  <a:lnTo>
                    <a:pt x="5606835" y="520184"/>
                  </a:lnTo>
                  <a:lnTo>
                    <a:pt x="5614416" y="482600"/>
                  </a:lnTo>
                  <a:lnTo>
                    <a:pt x="5614416" y="96520"/>
                  </a:lnTo>
                  <a:lnTo>
                    <a:pt x="5606835" y="58935"/>
                  </a:lnTo>
                  <a:lnTo>
                    <a:pt x="5586158" y="28257"/>
                  </a:lnTo>
                  <a:lnTo>
                    <a:pt x="5555480" y="7580"/>
                  </a:lnTo>
                  <a:lnTo>
                    <a:pt x="5517896" y="0"/>
                  </a:lnTo>
                  <a:close/>
                </a:path>
              </a:pathLst>
            </a:custGeom>
            <a:solidFill>
              <a:srgbClr val="A0C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22884" y="4795773"/>
            <a:ext cx="5262245" cy="1454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542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Пространство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форма</a:t>
            </a:r>
            <a:endParaRPr sz="2800">
              <a:latin typeface="Arial"/>
              <a:cs typeface="Arial"/>
            </a:endParaRPr>
          </a:p>
          <a:p>
            <a:pPr marL="12700" marR="572135">
              <a:lnSpc>
                <a:spcPct val="100000"/>
              </a:lnSpc>
              <a:spcBef>
                <a:spcPts val="1410"/>
              </a:spcBef>
            </a:pP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Задания,</a:t>
            </a:r>
            <a:r>
              <a:rPr sz="18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относящиеся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пространственным </a:t>
            </a:r>
            <a:r>
              <a:rPr sz="1800" spc="-45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плоским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геометрическим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формам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отношениям,</a:t>
            </a:r>
            <a:r>
              <a:rPr sz="1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т.е.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геометрическому</a:t>
            </a:r>
            <a:r>
              <a:rPr sz="18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материалу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234684" y="2493264"/>
            <a:ext cx="5614670" cy="1889760"/>
            <a:chOff x="6234684" y="2493264"/>
            <a:chExt cx="5614670" cy="1889760"/>
          </a:xfrm>
        </p:grpSpPr>
        <p:sp>
          <p:nvSpPr>
            <p:cNvPr id="20" name="object 20"/>
            <p:cNvSpPr/>
            <p:nvPr/>
          </p:nvSpPr>
          <p:spPr>
            <a:xfrm>
              <a:off x="6234684" y="3055620"/>
              <a:ext cx="5614670" cy="1327785"/>
            </a:xfrm>
            <a:custGeom>
              <a:avLst/>
              <a:gdLst/>
              <a:ahLst/>
              <a:cxnLst/>
              <a:rect l="l" t="t" r="r" b="b"/>
              <a:pathLst>
                <a:path w="5614670" h="1327785">
                  <a:moveTo>
                    <a:pt x="5393182" y="0"/>
                  </a:moveTo>
                  <a:lnTo>
                    <a:pt x="221233" y="0"/>
                  </a:lnTo>
                  <a:lnTo>
                    <a:pt x="176650" y="4495"/>
                  </a:lnTo>
                  <a:lnTo>
                    <a:pt x="135124" y="17387"/>
                  </a:lnTo>
                  <a:lnTo>
                    <a:pt x="97544" y="37785"/>
                  </a:lnTo>
                  <a:lnTo>
                    <a:pt x="64801" y="64801"/>
                  </a:lnTo>
                  <a:lnTo>
                    <a:pt x="37785" y="97544"/>
                  </a:lnTo>
                  <a:lnTo>
                    <a:pt x="17387" y="135124"/>
                  </a:lnTo>
                  <a:lnTo>
                    <a:pt x="4495" y="176650"/>
                  </a:lnTo>
                  <a:lnTo>
                    <a:pt x="0" y="221233"/>
                  </a:lnTo>
                  <a:lnTo>
                    <a:pt x="0" y="1106169"/>
                  </a:lnTo>
                  <a:lnTo>
                    <a:pt x="4495" y="1150753"/>
                  </a:lnTo>
                  <a:lnTo>
                    <a:pt x="17387" y="1192279"/>
                  </a:lnTo>
                  <a:lnTo>
                    <a:pt x="37785" y="1229859"/>
                  </a:lnTo>
                  <a:lnTo>
                    <a:pt x="64801" y="1262602"/>
                  </a:lnTo>
                  <a:lnTo>
                    <a:pt x="97544" y="1289618"/>
                  </a:lnTo>
                  <a:lnTo>
                    <a:pt x="135124" y="1310016"/>
                  </a:lnTo>
                  <a:lnTo>
                    <a:pt x="176650" y="1322908"/>
                  </a:lnTo>
                  <a:lnTo>
                    <a:pt x="221233" y="1327403"/>
                  </a:lnTo>
                  <a:lnTo>
                    <a:pt x="5393182" y="1327403"/>
                  </a:lnTo>
                  <a:lnTo>
                    <a:pt x="5437765" y="1322908"/>
                  </a:lnTo>
                  <a:lnTo>
                    <a:pt x="5479291" y="1310016"/>
                  </a:lnTo>
                  <a:lnTo>
                    <a:pt x="5516871" y="1289618"/>
                  </a:lnTo>
                  <a:lnTo>
                    <a:pt x="5549614" y="1262602"/>
                  </a:lnTo>
                  <a:lnTo>
                    <a:pt x="5576630" y="1229859"/>
                  </a:lnTo>
                  <a:lnTo>
                    <a:pt x="5597028" y="1192279"/>
                  </a:lnTo>
                  <a:lnTo>
                    <a:pt x="5609920" y="1150753"/>
                  </a:lnTo>
                  <a:lnTo>
                    <a:pt x="5614416" y="1106169"/>
                  </a:lnTo>
                  <a:lnTo>
                    <a:pt x="5614416" y="221233"/>
                  </a:lnTo>
                  <a:lnTo>
                    <a:pt x="5609920" y="176650"/>
                  </a:lnTo>
                  <a:lnTo>
                    <a:pt x="5597028" y="135124"/>
                  </a:lnTo>
                  <a:lnTo>
                    <a:pt x="5576630" y="97544"/>
                  </a:lnTo>
                  <a:lnTo>
                    <a:pt x="5549614" y="64801"/>
                  </a:lnTo>
                  <a:lnTo>
                    <a:pt x="5516871" y="37785"/>
                  </a:lnTo>
                  <a:lnTo>
                    <a:pt x="5479291" y="17387"/>
                  </a:lnTo>
                  <a:lnTo>
                    <a:pt x="5437765" y="4495"/>
                  </a:lnTo>
                  <a:lnTo>
                    <a:pt x="5393182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34684" y="2493264"/>
              <a:ext cx="5614670" cy="579120"/>
            </a:xfrm>
            <a:custGeom>
              <a:avLst/>
              <a:gdLst/>
              <a:ahLst/>
              <a:cxnLst/>
              <a:rect l="l" t="t" r="r" b="b"/>
              <a:pathLst>
                <a:path w="5614670" h="579119">
                  <a:moveTo>
                    <a:pt x="5517895" y="0"/>
                  </a:moveTo>
                  <a:lnTo>
                    <a:pt x="96519" y="0"/>
                  </a:lnTo>
                  <a:lnTo>
                    <a:pt x="58935" y="7580"/>
                  </a:lnTo>
                  <a:lnTo>
                    <a:pt x="28257" y="28257"/>
                  </a:lnTo>
                  <a:lnTo>
                    <a:pt x="7580" y="58935"/>
                  </a:lnTo>
                  <a:lnTo>
                    <a:pt x="0" y="96520"/>
                  </a:lnTo>
                  <a:lnTo>
                    <a:pt x="0" y="482600"/>
                  </a:lnTo>
                  <a:lnTo>
                    <a:pt x="7580" y="520184"/>
                  </a:lnTo>
                  <a:lnTo>
                    <a:pt x="28257" y="550862"/>
                  </a:lnTo>
                  <a:lnTo>
                    <a:pt x="58935" y="571539"/>
                  </a:lnTo>
                  <a:lnTo>
                    <a:pt x="96519" y="579120"/>
                  </a:lnTo>
                  <a:lnTo>
                    <a:pt x="5517895" y="579120"/>
                  </a:lnTo>
                  <a:lnTo>
                    <a:pt x="5555480" y="571539"/>
                  </a:lnTo>
                  <a:lnTo>
                    <a:pt x="5586158" y="550862"/>
                  </a:lnTo>
                  <a:lnTo>
                    <a:pt x="5606835" y="520184"/>
                  </a:lnTo>
                  <a:lnTo>
                    <a:pt x="5614416" y="482600"/>
                  </a:lnTo>
                  <a:lnTo>
                    <a:pt x="5614416" y="96520"/>
                  </a:lnTo>
                  <a:lnTo>
                    <a:pt x="5606835" y="58935"/>
                  </a:lnTo>
                  <a:lnTo>
                    <a:pt x="5586158" y="28257"/>
                  </a:lnTo>
                  <a:lnTo>
                    <a:pt x="5555480" y="7580"/>
                  </a:lnTo>
                  <a:lnTo>
                    <a:pt x="5517895" y="0"/>
                  </a:lnTo>
                  <a:close/>
                </a:path>
              </a:pathLst>
            </a:custGeom>
            <a:solidFill>
              <a:srgbClr val="E945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332601" y="2548585"/>
            <a:ext cx="5043805" cy="1727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4015" algn="ctr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Количество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400"/>
              </a:spcBef>
            </a:pP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Задания,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связанные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с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числами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отношениями </a:t>
            </a:r>
            <a:r>
              <a:rPr sz="1800" spc="-4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между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ними,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в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программах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 </a:t>
            </a:r>
            <a:r>
              <a:rPr sz="18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математике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этот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материал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чаще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всего</a:t>
            </a:r>
            <a:r>
              <a:rPr sz="18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относится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курсу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арифметики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234684" y="4700015"/>
            <a:ext cx="5614670" cy="1908175"/>
            <a:chOff x="6234684" y="4700015"/>
            <a:chExt cx="5614670" cy="1908175"/>
          </a:xfrm>
        </p:grpSpPr>
        <p:sp>
          <p:nvSpPr>
            <p:cNvPr id="24" name="object 24"/>
            <p:cNvSpPr/>
            <p:nvPr/>
          </p:nvSpPr>
          <p:spPr>
            <a:xfrm>
              <a:off x="6234684" y="5279135"/>
              <a:ext cx="5614670" cy="1329055"/>
            </a:xfrm>
            <a:custGeom>
              <a:avLst/>
              <a:gdLst/>
              <a:ahLst/>
              <a:cxnLst/>
              <a:rect l="l" t="t" r="r" b="b"/>
              <a:pathLst>
                <a:path w="5614670" h="1329054">
                  <a:moveTo>
                    <a:pt x="5392927" y="0"/>
                  </a:moveTo>
                  <a:lnTo>
                    <a:pt x="221487" y="0"/>
                  </a:lnTo>
                  <a:lnTo>
                    <a:pt x="176857" y="4500"/>
                  </a:lnTo>
                  <a:lnTo>
                    <a:pt x="135284" y="17408"/>
                  </a:lnTo>
                  <a:lnTo>
                    <a:pt x="97662" y="37832"/>
                  </a:lnTo>
                  <a:lnTo>
                    <a:pt x="64881" y="64881"/>
                  </a:lnTo>
                  <a:lnTo>
                    <a:pt x="37832" y="97662"/>
                  </a:lnTo>
                  <a:lnTo>
                    <a:pt x="17408" y="135284"/>
                  </a:lnTo>
                  <a:lnTo>
                    <a:pt x="4500" y="176857"/>
                  </a:lnTo>
                  <a:lnTo>
                    <a:pt x="0" y="221487"/>
                  </a:lnTo>
                  <a:lnTo>
                    <a:pt x="0" y="1107427"/>
                  </a:lnTo>
                  <a:lnTo>
                    <a:pt x="4500" y="1152069"/>
                  </a:lnTo>
                  <a:lnTo>
                    <a:pt x="17408" y="1193648"/>
                  </a:lnTo>
                  <a:lnTo>
                    <a:pt x="37832" y="1231273"/>
                  </a:lnTo>
                  <a:lnTo>
                    <a:pt x="64881" y="1264054"/>
                  </a:lnTo>
                  <a:lnTo>
                    <a:pt x="97662" y="1291101"/>
                  </a:lnTo>
                  <a:lnTo>
                    <a:pt x="135284" y="1311522"/>
                  </a:lnTo>
                  <a:lnTo>
                    <a:pt x="176857" y="1324428"/>
                  </a:lnTo>
                  <a:lnTo>
                    <a:pt x="221487" y="1328927"/>
                  </a:lnTo>
                  <a:lnTo>
                    <a:pt x="5392927" y="1328927"/>
                  </a:lnTo>
                  <a:lnTo>
                    <a:pt x="5437558" y="1324428"/>
                  </a:lnTo>
                  <a:lnTo>
                    <a:pt x="5479131" y="1311522"/>
                  </a:lnTo>
                  <a:lnTo>
                    <a:pt x="5516753" y="1291101"/>
                  </a:lnTo>
                  <a:lnTo>
                    <a:pt x="5549534" y="1264054"/>
                  </a:lnTo>
                  <a:lnTo>
                    <a:pt x="5576583" y="1231273"/>
                  </a:lnTo>
                  <a:lnTo>
                    <a:pt x="5597007" y="1193648"/>
                  </a:lnTo>
                  <a:lnTo>
                    <a:pt x="5609915" y="1152069"/>
                  </a:lnTo>
                  <a:lnTo>
                    <a:pt x="5614416" y="1107427"/>
                  </a:lnTo>
                  <a:lnTo>
                    <a:pt x="5614416" y="221487"/>
                  </a:lnTo>
                  <a:lnTo>
                    <a:pt x="5609915" y="176857"/>
                  </a:lnTo>
                  <a:lnTo>
                    <a:pt x="5597007" y="135284"/>
                  </a:lnTo>
                  <a:lnTo>
                    <a:pt x="5576583" y="97662"/>
                  </a:lnTo>
                  <a:lnTo>
                    <a:pt x="5549534" y="64881"/>
                  </a:lnTo>
                  <a:lnTo>
                    <a:pt x="5516753" y="37832"/>
                  </a:lnTo>
                  <a:lnTo>
                    <a:pt x="5479131" y="17408"/>
                  </a:lnTo>
                  <a:lnTo>
                    <a:pt x="5437558" y="4500"/>
                  </a:lnTo>
                  <a:lnTo>
                    <a:pt x="5392927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34684" y="4700015"/>
              <a:ext cx="5614670" cy="579120"/>
            </a:xfrm>
            <a:custGeom>
              <a:avLst/>
              <a:gdLst/>
              <a:ahLst/>
              <a:cxnLst/>
              <a:rect l="l" t="t" r="r" b="b"/>
              <a:pathLst>
                <a:path w="5614670" h="579120">
                  <a:moveTo>
                    <a:pt x="5517895" y="0"/>
                  </a:moveTo>
                  <a:lnTo>
                    <a:pt x="96519" y="0"/>
                  </a:lnTo>
                  <a:lnTo>
                    <a:pt x="58935" y="7580"/>
                  </a:lnTo>
                  <a:lnTo>
                    <a:pt x="28257" y="28257"/>
                  </a:lnTo>
                  <a:lnTo>
                    <a:pt x="7580" y="58935"/>
                  </a:lnTo>
                  <a:lnTo>
                    <a:pt x="0" y="96519"/>
                  </a:lnTo>
                  <a:lnTo>
                    <a:pt x="0" y="482599"/>
                  </a:lnTo>
                  <a:lnTo>
                    <a:pt x="7580" y="520184"/>
                  </a:lnTo>
                  <a:lnTo>
                    <a:pt x="28257" y="550862"/>
                  </a:lnTo>
                  <a:lnTo>
                    <a:pt x="58935" y="571539"/>
                  </a:lnTo>
                  <a:lnTo>
                    <a:pt x="96519" y="579119"/>
                  </a:lnTo>
                  <a:lnTo>
                    <a:pt x="5517895" y="579119"/>
                  </a:lnTo>
                  <a:lnTo>
                    <a:pt x="5555480" y="571539"/>
                  </a:lnTo>
                  <a:lnTo>
                    <a:pt x="5586158" y="550862"/>
                  </a:lnTo>
                  <a:lnTo>
                    <a:pt x="5606835" y="520184"/>
                  </a:lnTo>
                  <a:lnTo>
                    <a:pt x="5614416" y="482599"/>
                  </a:lnTo>
                  <a:lnTo>
                    <a:pt x="5614416" y="96519"/>
                  </a:lnTo>
                  <a:lnTo>
                    <a:pt x="5606835" y="58935"/>
                  </a:lnTo>
                  <a:lnTo>
                    <a:pt x="5586158" y="28257"/>
                  </a:lnTo>
                  <a:lnTo>
                    <a:pt x="5555480" y="7580"/>
                  </a:lnTo>
                  <a:lnTo>
                    <a:pt x="5517895" y="0"/>
                  </a:lnTo>
                  <a:close/>
                </a:path>
              </a:pathLst>
            </a:custGeom>
            <a:solidFill>
              <a:srgbClr val="F491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332601" y="4763211"/>
            <a:ext cx="5392420" cy="1737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965">
              <a:lnSpc>
                <a:spcPct val="100000"/>
              </a:lnSpc>
              <a:spcBef>
                <a:spcPts val="100"/>
              </a:spcBef>
            </a:pP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Неопределенность</a:t>
            </a:r>
            <a:r>
              <a:rPr sz="27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 данные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Эта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область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охватывает</a:t>
            </a:r>
            <a:r>
              <a:rPr sz="18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вероятностные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статистические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явления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зависимости,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которые </a:t>
            </a:r>
            <a:r>
              <a:rPr sz="1800" spc="-4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являются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предметом</a:t>
            </a:r>
            <a:r>
              <a:rPr sz="1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изучения</a:t>
            </a:r>
            <a:r>
              <a:rPr sz="18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разделов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статистики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вероятности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00171" y="1607058"/>
            <a:ext cx="5159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Математическое</a:t>
            </a:r>
            <a:r>
              <a:rPr sz="2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содержание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26878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80517" y="6334648"/>
            <a:ext cx="690880" cy="523875"/>
          </a:xfrm>
          <a:custGeom>
            <a:avLst/>
            <a:gdLst/>
            <a:ahLst/>
            <a:cxnLst/>
            <a:rect l="l" t="t" r="r" b="b"/>
            <a:pathLst>
              <a:path w="690879" h="523875">
                <a:moveTo>
                  <a:pt x="348122" y="0"/>
                </a:moveTo>
                <a:lnTo>
                  <a:pt x="284178" y="25879"/>
                </a:lnTo>
                <a:lnTo>
                  <a:pt x="27003" y="278749"/>
                </a:lnTo>
                <a:lnTo>
                  <a:pt x="0" y="342280"/>
                </a:lnTo>
                <a:lnTo>
                  <a:pt x="6304" y="376265"/>
                </a:lnTo>
                <a:lnTo>
                  <a:pt x="25860" y="406263"/>
                </a:lnTo>
                <a:lnTo>
                  <a:pt x="140976" y="523348"/>
                </a:lnTo>
                <a:lnTo>
                  <a:pt x="549871" y="523348"/>
                </a:lnTo>
                <a:lnTo>
                  <a:pt x="663527" y="411648"/>
                </a:lnTo>
                <a:lnTo>
                  <a:pt x="683545" y="381986"/>
                </a:lnTo>
                <a:lnTo>
                  <a:pt x="690419" y="348112"/>
                </a:lnTo>
                <a:lnTo>
                  <a:pt x="684101" y="314128"/>
                </a:lnTo>
                <a:lnTo>
                  <a:pt x="664543" y="284133"/>
                </a:lnTo>
                <a:lnTo>
                  <a:pt x="411686" y="26946"/>
                </a:lnTo>
                <a:lnTo>
                  <a:pt x="382012" y="6887"/>
                </a:lnTo>
                <a:lnTo>
                  <a:pt x="348122" y="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46403" y="2174748"/>
            <a:ext cx="9944100" cy="4125595"/>
            <a:chOff x="946403" y="2174748"/>
            <a:chExt cx="9944100" cy="41255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2945" y="3503676"/>
              <a:ext cx="1651258" cy="15199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403" y="2174748"/>
              <a:ext cx="9944100" cy="412546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370838" y="1552448"/>
            <a:ext cx="2624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001F5F"/>
                </a:solidFill>
                <a:latin typeface="Arial"/>
                <a:cs typeface="Arial"/>
              </a:rPr>
              <a:t>Реальный</a:t>
            </a:r>
            <a:r>
              <a:rPr sz="2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мир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71384" y="1577721"/>
            <a:ext cx="37515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Математический</a:t>
            </a:r>
            <a:r>
              <a:rPr sz="2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мир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6403" y="2779013"/>
            <a:ext cx="14503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Формулировать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01114" y="2483611"/>
            <a:ext cx="17653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1125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404040"/>
                </a:solidFill>
                <a:latin typeface="Arial"/>
                <a:cs typeface="Arial"/>
              </a:rPr>
              <a:t>Проблема </a:t>
            </a:r>
            <a:r>
              <a:rPr sz="24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sz="2400" b="1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Arial"/>
                <a:cs typeface="Arial"/>
              </a:rPr>
              <a:t>контексте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19059" y="2386583"/>
            <a:ext cx="2981960" cy="1055370"/>
            <a:chOff x="7719059" y="2386583"/>
            <a:chExt cx="2981960" cy="105537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9059" y="2386583"/>
              <a:ext cx="2981705" cy="6896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5883" y="2752343"/>
              <a:ext cx="1896618" cy="68961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898638" y="2483611"/>
            <a:ext cx="25031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270" marR="5080" indent="-497205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Математическая </a:t>
            </a:r>
            <a:r>
              <a:rPr sz="2400" b="1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проблема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96288" y="5217109"/>
            <a:ext cx="17748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404040"/>
                </a:solidFill>
                <a:latin typeface="Arial"/>
                <a:cs typeface="Arial"/>
              </a:rPr>
              <a:t>Результаты</a:t>
            </a:r>
            <a:endParaRPr sz="24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sz="2400" b="1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Arial"/>
                <a:cs typeface="Arial"/>
              </a:rPr>
              <a:t>контексте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714488" y="5119115"/>
            <a:ext cx="2990850" cy="1055370"/>
            <a:chOff x="7714488" y="5119115"/>
            <a:chExt cx="2990850" cy="105537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4488" y="5119115"/>
              <a:ext cx="2990850" cy="68961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86344" y="5484875"/>
              <a:ext cx="2155698" cy="68961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893557" y="5217109"/>
            <a:ext cx="25101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Математические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результаты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23" name="object 23"/>
          <p:cNvSpPr txBox="1"/>
          <p:nvPr/>
        </p:nvSpPr>
        <p:spPr>
          <a:xfrm>
            <a:off x="8552180" y="3922014"/>
            <a:ext cx="11455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52525"/>
                </a:solidFill>
                <a:latin typeface="Arial"/>
                <a:cs typeface="Arial"/>
              </a:rPr>
              <a:t>Применя</a:t>
            </a:r>
            <a:r>
              <a:rPr sz="1600" b="1" spc="-20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5" dirty="0">
                <a:solidFill>
                  <a:srgbClr val="252525"/>
                </a:solidFill>
                <a:latin typeface="Arial"/>
                <a:cs typeface="Arial"/>
              </a:rPr>
              <a:t>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38090" y="5461812"/>
            <a:ext cx="167893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Интерпретировать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80589" y="4106621"/>
            <a:ext cx="1124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sz="1600" b="1" spc="-5" dirty="0">
                <a:solidFill>
                  <a:srgbClr val="252525"/>
                </a:solidFill>
                <a:latin typeface="Arial"/>
                <a:cs typeface="Arial"/>
              </a:rPr>
              <a:t>це</a:t>
            </a:r>
            <a:r>
              <a:rPr sz="1600" b="1" spc="-10" dirty="0">
                <a:solidFill>
                  <a:srgbClr val="252525"/>
                </a:solidFill>
                <a:latin typeface="Arial"/>
                <a:cs typeface="Arial"/>
              </a:rPr>
              <a:t>н</a:t>
            </a:r>
            <a:r>
              <a:rPr sz="1600" b="1" spc="-5" dirty="0">
                <a:solidFill>
                  <a:srgbClr val="252525"/>
                </a:solidFill>
                <a:latin typeface="Arial"/>
                <a:cs typeface="Arial"/>
              </a:rPr>
              <a:t>и</a:t>
            </a:r>
            <a:r>
              <a:rPr sz="1600" b="1" spc="-30" dirty="0">
                <a:solidFill>
                  <a:srgbClr val="252525"/>
                </a:solidFill>
                <a:latin typeface="Arial"/>
                <a:cs typeface="Arial"/>
              </a:rPr>
              <a:t>в</a:t>
            </a:r>
            <a:r>
              <a:rPr sz="1600" b="1" spc="-10" dirty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600" b="1" spc="-25" dirty="0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sz="1600" b="1" spc="-5" dirty="0">
                <a:solidFill>
                  <a:srgbClr val="252525"/>
                </a:solidFill>
                <a:latin typeface="Arial"/>
                <a:cs typeface="Arial"/>
              </a:rPr>
              <a:t>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706018" y="141789"/>
            <a:ext cx="11266640" cy="9624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3650"/>
              </a:lnSpc>
              <a:spcBef>
                <a:spcPts val="105"/>
              </a:spcBef>
            </a:pPr>
            <a:r>
              <a:rPr sz="3200" b="1" spc="-5" dirty="0">
                <a:solidFill>
                  <a:srgbClr val="002060"/>
                </a:solidFill>
                <a:latin typeface="Comic Sans MS" panose="030F0702030302020204" pitchFamily="66" charset="0"/>
              </a:rPr>
              <a:t>Модель</a:t>
            </a:r>
            <a:r>
              <a:rPr sz="3200" b="1" spc="-35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3200" b="1" spc="-5" dirty="0">
                <a:solidFill>
                  <a:srgbClr val="002060"/>
                </a:solidFill>
                <a:latin typeface="Comic Sans MS" panose="030F0702030302020204" pitchFamily="66" charset="0"/>
              </a:rPr>
              <a:t>заданий</a:t>
            </a:r>
            <a:r>
              <a:rPr sz="3200" b="1" spc="-25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</a:t>
            </a:r>
            <a:r>
              <a:rPr sz="3200" b="1" spc="-2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формированию</a:t>
            </a:r>
          </a:p>
          <a:p>
            <a:pPr marL="12700" algn="ctr">
              <a:lnSpc>
                <a:spcPts val="3650"/>
              </a:lnSpc>
            </a:pPr>
            <a:r>
              <a:rPr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и</a:t>
            </a:r>
            <a:r>
              <a:rPr sz="3200" b="1" spc="-25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3200" b="1" spc="-5" dirty="0">
                <a:solidFill>
                  <a:srgbClr val="002060"/>
                </a:solidFill>
                <a:latin typeface="Comic Sans MS" panose="030F0702030302020204" pitchFamily="66" charset="0"/>
              </a:rPr>
              <a:t>оценке</a:t>
            </a:r>
            <a:r>
              <a:rPr sz="3200" b="1" spc="-2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3200" b="1" spc="-5" dirty="0">
                <a:solidFill>
                  <a:srgbClr val="002060"/>
                </a:solidFill>
                <a:latin typeface="Comic Sans MS" panose="030F0702030302020204" pitchFamily="66" charset="0"/>
              </a:rPr>
              <a:t>математической</a:t>
            </a:r>
            <a:r>
              <a:rPr sz="3200" b="1" spc="-45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899989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1108</Words>
  <Application>Microsoft Office PowerPoint</Application>
  <PresentationFormat>Широкоэкранный</PresentationFormat>
  <Paragraphs>181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MT</vt:lpstr>
      <vt:lpstr>Calibri</vt:lpstr>
      <vt:lpstr>Calibri Light</vt:lpstr>
      <vt:lpstr>Comic Sans MS</vt:lpstr>
      <vt:lpstr>Microsoft Sans Serif</vt:lpstr>
      <vt:lpstr>Times New Roman</vt:lpstr>
      <vt:lpstr>Тема Office</vt:lpstr>
      <vt:lpstr>Презентация PowerPoint</vt:lpstr>
      <vt:lpstr>Модель математической грамотности   исследования PISA</vt:lpstr>
      <vt:lpstr>Различные виды контекста</vt:lpstr>
      <vt:lpstr>Различные виды контекста</vt:lpstr>
      <vt:lpstr>МАТЕМАТИЧЕСКОЙ ГРАМОТНОСТИ     ЧТО ВАЖНО?</vt:lpstr>
      <vt:lpstr>Критерии заданий для формирования МГ (Сергеева Т.Ф.)</vt:lpstr>
      <vt:lpstr>Что вызывает трудности у ребенка?</vt:lpstr>
      <vt:lpstr>Содержательные области оценки  математической грамотности</vt:lpstr>
      <vt:lpstr>Модель заданий по формированию и оценке математической грамотности</vt:lpstr>
      <vt:lpstr>Ключевые математические  компетенции (PISA)</vt:lpstr>
      <vt:lpstr>Уровни математической грамотности</vt:lpstr>
      <vt:lpstr>Презентация PowerPoint</vt:lpstr>
      <vt:lpstr> Задачи на математические рассуждения</vt:lpstr>
      <vt:lpstr>. Задачи на математические рассуждения</vt:lpstr>
      <vt:lpstr>Презентация PowerPoint</vt:lpstr>
      <vt:lpstr>Презентация PowerPoint</vt:lpstr>
      <vt:lpstr>Презентация PowerPoint</vt:lpstr>
      <vt:lpstr>Характеристики задания «Багаж в аэропорту»</vt:lpstr>
      <vt:lpstr>Характеристики задания «Багаж в аэропорту»</vt:lpstr>
      <vt:lpstr>Презентация PowerPoint</vt:lpstr>
      <vt:lpstr>Ссылки и ресурсы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Тырышкина Ксения Викторовна</dc:creator>
  <cp:lastModifiedBy>Баталова Евгения Анатольевна</cp:lastModifiedBy>
  <cp:revision>101</cp:revision>
  <dcterms:created xsi:type="dcterms:W3CDTF">2022-10-07T08:17:12Z</dcterms:created>
  <dcterms:modified xsi:type="dcterms:W3CDTF">2023-03-03T06:02:24Z</dcterms:modified>
</cp:coreProperties>
</file>