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66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5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0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26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1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13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1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2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7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6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7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8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9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32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2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6D85-BE92-490F-9185-47707158BF4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0E4910-562C-4275-BDBB-40301F79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3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jigsawplanet.com/?rc=play&amp;pid=3b8f3fbd542a" TargetMode="External"/><Relationship Id="rId7" Type="http://schemas.openxmlformats.org/officeDocument/2006/relationships/hyperlink" Target="https://www.thinglink.com/card/1421872146828754947" TargetMode="External"/><Relationship Id="rId2" Type="http://schemas.openxmlformats.org/officeDocument/2006/relationships/hyperlink" Target="https://view.genial.ly/63df6dfbec2df40012caa92d/interactive-image-vasyuganskie-bolota-v-zadacha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krylovaelena930/padlet-bnqi8lf8rxyzsaxm" TargetMode="External"/><Relationship Id="rId5" Type="http://schemas.openxmlformats.org/officeDocument/2006/relationships/hyperlink" Target="https://coreapp.ai/app/preview/lesson/608c386a6cbaea2a5d1e4b1a" TargetMode="External"/><Relationship Id="rId4" Type="http://schemas.openxmlformats.org/officeDocument/2006/relationships/hyperlink" Target="https://padlet.com/krylovaelena930/cx5cbqd18kwwsdl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iew.genial.ly/63f8ba16625ae70017b2c3be/interactive-image-interactive-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t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t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ew.genial.ly/63147b5a6da5ac00186d1731/interactive-image-interactive-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edsoo.ru/lab/subject/3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drive.google.com/file/d/1_mDiI0BudkVQOgREvPecDItkr_8UyzgJ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i.ru/teachers/lk" TargetMode="External"/><Relationship Id="rId5" Type="http://schemas.openxmlformats.org/officeDocument/2006/relationships/hyperlink" Target="https://mousemath.ru/" TargetMode="External"/><Relationship Id="rId4" Type="http://schemas.openxmlformats.org/officeDocument/2006/relationships/hyperlink" Target="https://etudes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doba.org/h5p/embed/58302" TargetMode="External"/><Relationship Id="rId2" Type="http://schemas.openxmlformats.org/officeDocument/2006/relationships/hyperlink" Target="https://view.genial.ly/63147b5a6da5ac00186d1731/interactive-image-interactive-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hyperlink" Target="https://udoba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641" y="1790384"/>
            <a:ext cx="7766936" cy="164630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"Формирование и оценка функциональной грамотности обучающихся средствами цифровых образовательных ресурсов и сервисов"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259" y="4050833"/>
            <a:ext cx="5370743" cy="10968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/>
              <a:t>Крылова Е.Г., учитель математики МАОУ СОШ № 40 </a:t>
            </a:r>
            <a:r>
              <a:rPr lang="ru-RU" sz="2800" b="1" dirty="0" err="1" smtClean="0"/>
              <a:t>г.Томска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05" y="200710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8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2597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Критерии, которые предлагаю я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446595"/>
              </p:ext>
            </p:extLst>
          </p:nvPr>
        </p:nvGraphicFramePr>
        <p:xfrm>
          <a:off x="923349" y="953829"/>
          <a:ext cx="8596312" cy="560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3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ЗАДАНИЯ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 оценки: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 область оценки: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данные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с кратким ответом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данные таблицы, решать расчётную задачу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выполнять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десятичными дробями,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доп.сведения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 кол-ве дней в неделе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вычислять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оценивания: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387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 ответ: 10,71 р, или 10 р 71 коп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 ответ 1,53 р , или 1 р 53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 ответ или ответ отсутствует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Несколько моих разработок)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5076967"/>
            <a:ext cx="7465324" cy="317533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604" y="1437957"/>
            <a:ext cx="9894626" cy="1056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Проект по ФГ ученика 6 класса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Браневского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А. «Васюганские болота в задачах»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2"/>
              </a:rPr>
              <a:t>https://view.genial.ly/63df6dfbec2df40012caa92d/interactive-image-vasyuganskie-bolota-v-zadachah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970" y="6238127"/>
            <a:ext cx="8857396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Пазлы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фг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3"/>
              </a:rPr>
              <a:t>https://www.jigsawplanet.com/?rc=play&amp;pid=3b8f3fbd542a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962" y="3693027"/>
            <a:ext cx="968990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Чудеса геометрии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4"/>
              </a:rPr>
              <a:t>https://padlet.com/krylovaelena930/cx5cbqd18kwwsdlw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315" y="4249851"/>
            <a:ext cx="8960104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Урок «Производная функции»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5"/>
              </a:rPr>
              <a:t>https://coreapp.ai/app/preview/lesson/608c386a6cbaea2a5d1e4b1a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962" y="5241760"/>
            <a:ext cx="8960103" cy="123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Урок «Производная функции» (другая версия)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6"/>
              </a:rPr>
              <a:t>https://padlet.com/krylovaelena930/padlet-bnqi8lf8rxyzsaxm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371" y="2640770"/>
            <a:ext cx="8871043" cy="83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Проект по ФГ ученика 7 класса Литовченко К. «Башня чудес»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  <a:hlinkClick r:id="rId7"/>
              </a:rPr>
              <a:t>https://www.thinglink.com/card/1421872146828754947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619" y="304003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9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 копилку самому лучшему учителю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41" y="1655621"/>
            <a:ext cx="8596668" cy="3880773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4241" y="2549566"/>
            <a:ext cx="48995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https://view.genial.ly/63f8ba16625ae70017b2c3be/interactive-image-interactive-image</a:t>
            </a:r>
            <a:endParaRPr lang="ru-RU" sz="2800" b="1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" y="2376807"/>
            <a:ext cx="36576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210" y="255301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b="22189"/>
          <a:stretch/>
        </p:blipFill>
        <p:spPr>
          <a:xfrm>
            <a:off x="741527" y="-351247"/>
            <a:ext cx="8620836" cy="5336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355" y="7199195"/>
            <a:ext cx="83524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sz="2400" dirty="0" smtClean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9567" y="5963874"/>
            <a:ext cx="6232796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/>
              <a:t>Оставьте, пожалуйста, свой отзыв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267" y="282597"/>
            <a:ext cx="1396105" cy="1133954"/>
          </a:xfrm>
          <a:prstGeom prst="rect">
            <a:avLst/>
          </a:prstGeom>
        </p:spPr>
      </p:pic>
      <p:pic>
        <p:nvPicPr>
          <p:cNvPr id="1027" name="Picture 3" descr="D:\Загрузки\604010274a2074bd0f5e4e2ff7e0f4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6" y="4569467"/>
            <a:ext cx="2153595" cy="21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7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173" y="1889161"/>
            <a:ext cx="8024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Если мы будем учить сегодня так, как мы учили вчера, </a:t>
            </a:r>
          </a:p>
          <a:p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мы украдем у детей </a:t>
            </a:r>
            <a:r>
              <a:rPr lang="ru-RU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завтра.</a:t>
            </a:r>
            <a:endParaRPr lang="ru-RU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ru-RU" sz="3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Джон </a:t>
            </a:r>
            <a:r>
              <a:rPr lang="ru-RU" sz="3200" b="1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Дьюи</a:t>
            </a:r>
            <a:endParaRPr lang="ru-RU" sz="32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r"/>
            <a:endParaRPr lang="ru-RU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449" y="187062"/>
            <a:ext cx="1396105" cy="11339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0210" y="45974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(1859–1952)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философ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психолог и педагог, реформатор школьного образования. В 1988 году ЮНЕСКО признала его одним из четырёх человек, определивших способ педагогического мышления в ХХ веке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44" t="13199" r="11259" b="7136"/>
          <a:stretch/>
        </p:blipFill>
        <p:spPr>
          <a:xfrm>
            <a:off x="5046571" y="650163"/>
            <a:ext cx="6622264" cy="36439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5413" y="1988740"/>
            <a:ext cx="37112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hlinkClick r:id="rId3"/>
              </a:rPr>
              <a:t>https://educont.ru/</a:t>
            </a:r>
            <a:endParaRPr lang="ru-RU" sz="3000" dirty="0" smtClean="0">
              <a:solidFill>
                <a:schemeClr val="accent2"/>
              </a:solidFill>
            </a:endParaRPr>
          </a:p>
          <a:p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742" t="59514" r="30982" b="15973"/>
          <a:stretch/>
        </p:blipFill>
        <p:spPr>
          <a:xfrm>
            <a:off x="1095412" y="4644633"/>
            <a:ext cx="7993997" cy="17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ЦОС для формирования и оценивания функциональной грамотности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9" r="35374" b="83444"/>
          <a:stretch/>
        </p:blipFill>
        <p:spPr>
          <a:xfrm>
            <a:off x="10508775" y="236254"/>
            <a:ext cx="1392072" cy="1130464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1930400"/>
            <a:ext cx="8971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242F33"/>
                </a:solidFill>
                <a:latin typeface="PT Serif"/>
              </a:rPr>
              <a:t>До августа 2023 года </a:t>
            </a:r>
            <a:r>
              <a:rPr lang="ru-RU" sz="2800" dirty="0" smtClean="0">
                <a:solidFill>
                  <a:srgbClr val="242F33"/>
                </a:solidFill>
                <a:latin typeface="PT Serif"/>
              </a:rPr>
              <a:t>школьник 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может получить бесплатный доступ к следующим образовательным </a:t>
            </a:r>
            <a:r>
              <a:rPr lang="ru-RU" sz="2800" dirty="0" smtClean="0"/>
              <a:t>онлайн-ресурсам, </a:t>
            </a:r>
            <a:r>
              <a:rPr lang="ru-RU" sz="2800" dirty="0"/>
              <a:t>которыми можно бесплатно пользоваться благодаря </a:t>
            </a:r>
            <a:r>
              <a:rPr lang="ru-RU" sz="2800" dirty="0">
                <a:hlinkClick r:id="rId3"/>
              </a:rPr>
              <a:t>ЦОК (Цифровому Образовательному Контенту)</a:t>
            </a:r>
            <a:r>
              <a:rPr lang="ru-RU" sz="2800" dirty="0" smtClean="0">
                <a:solidFill>
                  <a:srgbClr val="242F33"/>
                </a:solidFill>
                <a:latin typeface="PT Serif"/>
              </a:rPr>
              <a:t>: 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1С:Урок,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ГлобалЛаб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, </a:t>
            </a:r>
            <a:r>
              <a:rPr lang="ru-RU" sz="2800" dirty="0" smtClean="0">
                <a:solidFill>
                  <a:srgbClr val="242F33"/>
                </a:solidFill>
                <a:latin typeface="PT Serif"/>
              </a:rPr>
              <a:t>ИИТ. 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Интеллектуальная школа,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Медиатека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 Просвещение, МЭО, Новая Школа, Новый Диск, Облако знаний,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СберКласс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Фоксфорд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, Экзамен-Медиа,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ЯКласс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, IBLS, iSmart.org,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Native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 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Class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, UCHi.RU (</a:t>
            </a:r>
            <a:r>
              <a:rPr lang="ru-RU" sz="2800" dirty="0" err="1">
                <a:solidFill>
                  <a:srgbClr val="242F33"/>
                </a:solidFill>
                <a:latin typeface="PT Serif"/>
              </a:rPr>
              <a:t>Учи.ру</a:t>
            </a:r>
            <a:r>
              <a:rPr lang="ru-RU" sz="2800" dirty="0">
                <a:solidFill>
                  <a:srgbClr val="242F33"/>
                </a:solidFill>
                <a:latin typeface="PT Serif"/>
              </a:rPr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913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Направления функциональной грамотности и рекомендации по формированию ФГ средствами ЦОК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510" y="2906973"/>
            <a:ext cx="5166026" cy="3175332"/>
          </a:xfrm>
        </p:spPr>
        <p:txBody>
          <a:bodyPr/>
          <a:lstStyle/>
          <a:p>
            <a:endParaRPr lang="ru-RU" sz="2800" dirty="0">
              <a:hlinkClick r:id="rId2"/>
            </a:endParaRPr>
          </a:p>
          <a:p>
            <a:r>
              <a:rPr lang="en-US" sz="2400" dirty="0" smtClean="0">
                <a:solidFill>
                  <a:schemeClr val="accent2"/>
                </a:solidFill>
                <a:hlinkClick r:id="rId2"/>
              </a:rPr>
              <a:t>https</a:t>
            </a:r>
            <a:r>
              <a:rPr lang="en-US" sz="2400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accent2"/>
                </a:solidFill>
                <a:hlinkClick r:id="rId2"/>
              </a:rPr>
              <a:t>view.genial.ly/63147b5a6da5ac00186d1731/interactive-image-interactive-image</a:t>
            </a:r>
            <a:endParaRPr lang="ru-RU" sz="2400" dirty="0" smtClean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491" t="12453" r="26993" b="15158"/>
          <a:stretch/>
        </p:blipFill>
        <p:spPr>
          <a:xfrm>
            <a:off x="363389" y="2442950"/>
            <a:ext cx="3840121" cy="3289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210" y="241652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2" y="159223"/>
            <a:ext cx="9266830" cy="20832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Ресурсы заданий </a:t>
            </a:r>
            <a:r>
              <a:rPr lang="ru-RU" b="1" dirty="0">
                <a:solidFill>
                  <a:schemeClr val="accent2"/>
                </a:solidFill>
              </a:rPr>
              <a:t>по функциональной грамотности по математике, </a:t>
            </a:r>
            <a:r>
              <a:rPr lang="ru-RU" b="1" dirty="0" smtClean="0">
                <a:solidFill>
                  <a:schemeClr val="accent2"/>
                </a:solidFill>
              </a:rPr>
              <a:t>рекомендованные Департаментом общего образования Томской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52" y="2706499"/>
            <a:ext cx="9449305" cy="3880773"/>
          </a:xfrm>
        </p:spPr>
        <p:txBody>
          <a:bodyPr/>
          <a:lstStyle/>
          <a:p>
            <a:r>
              <a:rPr lang="ru-RU" b="1" dirty="0"/>
              <a:t>Методические рекомендации «Функциональная грамотность в контексте обновленных ФГОС ООО по математике»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drive.google.com/file/d/1_mDiI0BudkVQOgREvPecDItkr_8UyzgJ/view?usp=sharing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dirty="0" smtClean="0"/>
              <a:t>виртуальные </a:t>
            </a:r>
            <a:r>
              <a:rPr lang="ru-RU" dirty="0"/>
              <a:t>лабораторные </a:t>
            </a:r>
            <a:r>
              <a:rPr lang="ru-RU" dirty="0" smtClean="0"/>
              <a:t>работы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://content.edsoo.ru/lab/subject/3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интерактивная визуализация и миниатюры </a:t>
            </a:r>
            <a:r>
              <a:rPr lang="ru-RU" dirty="0"/>
              <a:t>к известным математическим правилам и задачам «Математические этюды</a:t>
            </a:r>
            <a:r>
              <a:rPr lang="ru-RU" dirty="0" smtClean="0"/>
              <a:t>» </a:t>
            </a:r>
            <a:r>
              <a:rPr lang="en-US" dirty="0">
                <a:hlinkClick r:id="rId4"/>
              </a:rPr>
              <a:t>https://etudes.ru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/>
              <a:t>коллекция логических </a:t>
            </a:r>
            <a:r>
              <a:rPr lang="ru-RU" dirty="0" smtClean="0"/>
              <a:t>задач «</a:t>
            </a:r>
            <a:r>
              <a:rPr lang="ru-RU" dirty="0" err="1" smtClean="0"/>
              <a:t>Мышематика</a:t>
            </a:r>
            <a:r>
              <a:rPr lang="ru-RU" dirty="0" smtClean="0"/>
              <a:t>» </a:t>
            </a:r>
            <a:r>
              <a:rPr lang="en-US" dirty="0">
                <a:hlinkClick r:id="rId5"/>
              </a:rPr>
              <a:t>https://mousemath.ru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/>
              <a:t>развивающие и олимпиадные </a:t>
            </a:r>
            <a:r>
              <a:rPr lang="ru-RU" dirty="0" smtClean="0"/>
              <a:t>задачи «</a:t>
            </a:r>
            <a:r>
              <a:rPr lang="ru-RU" dirty="0" err="1" smtClean="0"/>
              <a:t>Учи.ру</a:t>
            </a:r>
            <a:r>
              <a:rPr lang="ru-RU" dirty="0" smtClean="0"/>
              <a:t>»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uchi.ru/teachers/lk</a:t>
            </a:r>
            <a:endParaRPr lang="ru-RU" dirty="0" smtClean="0">
              <a:hlinkClick r:id="rId6"/>
            </a:endParaRPr>
          </a:p>
          <a:p>
            <a:endParaRPr lang="ru-RU" dirty="0" smtClean="0">
              <a:hlinkClick r:id="rId6"/>
            </a:endParaRPr>
          </a:p>
          <a:p>
            <a:endParaRPr lang="ru-RU" dirty="0">
              <a:hlinkClick r:id="rId6"/>
            </a:endParaRPr>
          </a:p>
          <a:p>
            <a:endParaRPr lang="ru-RU" dirty="0" smtClean="0">
              <a:hlinkClick r:id="rId6"/>
            </a:endParaRPr>
          </a:p>
          <a:p>
            <a:endParaRPr lang="ru-RU" dirty="0" smtClean="0">
              <a:hlinkClick r:id="rId6"/>
            </a:endParaRPr>
          </a:p>
          <a:p>
            <a:endParaRPr lang="en-US" dirty="0" smtClean="0">
              <a:hlinkClick r:id="rId6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857" y="268948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Оценка заданий по ФГ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5076967"/>
            <a:ext cx="7465324" cy="3175332"/>
          </a:xfrm>
        </p:spPr>
        <p:txBody>
          <a:bodyPr>
            <a:normAutofit/>
          </a:bodyPr>
          <a:lstStyle/>
          <a:p>
            <a:endParaRPr lang="ru-RU" sz="2800" dirty="0">
              <a:hlinkClick r:id="rId2"/>
            </a:endParaRPr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udoba.org/h5p/embed/58302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0679" y="2462662"/>
            <a:ext cx="5813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Использованы задания </a:t>
            </a:r>
            <a:r>
              <a:rPr lang="en-US" dirty="0" smtClean="0"/>
              <a:t>I </a:t>
            </a:r>
            <a:r>
              <a:rPr lang="ru-RU" dirty="0" smtClean="0"/>
              <a:t>этапа муниципального </a:t>
            </a:r>
            <a:r>
              <a:rPr lang="ru-RU" dirty="0" err="1" smtClean="0"/>
              <a:t>межпредметного</a:t>
            </a:r>
            <a:r>
              <a:rPr lang="ru-RU" dirty="0" smtClean="0"/>
              <a:t> </a:t>
            </a:r>
            <a:r>
              <a:rPr lang="ru-RU" dirty="0" err="1" smtClean="0"/>
              <a:t>квиза</a:t>
            </a:r>
            <a:r>
              <a:rPr lang="ru-RU" dirty="0" smtClean="0"/>
              <a:t> по функциональной грамотности «Томск вчера, сегодня, завтра», проводимого СОШ № 27, ИМЦ </a:t>
            </a:r>
            <a:r>
              <a:rPr lang="ru-RU" dirty="0" err="1" smtClean="0"/>
              <a:t>г.Томска</a:t>
            </a:r>
            <a:r>
              <a:rPr lang="ru-RU" dirty="0" smtClean="0"/>
              <a:t> при с применением сервиса УДОБА </a:t>
            </a:r>
            <a:r>
              <a:rPr lang="en-US" dirty="0" smtClean="0">
                <a:hlinkClick r:id="rId4"/>
              </a:rPr>
              <a:t>https://udoba.org/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980" t="6670" r="26259" b="5327"/>
          <a:stretch/>
        </p:blipFill>
        <p:spPr>
          <a:xfrm>
            <a:off x="378272" y="2045299"/>
            <a:ext cx="3422976" cy="2499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1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2" y="264943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Критерии, которые предлагаю я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28409"/>
              </p:ext>
            </p:extLst>
          </p:nvPr>
        </p:nvGraphicFramePr>
        <p:xfrm>
          <a:off x="718633" y="1089005"/>
          <a:ext cx="8596312" cy="520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ЗАДАНИЕ 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ХАРАКТЕРИСТИКИ ЗАДАНИЯ: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Содержательная область оценки: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неопределенность и данные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Компетентностная область оценки: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Применять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Контекст: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общественный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Уровень сложности: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низкий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Формат ответа: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задание с кратким ответом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Объект оценки: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выбирать объект, переводить единицы измерения длины, решать расчётную задачу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Максимальный балл: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Система оценивания: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1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Дан ответ 206,5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0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haroni" panose="02010803020104030203" pitchFamily="2" charset="-79"/>
                        </a:rPr>
                        <a:t>Другой ответ или ответ отсутствует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8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9" y="189174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Критерии, которые предлагаю я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364572"/>
              </p:ext>
            </p:extLst>
          </p:nvPr>
        </p:nvGraphicFramePr>
        <p:xfrm>
          <a:off x="882407" y="996883"/>
          <a:ext cx="8596312" cy="537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ЗАДАНИЯ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 оценки: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 область оценки: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 данные, применять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с кратким ответом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Вычисление количества необходимых повторений, округление  с избытком, перевод единицы длины, решать расчётную задачу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57935" algn="l"/>
                          <a:tab pos="15621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оценивания: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 ответ: 7200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 верный ответ, но без перевода единиц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 ответ или ответ отсутствует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15" y="282597"/>
            <a:ext cx="139610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11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535</Words>
  <Application>Microsoft Office PowerPoint</Application>
  <PresentationFormat>Произвольный</PresentationFormat>
  <Paragraphs>123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"Формирование и оценка функциональной грамотности обучающихся средствами цифровых образовательных ресурсов и сервисов"</vt:lpstr>
      <vt:lpstr>Презентация PowerPoint</vt:lpstr>
      <vt:lpstr>Презентация PowerPoint</vt:lpstr>
      <vt:lpstr>ЦОС для формирования и оценивания функциональной грамотности</vt:lpstr>
      <vt:lpstr>Направления функциональной грамотности и рекомендации по формированию ФГ средствами ЦОК</vt:lpstr>
      <vt:lpstr>Ресурсы заданий по функциональной грамотности по математике, рекомендованные Департаментом общего образования Томской области</vt:lpstr>
      <vt:lpstr>Оценка заданий по ФГ</vt:lpstr>
      <vt:lpstr>Критерии, которые предлагаю я</vt:lpstr>
      <vt:lpstr>Критерии, которые предлагаю я</vt:lpstr>
      <vt:lpstr>Критерии, которые предлагаю я</vt:lpstr>
      <vt:lpstr>Несколько моих разработок)</vt:lpstr>
      <vt:lpstr>В копилку самому лучшему учителю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"Формирование и оценка функциональной грамотности обучающихся средствами цифровых образовательных ресурсов и сервисов"</dc:title>
  <dc:creator>Samsung</dc:creator>
  <cp:lastModifiedBy>Sovzam315</cp:lastModifiedBy>
  <cp:revision>41</cp:revision>
  <dcterms:created xsi:type="dcterms:W3CDTF">2023-02-24T07:07:07Z</dcterms:created>
  <dcterms:modified xsi:type="dcterms:W3CDTF">2023-03-09T10:32:42Z</dcterms:modified>
</cp:coreProperties>
</file>