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72" r:id="rId3"/>
    <p:sldId id="273" r:id="rId4"/>
    <p:sldId id="258" r:id="rId5"/>
    <p:sldId id="259" r:id="rId6"/>
    <p:sldId id="260" r:id="rId7"/>
    <p:sldId id="262" r:id="rId8"/>
    <p:sldId id="261" r:id="rId9"/>
    <p:sldId id="268" r:id="rId10"/>
    <p:sldId id="271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5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0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26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1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13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1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2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4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6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7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3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9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3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2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6D85-BE92-490F-9185-47707158BF49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0E4910-562C-4275-BDBB-40301F79B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3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enter-imc.ru/wp-content/uploads/2020/02/10120.pdf" TargetMode="External"/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7" Type="http://schemas.openxmlformats.org/officeDocument/2006/relationships/hyperlink" Target="https://fioco.ru/%D0%BF%D1%80%D0%B8%D0%BC%D0%B5%D1%80%D1%8B-%D0%B7%D0%B0%D0%B4%D0%B0%D1%87-pisa" TargetMode="External"/><Relationship Id="rId12" Type="http://schemas.openxmlformats.org/officeDocument/2006/relationships/hyperlink" Target="https://fioco.ru/vebinar-shkoly-ocenka-pis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support/demonstratsionnye-materialya/" TargetMode="External"/><Relationship Id="rId11" Type="http://schemas.openxmlformats.org/officeDocument/2006/relationships/hyperlink" Target="https://resh.edu.ru/instruction" TargetMode="External"/><Relationship Id="rId5" Type="http://schemas.openxmlformats.org/officeDocument/2006/relationships/hyperlink" Target="https://media.prosv.ru/" TargetMode="External"/><Relationship Id="rId10" Type="http://schemas.openxmlformats.org/officeDocument/2006/relationships/hyperlink" Target="https://fg.resh.edu.ru/" TargetMode="External"/><Relationship Id="rId4" Type="http://schemas.openxmlformats.org/officeDocument/2006/relationships/hyperlink" Target="http://skiv.instrao.ru/bank-zadaniy/" TargetMode="External"/><Relationship Id="rId9" Type="http://schemas.openxmlformats.org/officeDocument/2006/relationships/hyperlink" Target="https://myshop.ru/shop/product/453922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dia.prosv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media.prosv.ru/f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func/api/media/situations/108/addons/mg_1_new.dk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ew.genial.ly/63147b5a6da5ac00186d1731/interactive-image-interactive-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func/lk/bank?mode=2&amp;literacy_type=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ew.genial.ly/63147b5a6da5ac00186d1731/interactive-image-interactive-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media.prosv.ru/func/api/media/situations/108/addons/mg_1_new.dk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4125" y="1812417"/>
            <a:ext cx="7766936" cy="164630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«Использование цифровых образовательных ресурсов для формирования и развития функциональной грамотности на уроках математики"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0130" y="4348289"/>
            <a:ext cx="6563853" cy="10968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Иксанова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М.А.,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и информатики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МАОУ СОШ № 40 г.Томска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9505" y="200710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232" y="279094"/>
            <a:ext cx="9579370" cy="1320800"/>
          </a:xfrm>
        </p:spPr>
        <p:txBody>
          <a:bodyPr>
            <a:normAutofit/>
          </a:bodyPr>
          <a:lstStyle/>
          <a:p>
            <a:r>
              <a:rPr lang="ru-RU" sz="1800" dirty="0"/>
              <a:t>Банк заданий для формирования и оценки функциональной грамотности обучающихся основной школы (5-9 классы). ФГБНУ Институт стратегии развития образования российской академии образования: </a:t>
            </a:r>
            <a:r>
              <a:rPr lang="ru-RU" sz="1800" dirty="0">
                <a:hlinkClick r:id="rId2"/>
              </a:rPr>
              <a:t>http://skiv.instrao.ru/bank-zadaniy/</a:t>
            </a:r>
            <a:endParaRPr lang="ru-RU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59" y="1444491"/>
            <a:ext cx="8934665" cy="506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641" y="1655621"/>
            <a:ext cx="8596668" cy="3880773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2210" y="255301"/>
            <a:ext cx="1396105" cy="1133954"/>
          </a:xfrm>
          <a:prstGeom prst="rect">
            <a:avLst/>
          </a:prstGeom>
        </p:spPr>
      </p:pic>
      <p:sp>
        <p:nvSpPr>
          <p:cNvPr id="8193" name="AutoShape 1" descr="Хочу такой сайт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87287" y="427426"/>
            <a:ext cx="9842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Ресурсы по формированию и оценке функциональной грамотности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AutoShape 4" descr="Хочу такой сайт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98439" y="1143453"/>
            <a:ext cx="11413339" cy="4555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 заданий для формирования и оценки функциональной грамотности обучающихся основной школы (5-9 классы). ФГБНУ Институт стратегии развития образования российской академии образования: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http://skiv.instrao.ru/bank-zadaniy/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Цифровой сервис для формирования   и развития функциональной грамотности учеников 5-9 классов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https://media.prosv.ru/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Демонстрационные материалы для оценки функциональной грамотности учащихся 5 и 7 классов. ФГБНУ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Институт стратегии развития образования российской академии образования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(Демонстрационные материалы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http://skiv.instrao.ru/support/demonstratsionnye-materialya/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Открытые задания PISA: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7"/>
              </a:rPr>
              <a:t>https://fioco.ru/примеры-задач-pisa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Примеры открытых заданий PISA по читательской, математической, естественнонаучной, финансовой грамотности и заданий по совместному решению задач: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8"/>
              </a:rPr>
              <a:t>http://center-imc.ru/wp-content/uploads/2020/02/10120.pdf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Сборники эталонных заданий серии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Функциональная грамотность. Учимся для жизни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издательства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Просвещение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9"/>
              </a:rPr>
              <a:t>https://myshop.ru/shop/product/4539226.html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Электронный банк заданий по функциональной грамотности: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10"/>
              </a:rPr>
              <a:t>https://fg.resh.edu.ru/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Пошаговая инструкция, как получить доступ к электронному банку заданий представлена в руководстве пользователя. Ознакомиться с руководством пользователя можно по ссылке: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11"/>
              </a:rPr>
              <a:t>https://resh.edu.ru/instruction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Презентация платформы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Электронный банк тренировочных заданий по оценке функциональной грамотности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12"/>
              </a:rPr>
              <a:t>https://fioco.ru/vebinar-shkoly-ocenka-pisa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3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86" y="187288"/>
            <a:ext cx="11779716" cy="60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5761822" y="2269474"/>
            <a:ext cx="837281" cy="1288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1520" y="380278"/>
            <a:ext cx="4448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mj-NO" sz="3200" dirty="0" smtClean="0">
                <a:hlinkClick r:id="rId2"/>
              </a:rPr>
              <a:t>https://media.prosv.ru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3153" y="5529541"/>
            <a:ext cx="1396105" cy="1133954"/>
          </a:xfrm>
          <a:prstGeom prst="rect">
            <a:avLst/>
          </a:prstGeom>
        </p:spPr>
      </p:pic>
      <p:pic>
        <p:nvPicPr>
          <p:cNvPr id="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4929" r="911"/>
          <a:stretch>
            <a:fillRect/>
          </a:stretch>
        </p:blipFill>
        <p:spPr bwMode="auto">
          <a:xfrm>
            <a:off x="1289253" y="1178803"/>
            <a:ext cx="8251353" cy="480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534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9" r="35374" b="83444"/>
          <a:stretch/>
        </p:blipFill>
        <p:spPr>
          <a:xfrm>
            <a:off x="10508775" y="236254"/>
            <a:ext cx="1392072" cy="1130464"/>
          </a:xfrm>
        </p:spPr>
      </p:pic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468" t="8002" b="5122"/>
          <a:stretch>
            <a:fillRect/>
          </a:stretch>
        </p:blipFill>
        <p:spPr bwMode="auto">
          <a:xfrm>
            <a:off x="478560" y="174902"/>
            <a:ext cx="9778143" cy="588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913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3510" y="2906973"/>
            <a:ext cx="5166026" cy="3175332"/>
          </a:xfrm>
        </p:spPr>
        <p:txBody>
          <a:bodyPr/>
          <a:lstStyle/>
          <a:p>
            <a:endParaRPr lang="ru-RU" sz="2800" dirty="0">
              <a:hlinkClick r:id="rId2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2210" y="241652"/>
            <a:ext cx="1396105" cy="11339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4491" y="0"/>
            <a:ext cx="1324733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203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2" y="159223"/>
            <a:ext cx="9266830" cy="2083251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5857" y="268948"/>
            <a:ext cx="1396105" cy="1133954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983" t="5222" b="5757"/>
          <a:stretch>
            <a:fillRect/>
          </a:stretch>
        </p:blipFill>
        <p:spPr bwMode="auto">
          <a:xfrm>
            <a:off x="0" y="1"/>
            <a:ext cx="12011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350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1" y="5076967"/>
            <a:ext cx="7465324" cy="3175332"/>
          </a:xfrm>
        </p:spPr>
        <p:txBody>
          <a:bodyPr>
            <a:normAutofit/>
          </a:bodyPr>
          <a:lstStyle/>
          <a:p>
            <a:endParaRPr lang="ru-RU" sz="2800" dirty="0">
              <a:hlinkClick r:id="rId2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4915" y="282597"/>
            <a:ext cx="1396105" cy="1133954"/>
          </a:xfrm>
          <a:prstGeom prst="rect">
            <a:avLst/>
          </a:prstGeom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521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42" y="264943"/>
            <a:ext cx="8596668" cy="1320800"/>
          </a:xfrm>
        </p:spPr>
        <p:txBody>
          <a:bodyPr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4915" y="282597"/>
            <a:ext cx="1396105" cy="1133954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61" y="538181"/>
            <a:ext cx="10185590" cy="532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588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620</TotalTime>
  <Words>86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SimSun</vt:lpstr>
      <vt:lpstr>Arial</vt:lpstr>
      <vt:lpstr>Calibri</vt:lpstr>
      <vt:lpstr>Tahoma</vt:lpstr>
      <vt:lpstr>Times New Roman</vt:lpstr>
      <vt:lpstr>Trebuchet MS</vt:lpstr>
      <vt:lpstr>Wingdings 3</vt:lpstr>
      <vt:lpstr>Грань</vt:lpstr>
      <vt:lpstr>«Использование цифровых образовательных ресурсов для формирования и развития функциональной грамотности на уроках математики"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Банк заданий для формирования и оценки функциональной грамотности обучающихся основной школы (5-9 классы). ФГБНУ Институт стратегии развития образования российской академии образования: http://skiv.instrao.ru/bank-zadaniy/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"Формирование и оценка функциональной грамотности обучающихся средствами цифровых образовательных ресурсов и сервисов"</dc:title>
  <dc:creator>Samsung</dc:creator>
  <cp:lastModifiedBy>Каб 209 учитель</cp:lastModifiedBy>
  <cp:revision>33</cp:revision>
  <dcterms:created xsi:type="dcterms:W3CDTF">2023-02-24T07:07:07Z</dcterms:created>
  <dcterms:modified xsi:type="dcterms:W3CDTF">2023-03-10T07:18:07Z</dcterms:modified>
</cp:coreProperties>
</file>