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6"/>
  </p:notesMasterIdLst>
  <p:sldIdLst>
    <p:sldId id="256" r:id="rId2"/>
    <p:sldId id="278" r:id="rId3"/>
    <p:sldId id="258" r:id="rId4"/>
    <p:sldId id="259" r:id="rId5"/>
    <p:sldId id="260" r:id="rId6"/>
    <p:sldId id="261" r:id="rId7"/>
    <p:sldId id="257" r:id="rId8"/>
    <p:sldId id="277" r:id="rId9"/>
    <p:sldId id="263" r:id="rId10"/>
    <p:sldId id="281" r:id="rId11"/>
    <p:sldId id="265" r:id="rId12"/>
    <p:sldId id="266" r:id="rId13"/>
    <p:sldId id="267" r:id="rId14"/>
    <p:sldId id="268" r:id="rId15"/>
    <p:sldId id="269" r:id="rId16"/>
    <p:sldId id="275" r:id="rId17"/>
    <p:sldId id="270" r:id="rId18"/>
    <p:sldId id="276" r:id="rId19"/>
    <p:sldId id="271" r:id="rId20"/>
    <p:sldId id="272" r:id="rId21"/>
    <p:sldId id="273" r:id="rId22"/>
    <p:sldId id="274" r:id="rId23"/>
    <p:sldId id="280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98" autoAdjust="0"/>
  </p:normalViewPr>
  <p:slideViewPr>
    <p:cSldViewPr snapToGrid="0">
      <p:cViewPr>
        <p:scale>
          <a:sx n="70" d="100"/>
          <a:sy n="70" d="100"/>
        </p:scale>
        <p:origin x="-484" y="-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AEAFF-C9FD-4327-BFDE-2E1B1B515A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59072-5BB1-46BA-A246-07E2DF3B2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10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9072-5BB1-46BA-A246-07E2DF3B2C6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05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9072-5BB1-46BA-A246-07E2DF3B2C6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74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9072-5BB1-46BA-A246-07E2DF3B2C6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523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9072-5BB1-46BA-A246-07E2DF3B2C6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0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9072-5BB1-46BA-A246-07E2DF3B2C6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0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9072-5BB1-46BA-A246-07E2DF3B2C6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24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82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3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5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761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147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195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38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89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02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493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35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D1AF2-84A5-4566-BB17-EF1DEC4F1708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92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1989" y="377243"/>
            <a:ext cx="8936181" cy="736373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Путешествие</a:t>
            </a:r>
            <a:r>
              <a:rPr lang="ru-RU" sz="3600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 </a:t>
            </a:r>
            <a:r>
              <a:rPr lang="ru-RU" sz="360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по городу </a:t>
            </a:r>
            <a:r>
              <a:rPr lang="ru-RU" sz="36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Томску</a:t>
            </a:r>
            <a:endParaRPr lang="ru-RU" sz="3600" b="1" i="1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8582" y="1480495"/>
            <a:ext cx="4894373" cy="311727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Усвоение </a:t>
            </a:r>
          </a:p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+</a:t>
            </a:r>
            <a:endParaRPr lang="ru-RU" sz="3600" dirty="0">
              <a:latin typeface="Arial Black" panose="020B0A04020102020204" pitchFamily="34" charset="0"/>
            </a:endParaRPr>
          </a:p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Применение</a:t>
            </a:r>
          </a:p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= </a:t>
            </a:r>
          </a:p>
          <a:p>
            <a:pPr algn="ctr"/>
            <a:r>
              <a:rPr lang="ru-RU" sz="3600" dirty="0">
                <a:latin typeface="Arial Black" panose="020B0A04020102020204" pitchFamily="34" charset="0"/>
              </a:rPr>
              <a:t>О</a:t>
            </a:r>
            <a:r>
              <a:rPr lang="ru-RU" sz="3600" dirty="0" smtClean="0">
                <a:latin typeface="Arial Black" panose="020B0A04020102020204" pitchFamily="34" charset="0"/>
              </a:rPr>
              <a:t>владение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9129" y="5570254"/>
            <a:ext cx="1842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2022</a:t>
            </a:r>
            <a:endParaRPr lang="ru-RU" sz="3600" i="1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34" y="1180271"/>
            <a:ext cx="6082145" cy="3970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23" y="5408746"/>
            <a:ext cx="1767993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7" y="0"/>
            <a:ext cx="3643745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45" y="1"/>
            <a:ext cx="364374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9243" y="2645244"/>
            <a:ext cx="3521003" cy="4904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6415" y="-738923"/>
            <a:ext cx="3426661" cy="49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4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945" y="0"/>
            <a:ext cx="10515600" cy="90054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Архитектурная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945" y="637309"/>
            <a:ext cx="10515600" cy="25492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Наш исторический город богат не только своим  купеческим прошлым  и современными  университетами, но  также каменными и деревянными памятниками архитектуры, построенными в различных архитектурных стилях. </a:t>
            </a:r>
          </a:p>
          <a:p>
            <a:pPr marL="0" indent="0">
              <a:buNone/>
            </a:pPr>
            <a:r>
              <a:rPr lang="ru-RU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Основной массив зданий был возведен в конце 19-начале 20 вв.  Здания строились в качестве доходных домов (магазины, гостиницы, рестораны) или особняков томских купцов.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985" y="3563353"/>
            <a:ext cx="4228015" cy="329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46" y="3563353"/>
            <a:ext cx="4924739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95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943" y="-6927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Задача №3</a:t>
            </a:r>
            <a:endParaRPr lang="ru-RU" sz="3600" b="1" dirty="0"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2364" y="3374186"/>
            <a:ext cx="5749636" cy="348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ege314.ru/wp-content/uploads/2022/01/Na-risunke-izobrazhyon-plan-dvuhkomnatnoy-kvartiry-s-panoramnoy-lodzhiey-v-mnogoetazhnom-zhilom-dome.jpg"/>
          <p:cNvSpPr>
            <a:spLocks noChangeAspect="1" noChangeArrowheads="1"/>
          </p:cNvSpPr>
          <p:nvPr/>
        </p:nvSpPr>
        <p:spPr bwMode="auto">
          <a:xfrm>
            <a:off x="155574" y="-144463"/>
            <a:ext cx="6494608" cy="649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706582"/>
            <a:ext cx="665018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latin typeface="Arial Black" panose="020B0A04020102020204" pitchFamily="34" charset="0"/>
              </a:rPr>
              <a:t>На рисунке изображен план двухкомнатной квартиры с панорамной лоджией в многоэтажном жилом доме. Длина стороны клетки на плане соответствует 0,3 м. Вход в квартиру находится в прихожей. Самое большое по площади помещение – гостиная. В спальне, гостиной и кухне есть двери и окна, выходящие на лоджию, но в кухне окно шире, чем в других комнатах. Остекление лоджии со стороны гостиной закруглено. В квартире есть два помещения, в которых нет окон, </a:t>
            </a:r>
            <a:r>
              <a:rPr lang="ru-RU" sz="2400" dirty="0">
                <a:latin typeface="Arial Black" panose="020B0A04020102020204" pitchFamily="34" charset="0"/>
              </a:rPr>
              <a:t>–</a:t>
            </a:r>
            <a:r>
              <a:rPr lang="ru-RU" sz="2400" dirty="0" smtClean="0">
                <a:latin typeface="Arial Black" panose="020B0A04020102020204" pitchFamily="34" charset="0"/>
              </a:rPr>
              <a:t> это прихожая и санузел.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58140"/>
            <a:ext cx="10515600" cy="5618823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latin typeface="Arial Black" panose="020B0A04020102020204" pitchFamily="34" charset="0"/>
              </a:rPr>
              <a:t>Для помещений, указанных в таблице, определите, какими цифрами они обозначены на плане.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Заполните таблицу. </a:t>
            </a:r>
          </a:p>
          <a:p>
            <a:pPr marL="342900" indent="-342900">
              <a:buAutoNum type="arabicPeriod"/>
            </a:pPr>
            <a:endParaRPr lang="ru-RU" sz="2400" dirty="0"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endParaRPr lang="ru-RU" sz="24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2. Найдите радиус закругления остекления лоджии со стороны гостиной. Ответ дайте в сантиметрах.</a:t>
            </a: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3. Плитка для пола размером 15 х 20 см продается в упаковках по 8 штук. Сколько упаковок плитки необходимо купить, чтобы выложить пол кухни?</a:t>
            </a: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4. На сколько процентов площадь кухни больше площади прихожей </a:t>
            </a:r>
          </a:p>
          <a:p>
            <a:pPr marL="0" indent="0">
              <a:buNone/>
            </a:pPr>
            <a:endParaRPr lang="ru-RU" sz="2400" dirty="0" smtClean="0"/>
          </a:p>
          <a:p>
            <a:pPr marL="342900" indent="-342900">
              <a:buAutoNum type="arabicPeriod"/>
            </a:pPr>
            <a:endParaRPr lang="ru-RU" sz="2400" dirty="0"/>
          </a:p>
        </p:txBody>
      </p:sp>
      <p:cxnSp>
        <p:nvCxnSpPr>
          <p:cNvPr id="24" name="Прямая соединительная линия 23"/>
          <p:cNvCxnSpPr>
            <a:stCxn id="8" idx="3"/>
          </p:cNvCxnSpPr>
          <p:nvPr/>
        </p:nvCxnSpPr>
        <p:spPr>
          <a:xfrm>
            <a:off x="11772900" y="2247203"/>
            <a:ext cx="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8" idx="0"/>
            <a:endCxn id="8" idx="2"/>
          </p:cNvCxnSpPr>
          <p:nvPr/>
        </p:nvCxnSpPr>
        <p:spPr>
          <a:xfrm>
            <a:off x="7211787" y="1883646"/>
            <a:ext cx="0" cy="72711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Группа 50"/>
          <p:cNvGrpSpPr/>
          <p:nvPr/>
        </p:nvGrpSpPr>
        <p:grpSpPr>
          <a:xfrm>
            <a:off x="2650673" y="1883646"/>
            <a:ext cx="9122227" cy="727113"/>
            <a:chOff x="3069773" y="913828"/>
            <a:chExt cx="9122227" cy="727113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3069773" y="913828"/>
              <a:ext cx="9122227" cy="727113"/>
              <a:chOff x="3069773" y="913828"/>
              <a:chExt cx="9122227" cy="727113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3069773" y="913828"/>
                <a:ext cx="9122227" cy="727113"/>
                <a:chOff x="2909168" y="913828"/>
                <a:chExt cx="11296970" cy="727113"/>
              </a:xfrm>
            </p:grpSpPr>
            <p:sp>
              <p:nvSpPr>
                <p:cNvPr id="8" name="Прямоугольник 7"/>
                <p:cNvSpPr/>
                <p:nvPr/>
              </p:nvSpPr>
              <p:spPr>
                <a:xfrm>
                  <a:off x="2909168" y="913828"/>
                  <a:ext cx="11296970" cy="727113"/>
                </a:xfrm>
                <a:prstGeom prst="rect">
                  <a:avLst/>
                </a:prstGeom>
                <a:solidFill>
                  <a:schemeClr val="bg1"/>
                </a:solidFill>
                <a:ln w="952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cxnSp>
              <p:nvCxnSpPr>
                <p:cNvPr id="13" name="Прямая соединительная линия 12"/>
                <p:cNvCxnSpPr>
                  <a:stCxn id="8" idx="1"/>
                </p:cNvCxnSpPr>
                <p:nvPr/>
              </p:nvCxnSpPr>
              <p:spPr>
                <a:xfrm>
                  <a:off x="2909168" y="1277385"/>
                  <a:ext cx="1129697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Прямая соединительная линия 29"/>
              <p:cNvCxnSpPr/>
              <p:nvPr/>
            </p:nvCxnSpPr>
            <p:spPr>
              <a:xfrm flipH="1">
                <a:off x="4310743" y="913828"/>
                <a:ext cx="1" cy="72711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937662" y="913828"/>
              <a:ext cx="0" cy="72711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Прямая соединительная линия 35"/>
          <p:cNvCxnSpPr/>
          <p:nvPr/>
        </p:nvCxnSpPr>
        <p:spPr>
          <a:xfrm>
            <a:off x="8789443" y="1883646"/>
            <a:ext cx="0" cy="72711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0374799" y="1883646"/>
            <a:ext cx="0" cy="72711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693441" y="1973421"/>
            <a:ext cx="1128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Помещения</a:t>
            </a:r>
            <a:endParaRPr lang="ru-RU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650673" y="2281198"/>
            <a:ext cx="1128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Цифры</a:t>
            </a:r>
            <a:endParaRPr lang="ru-RU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050969" y="1935320"/>
            <a:ext cx="125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гостиная</a:t>
            </a:r>
            <a:endParaRPr lang="ru-RU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5514677" y="1973421"/>
            <a:ext cx="1418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кухня</a:t>
            </a:r>
            <a:endParaRPr lang="ru-RU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7454036" y="1973420"/>
            <a:ext cx="1291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санузел</a:t>
            </a:r>
            <a:endParaRPr lang="ru-RU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8747880" y="1970204"/>
            <a:ext cx="1626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спальня</a:t>
            </a:r>
            <a:endParaRPr lang="ru-RU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10281992" y="1973420"/>
            <a:ext cx="1432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прихожая</a:t>
            </a:r>
            <a:endParaRPr lang="ru-RU" sz="1400" dirty="0"/>
          </a:p>
        </p:txBody>
      </p:sp>
      <p:cxnSp>
        <p:nvCxnSpPr>
          <p:cNvPr id="53" name="Прямая соединительная линия 52"/>
          <p:cNvCxnSpPr>
            <a:stCxn id="8" idx="0"/>
          </p:cNvCxnSpPr>
          <p:nvPr/>
        </p:nvCxnSpPr>
        <p:spPr>
          <a:xfrm>
            <a:off x="7211787" y="1883646"/>
            <a:ext cx="0" cy="72711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8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8824" y="210580"/>
            <a:ext cx="10515600" cy="63683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600" dirty="0" smtClean="0">
                <a:latin typeface="Arial Black" panose="020B0A04020102020204" pitchFamily="34" charset="0"/>
              </a:rPr>
              <a:t>5. В квартире планируется установить стиральную машину. Характеристики стиральных машин, условия подключения и доставки приведены в таблице. Планируется купить стиральную машину с вертикальной загрузкой, не превосходящую 85 см по высоте.</a:t>
            </a:r>
          </a:p>
          <a:p>
            <a:pPr marL="0" indent="0">
              <a:buNone/>
            </a:pPr>
            <a:endParaRPr lang="ru-RU" sz="26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600" dirty="0" smtClean="0">
                <a:latin typeface="Arial Black" panose="020B0A04020102020204" pitchFamily="34" charset="0"/>
              </a:rPr>
              <a:t>Сколько рублей будет стоить наиболее дешевый </a:t>
            </a:r>
            <a:r>
              <a:rPr lang="ru-RU" sz="2400" dirty="0" smtClean="0">
                <a:latin typeface="Arial Black" panose="020B0A04020102020204" pitchFamily="34" charset="0"/>
              </a:rPr>
              <a:t>подходящий вариант вместе с подключением и доставкой?</a:t>
            </a: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98" y="1720942"/>
            <a:ext cx="7974869" cy="381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4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85008"/>
            <a:ext cx="10515600" cy="5891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Приложение №3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Ответы 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1. 24536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2. 120 см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3. 34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4. 12,5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5. 28800</a:t>
            </a:r>
          </a:p>
        </p:txBody>
      </p:sp>
    </p:spTree>
    <p:extLst>
      <p:ext uri="{BB962C8B-B14F-4D97-AF65-F5344CB8AC3E}">
        <p14:creationId xmlns:p14="http://schemas.microsoft.com/office/powerpoint/2010/main" val="4195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0763" y="683555"/>
            <a:ext cx="6331527" cy="165576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Станция спортивная.</a:t>
            </a:r>
          </a:p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Физкультминутка.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" y="1950244"/>
            <a:ext cx="7162800" cy="448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2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70" y="7778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Станция </a:t>
            </a:r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Университетская. 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278" y="1398589"/>
            <a:ext cx="11376121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Наш город носит неофициальное название «Сибирские Афины». Данное название город получил из-за того, что в 1888г. В Томске был открыт первый за Уралом  Императорский университет (ныне Томский государственный университет). В настоящее время в городе располагается 6 государственных университетов,  Дом ученых, 6 научных университетских библиотек. </a:t>
            </a:r>
          </a:p>
          <a:p>
            <a:pPr marL="0" indent="0" algn="just">
              <a:buNone/>
            </a:pPr>
            <a:r>
              <a:rPr lang="ru-RU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Также на восточной окраине Томска находится Академгородок, где размещен ряд научных институтов.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08" y="4590630"/>
            <a:ext cx="3359187" cy="2213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325" y="4590630"/>
            <a:ext cx="3618353" cy="2213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838" y="4590630"/>
            <a:ext cx="274343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2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7" y="907106"/>
            <a:ext cx="5666510" cy="29893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27" y="907106"/>
            <a:ext cx="5389419" cy="2989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365" y="3896437"/>
            <a:ext cx="5541818" cy="268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2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Задача </a:t>
            </a:r>
            <a:r>
              <a:rPr lang="ru-RU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№4 </a:t>
            </a:r>
            <a:endParaRPr lang="ru-RU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31 </a:t>
            </a:r>
            <a:r>
              <a:rPr lang="ru-RU" sz="2400" dirty="0">
                <a:latin typeface="Arial Black" panose="020B0A04020102020204" pitchFamily="34" charset="0"/>
              </a:rPr>
              <a:t>декабря 2021 года Антон берёт 1млн. Руб.</a:t>
            </a: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Условие: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V -</a:t>
            </a:r>
            <a:r>
              <a:rPr lang="ru-RU" sz="2400" dirty="0">
                <a:latin typeface="Arial Black" panose="020B0A04020102020204" pitchFamily="34" charset="0"/>
              </a:rPr>
              <a:t> месячная выплата в %.</a:t>
            </a: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Затем Антон берёт транш и выплачивает кредит за 2 транша.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 I</a:t>
            </a:r>
            <a:r>
              <a:rPr lang="ru-RU" sz="2400" dirty="0">
                <a:latin typeface="Arial Black" panose="020B0A04020102020204" pitchFamily="34" charset="0"/>
              </a:rPr>
              <a:t>. Раз - 510 тыс. руб.</a:t>
            </a: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 </a:t>
            </a:r>
            <a:r>
              <a:rPr lang="en-US" sz="2400" dirty="0">
                <a:latin typeface="Arial Black" panose="020B0A04020102020204" pitchFamily="34" charset="0"/>
              </a:rPr>
              <a:t>II</a:t>
            </a:r>
            <a:r>
              <a:rPr lang="ru-RU" sz="2400" dirty="0">
                <a:latin typeface="Arial Black" panose="020B0A04020102020204" pitchFamily="34" charset="0"/>
              </a:rPr>
              <a:t>.Раз – 649 тыс. руб.</a:t>
            </a: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Вопрос:</a:t>
            </a: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Под какой процент взято? </a:t>
            </a: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21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4618" y="41708"/>
            <a:ext cx="9144000" cy="70643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Станция Природоведческая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37309"/>
            <a:ext cx="12192000" cy="292330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Наша Томская область находится в Сибирской тайге. В связи с этим фактом, на территории области находится большое количество различных  природных памятников .</a:t>
            </a:r>
          </a:p>
          <a:p>
            <a:pPr algn="just"/>
            <a:r>
              <a:rPr lang="ru-RU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Особым интересом  и популярностью у жителей и гостей области пользуются такие памятники природы как: </a:t>
            </a:r>
            <a:r>
              <a:rPr lang="ru-RU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Таловские</a:t>
            </a:r>
            <a:r>
              <a:rPr lang="ru-RU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чаши, Синий Утёс, </a:t>
            </a:r>
            <a:r>
              <a:rPr lang="ru-RU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Дызвездный</a:t>
            </a:r>
            <a:r>
              <a:rPr lang="ru-RU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ключ, Серебряный ключ. </a:t>
            </a:r>
          </a:p>
          <a:p>
            <a:pPr algn="just"/>
            <a:r>
              <a:rPr lang="ru-RU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Также на территории нашей области находится самое большое в мире Васюганское болото. 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0" y="3560618"/>
            <a:ext cx="6123775" cy="329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15" y="3560618"/>
            <a:ext cx="6075185" cy="329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5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Обозначения: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S - </a:t>
            </a:r>
            <a:r>
              <a:rPr lang="ru-RU" sz="2400" dirty="0">
                <a:latin typeface="Arial Black" panose="020B0A04020102020204" pitchFamily="34" charset="0"/>
              </a:rPr>
              <a:t>сумма кредита.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a - %</a:t>
            </a:r>
            <a:r>
              <a:rPr lang="ru-RU" sz="2400" dirty="0">
                <a:latin typeface="Arial Black" panose="020B0A040201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x – I</a:t>
            </a:r>
            <a:r>
              <a:rPr lang="ru-RU" sz="2400" dirty="0">
                <a:latin typeface="Arial Black" panose="020B0A04020102020204" pitchFamily="34" charset="0"/>
              </a:rPr>
              <a:t>. Выплата.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y –</a:t>
            </a:r>
            <a:r>
              <a:rPr lang="ru-RU" sz="2400" dirty="0">
                <a:latin typeface="Arial Black" panose="020B0A04020102020204" pitchFamily="34" charset="0"/>
              </a:rPr>
              <a:t> </a:t>
            </a:r>
            <a:r>
              <a:rPr lang="en-US" sz="2400" dirty="0">
                <a:latin typeface="Arial Black" panose="020B0A04020102020204" pitchFamily="34" charset="0"/>
              </a:rPr>
              <a:t>II</a:t>
            </a:r>
            <a:r>
              <a:rPr lang="ru-RU" sz="2400" dirty="0">
                <a:latin typeface="Arial Black" panose="020B0A04020102020204" pitchFamily="34" charset="0"/>
              </a:rPr>
              <a:t>. Выплата.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b = 1 + 0</a:t>
            </a:r>
            <a:r>
              <a:rPr lang="ru-RU" sz="2400" dirty="0">
                <a:latin typeface="Arial Black" panose="020B0A04020102020204" pitchFamily="34" charset="0"/>
              </a:rPr>
              <a:t>.01</a:t>
            </a:r>
            <a:r>
              <a:rPr lang="en-US" sz="2400" dirty="0">
                <a:latin typeface="Arial Black" panose="020B0A04020102020204" pitchFamily="34" charset="0"/>
              </a:rPr>
              <a:t>a</a:t>
            </a: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3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Приложение </a:t>
            </a:r>
            <a:r>
              <a:rPr lang="ru-RU" sz="3600" dirty="0" smtClean="0">
                <a:latin typeface="Arial Black" panose="020B0A04020102020204" pitchFamily="34" charset="0"/>
              </a:rPr>
              <a:t>№4</a:t>
            </a:r>
            <a:r>
              <a:rPr lang="ru-RU" sz="3600" dirty="0">
                <a:latin typeface="Arial Black" panose="020B0A04020102020204" pitchFamily="34" charset="0"/>
              </a:rPr>
              <a:t/>
            </a:r>
            <a:br>
              <a:rPr lang="ru-RU" sz="3600" dirty="0">
                <a:latin typeface="Arial Black" panose="020B0A04020102020204" pitchFamily="34" charset="0"/>
              </a:rPr>
            </a:br>
            <a:r>
              <a:rPr lang="ru-RU" sz="3600" dirty="0">
                <a:latin typeface="Arial Black" panose="020B0A04020102020204" pitchFamily="34" charset="0"/>
              </a:rPr>
              <a:t>Решение: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 Black" panose="020B0A04020102020204" pitchFamily="34" charset="0"/>
              </a:rPr>
              <a:t>Пусть: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S1=Sb-x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S2=S1b-y, </a:t>
            </a:r>
            <a:r>
              <a:rPr lang="ru-RU" dirty="0">
                <a:latin typeface="Arial Black" panose="020B0A04020102020204" pitchFamily="34" charset="0"/>
              </a:rPr>
              <a:t>тогда</a:t>
            </a:r>
          </a:p>
          <a:p>
            <a:pPr marL="0" indent="0">
              <a:buNone/>
            </a:pPr>
            <a:r>
              <a:rPr lang="ru-RU" dirty="0">
                <a:latin typeface="Arial Black" panose="020B0A04020102020204" pitchFamily="34" charset="0"/>
              </a:rPr>
              <a:t>(</a:t>
            </a:r>
            <a:r>
              <a:rPr lang="en-US" dirty="0">
                <a:latin typeface="Arial Black" panose="020B0A04020102020204" pitchFamily="34" charset="0"/>
              </a:rPr>
              <a:t>Sb-x)*b-Y=Sb²</a:t>
            </a:r>
            <a:r>
              <a:rPr lang="ru-RU" dirty="0">
                <a:latin typeface="Arial Black" panose="020B0A04020102020204" pitchFamily="34" charset="0"/>
              </a:rPr>
              <a:t>-</a:t>
            </a:r>
            <a:r>
              <a:rPr lang="en-US" dirty="0" err="1">
                <a:latin typeface="Arial Black" panose="020B0A04020102020204" pitchFamily="34" charset="0"/>
              </a:rPr>
              <a:t>bx</a:t>
            </a:r>
            <a:r>
              <a:rPr lang="en-US" dirty="0">
                <a:latin typeface="Arial Black" panose="020B0A04020102020204" pitchFamily="34" charset="0"/>
              </a:rPr>
              <a:t>-y= 0 – </a:t>
            </a:r>
            <a:r>
              <a:rPr lang="ru-RU" dirty="0">
                <a:latin typeface="Arial Black" panose="020B0A04020102020204" pitchFamily="34" charset="0"/>
              </a:rPr>
              <a:t>выплаты </a:t>
            </a:r>
          </a:p>
          <a:p>
            <a:pPr marL="0" indent="0">
              <a:buNone/>
            </a:pPr>
            <a:r>
              <a:rPr lang="ru-RU" dirty="0">
                <a:latin typeface="Arial Black" panose="020B0A04020102020204" pitchFamily="34" charset="0"/>
              </a:rPr>
              <a:t>1000000</a:t>
            </a:r>
            <a:r>
              <a:rPr lang="en-US" dirty="0">
                <a:latin typeface="Arial Black" panose="020B0A04020102020204" pitchFamily="34" charset="0"/>
              </a:rPr>
              <a:t>b²- 510000b-649000=0 /</a:t>
            </a:r>
            <a:r>
              <a:rPr lang="ru-RU" dirty="0">
                <a:latin typeface="Arial Black" panose="020B0A04020102020204" pitchFamily="34" charset="0"/>
              </a:rPr>
              <a:t> :1000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D= 510²</a:t>
            </a:r>
            <a:r>
              <a:rPr lang="ru-RU" dirty="0">
                <a:latin typeface="Arial Black" panose="020B0A04020102020204" pitchFamily="34" charset="0"/>
              </a:rPr>
              <a:t>+</a:t>
            </a:r>
            <a:r>
              <a:rPr lang="en-US" dirty="0">
                <a:latin typeface="Arial Black" panose="020B0A04020102020204" pitchFamily="34" charset="0"/>
              </a:rPr>
              <a:t>4*649</a:t>
            </a:r>
            <a:r>
              <a:rPr lang="ru-RU" dirty="0">
                <a:latin typeface="Arial Black" panose="020B0A04020102020204" pitchFamily="34" charset="0"/>
              </a:rPr>
              <a:t>*1000=2856100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 b=510</a:t>
            </a:r>
            <a:r>
              <a:rPr lang="ru-RU" dirty="0">
                <a:latin typeface="Arial Black" panose="020B0A04020102020204" pitchFamily="34" charset="0"/>
              </a:rPr>
              <a:t>±1690</a:t>
            </a:r>
            <a:r>
              <a:rPr lang="en-US" dirty="0">
                <a:latin typeface="Arial Black" panose="020B0A04020102020204" pitchFamily="34" charset="0"/>
              </a:rPr>
              <a:t>/2000=1</a:t>
            </a:r>
            <a:r>
              <a:rPr lang="ru-RU" dirty="0">
                <a:latin typeface="Arial Black" panose="020B0A04020102020204" pitchFamily="34" charset="0"/>
              </a:rPr>
              <a:t>.1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ru-RU" dirty="0">
                <a:latin typeface="Arial Black" panose="020B0A04020102020204" pitchFamily="34" charset="0"/>
              </a:rPr>
              <a:t>тогда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b=1+0.01a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1.1=1+0.01a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0.01a=0.1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a= 0.1/0.01=10%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7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04801"/>
            <a:ext cx="7994073" cy="142701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Викторина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6071" y="1731819"/>
            <a:ext cx="4544291" cy="720580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>
                <a:latin typeface="Arial Black" panose="020B0A04020102020204" pitchFamily="34" charset="0"/>
              </a:rPr>
              <a:t>Сколько в Томске театров</a:t>
            </a:r>
            <a:r>
              <a:rPr lang="en-US" dirty="0" smtClean="0">
                <a:latin typeface="Arial Black" panose="020B0A04020102020204" pitchFamily="34" charset="0"/>
              </a:rPr>
              <a:t>?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6744" y="2436286"/>
            <a:ext cx="4544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Сколько в Томске улиц Ленина</a:t>
            </a:r>
            <a:r>
              <a:rPr lang="en-US" sz="2400" dirty="0" smtClean="0">
                <a:latin typeface="Arial Black" panose="020B0A04020102020204" pitchFamily="34" charset="0"/>
              </a:rPr>
              <a:t>?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6745" y="3158837"/>
            <a:ext cx="4384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Сколько в Томске институтов</a:t>
            </a:r>
            <a:r>
              <a:rPr lang="en-US" sz="2400" dirty="0" smtClean="0">
                <a:latin typeface="Arial Black" panose="020B0A04020102020204" pitchFamily="34" charset="0"/>
              </a:rPr>
              <a:t>?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1035" y="2086495"/>
            <a:ext cx="318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4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521035" y="2902836"/>
            <a:ext cx="318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489863" y="3440721"/>
            <a:ext cx="44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8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70963" y="2510733"/>
            <a:ext cx="3470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418</a:t>
            </a:r>
            <a:r>
              <a:rPr lang="ru-RU" sz="3200" dirty="0" smtClean="0">
                <a:latin typeface="Arial Black" panose="020B0A04020102020204" pitchFamily="34" charset="0"/>
              </a:rPr>
              <a:t> </a:t>
            </a:r>
            <a:r>
              <a:rPr lang="ru-RU" sz="3600" dirty="0" smtClean="0">
                <a:latin typeface="Arial Black" panose="020B0A04020102020204" pitchFamily="34" charset="0"/>
              </a:rPr>
              <a:t>лет с основания Томска.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3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490" y="371593"/>
            <a:ext cx="10515600" cy="117842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Рефлексия урока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490" y="1890868"/>
            <a:ext cx="10515600" cy="341711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Продолжите:</a:t>
            </a:r>
          </a:p>
          <a:p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На уроке мне было интересно узнать о …</a:t>
            </a:r>
          </a:p>
          <a:p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Мне было сложно …</a:t>
            </a:r>
          </a:p>
          <a:p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Урок помог мне задуматься …</a:t>
            </a:r>
          </a:p>
        </p:txBody>
      </p:sp>
    </p:spTree>
    <p:extLst>
      <p:ext uri="{BB962C8B-B14F-4D97-AF65-F5344CB8AC3E}">
        <p14:creationId xmlns:p14="http://schemas.microsoft.com/office/powerpoint/2010/main" val="6587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7327" y="2401743"/>
            <a:ext cx="7488382" cy="1325563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Спасибо за внимание.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0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528" y="601683"/>
            <a:ext cx="8943109" cy="592380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3600" b="1" dirty="0" smtClean="0">
                <a:latin typeface="Arial Black" panose="020B0A04020102020204" pitchFamily="34" charset="0"/>
              </a:rPr>
              <a:t>Задача</a:t>
            </a:r>
            <a:r>
              <a:rPr lang="ru-RU" sz="3600" b="1" dirty="0" smtClean="0"/>
              <a:t> </a:t>
            </a:r>
            <a:r>
              <a:rPr lang="ru-RU" sz="3600" b="1" dirty="0"/>
              <a:t>№</a:t>
            </a:r>
            <a:r>
              <a:rPr lang="ru-RU" sz="3600" b="1" dirty="0" smtClean="0">
                <a:latin typeface="Arial Black" panose="020B0A04020102020204" pitchFamily="34" charset="0"/>
              </a:rPr>
              <a:t>1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b="1" dirty="0" smtClean="0">
                <a:latin typeface="Arial Black" panose="020B0A04020102020204" pitchFamily="34" charset="0"/>
              </a:rPr>
              <a:t> </a:t>
            </a:r>
            <a:r>
              <a:rPr lang="ru-RU" sz="2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Володя летом отдыхает у дедушки в деревне Ёлочки. В воскресенье они собираются съездить на машине в село Кленовое. Из деревни Ёлочки в село Кленовое можно проехать по прямой грунтовой дороге. Есть более длинный путь: по прямолинейному шоссе через деревню Сосенки до деревни Жуки, где нужно повернуть под прямым углом направо на другое шоссе, ведущее в село Кленовое. Есть и третий маршрут: в деревне Сосенки можно свернуть на прямую дорогу в село Кленовое, которая идет мимо пруда.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Шоссе и грунтовые дороги образуют прямоугольные треугольники.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>
                <a:latin typeface="Arial Black" panose="020B0A04020102020204" pitchFamily="34" charset="0"/>
                <a:cs typeface="Times New Roman" panose="02020603050405020304" pitchFamily="18" charset="0"/>
              </a:rPr>
              <a:t>  </a:t>
            </a:r>
            <a:r>
              <a:rPr lang="ru-RU" sz="2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По шоссе Володя с </a:t>
            </a:r>
            <a:r>
              <a:rPr lang="ru-RU" sz="2600" dirty="0">
                <a:latin typeface="Arial Black" panose="020B0A04020102020204" pitchFamily="34" charset="0"/>
                <a:cs typeface="Times New Roman" panose="02020603050405020304" pitchFamily="18" charset="0"/>
              </a:rPr>
              <a:t>д</a:t>
            </a:r>
            <a:r>
              <a:rPr lang="ru-RU" sz="2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едушкой едут со скоростью 80 км/ч, а по грунтовой дороге – со скоростью 40 км/ч. На плане изображено взаимное расположение населенных пунктов, длина стороны каждой клетки равна 4 км. </a:t>
            </a: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324" y="3380509"/>
            <a:ext cx="2483676" cy="31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0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5253"/>
            <a:ext cx="10515600" cy="6011710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Пользуясь описанием, определите, какими цифрами на плане обозначены населенные пункты. 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Заполните таблицу.</a:t>
            </a: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Сколько километров проедут Володя с дедушкой от деревни Ёлочки до села Кленового, если они поедут по шоссе через деревню Жуки?</a:t>
            </a: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3.   Найдите расстояние от деревни Сосенки до села Кленового по прямой. Ответ дайте в километрах.</a:t>
            </a: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4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Сколько минут затратят на дорогу из деревни Ёлочки в село Кленовое Володя с дедушкой, если 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поедут через деревню Жуки?</a:t>
            </a: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2"/>
            </a:pP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61491" y="1344058"/>
            <a:ext cx="8692309" cy="7271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/>
          <p:cNvCxnSpPr>
            <a:stCxn id="4" idx="1"/>
            <a:endCxn id="4" idx="3"/>
          </p:cNvCxnSpPr>
          <p:nvPr/>
        </p:nvCxnSpPr>
        <p:spPr>
          <a:xfrm>
            <a:off x="2661491" y="1707615"/>
            <a:ext cx="86923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stCxn id="4" idx="0"/>
            <a:endCxn id="4" idx="2"/>
          </p:cNvCxnSpPr>
          <p:nvPr/>
        </p:nvCxnSpPr>
        <p:spPr>
          <a:xfrm>
            <a:off x="7007646" y="1344058"/>
            <a:ext cx="0" cy="727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761877" y="1344057"/>
            <a:ext cx="0" cy="727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9245488" y="1344056"/>
            <a:ext cx="0" cy="727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61491" y="1324094"/>
            <a:ext cx="2129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Насел. пункты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786349" y="1716028"/>
            <a:ext cx="204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Цифры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006708" y="132409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д. Ёлочки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204782" y="1346696"/>
            <a:ext cx="189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с. Кленовое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9574825" y="1346696"/>
            <a:ext cx="176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д. Жуки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38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0639"/>
            <a:ext cx="10515600" cy="56663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таблице указана стоимость (в рублях) некоторых продуктов в четырех магазинах, расположенных в деревне Ёлочки, селе Кленовом, деревне Сосенке и деревне Жуки</a:t>
            </a: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Володя с дедушкой хотят купить 5 л молока, 3 кг сыра «Российский» и 4 кг картофеля. В каком магазине такой набор продуктов будет стоить дешевле всего? Запишите стоимость данного набора в этом магазине.</a:t>
            </a: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378078"/>
              </p:ext>
            </p:extLst>
          </p:nvPr>
        </p:nvGraphicFramePr>
        <p:xfrm>
          <a:off x="1143000" y="1931467"/>
          <a:ext cx="8203587" cy="251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141"/>
                <a:gridCol w="1377109"/>
                <a:gridCol w="1564395"/>
                <a:gridCol w="1696597"/>
                <a:gridCol w="1531345"/>
              </a:tblGrid>
              <a:tr h="51506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Наименование продукта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д. Ёлочки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с. Кленовое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д. Сосенки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д. Жуки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</a:tr>
              <a:tr h="3686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Молоко (1 л)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42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45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38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43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</a:tr>
              <a:tr h="3686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Хлеб (1 батон)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22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25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23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27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</a:tr>
              <a:tr h="51506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Сыр</a:t>
                      </a:r>
                      <a:r>
                        <a:rPr lang="ru-RU" sz="1400" baseline="0" dirty="0" smtClean="0">
                          <a:latin typeface="+mn-lt"/>
                        </a:rPr>
                        <a:t> «Российский»</a:t>
                      </a:r>
                    </a:p>
                    <a:p>
                      <a:r>
                        <a:rPr lang="ru-RU" sz="1400" baseline="0" dirty="0" smtClean="0">
                          <a:latin typeface="+mn-lt"/>
                        </a:rPr>
                        <a:t>(1 кг)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320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290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270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280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</a:tr>
              <a:tr h="3686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Говядина (1 кг)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410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420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450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430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</a:tr>
              <a:tr h="3686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Картофель</a:t>
                      </a:r>
                      <a:r>
                        <a:rPr lang="ru-RU" sz="1400" baseline="0" dirty="0" smtClean="0">
                          <a:latin typeface="+mn-lt"/>
                        </a:rPr>
                        <a:t> (1 кг)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26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18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16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9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75013"/>
            <a:ext cx="10515600" cy="5701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Arial Black" panose="020B0A04020102020204" pitchFamily="34" charset="0"/>
              </a:rPr>
              <a:t>Приложение №1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  </a:t>
            </a: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Ответы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421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92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24</a:t>
            </a:r>
            <a:r>
              <a:rPr lang="en-US" sz="2400" baseline="300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+32</a:t>
            </a:r>
            <a:r>
              <a:rPr lang="en-US" sz="2400" baseline="300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2</a:t>
            </a:r>
            <a:r>
              <a:rPr lang="ru-RU" sz="2400" baseline="300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=40</a:t>
            </a: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2400" baseline="30000" dirty="0">
                <a:latin typeface="Arial Black" panose="020B0A04020102020204" pitchFamily="34" charset="0"/>
                <a:cs typeface="Times New Roman" panose="02020603050405020304" pitchFamily="18" charset="0"/>
              </a:rPr>
              <a:t>60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/</a:t>
            </a:r>
            <a:r>
              <a:rPr lang="en-US" sz="2400" baseline="-25000" dirty="0">
                <a:latin typeface="Arial Black" panose="020B0A04020102020204" pitchFamily="34" charset="0"/>
                <a:cs typeface="Times New Roman" panose="02020603050405020304" pitchFamily="18" charset="0"/>
              </a:rPr>
              <a:t>80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+</a:t>
            </a:r>
            <a:r>
              <a:rPr lang="en-US" sz="2400" baseline="30000" dirty="0">
                <a:latin typeface="Arial Black" panose="020B0A04020102020204" pitchFamily="34" charset="0"/>
                <a:cs typeface="Times New Roman" panose="02020603050405020304" pitchFamily="18" charset="0"/>
              </a:rPr>
              <a:t>32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/</a:t>
            </a:r>
            <a:r>
              <a:rPr lang="en-US" sz="2400" baseline="-25000" dirty="0">
                <a:latin typeface="Arial Black" panose="020B0A04020102020204" pitchFamily="34" charset="0"/>
                <a:cs typeface="Times New Roman" panose="02020603050405020304" pitchFamily="18" charset="0"/>
              </a:rPr>
              <a:t>80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=</a:t>
            </a:r>
            <a:r>
              <a:rPr lang="en-US" sz="2400" baseline="30000" dirty="0">
                <a:latin typeface="Arial Black" panose="020B0A04020102020204" pitchFamily="34" charset="0"/>
                <a:cs typeface="Times New Roman" panose="02020603050405020304" pitchFamily="18" charset="0"/>
              </a:rPr>
              <a:t>92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/</a:t>
            </a:r>
            <a:r>
              <a:rPr lang="en-US" sz="2400" baseline="-25000" dirty="0">
                <a:latin typeface="Arial Black" panose="020B0A04020102020204" pitchFamily="34" charset="0"/>
                <a:cs typeface="Times New Roman" panose="02020603050405020304" pitchFamily="18" charset="0"/>
              </a:rPr>
              <a:t>80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=</a:t>
            </a:r>
            <a:r>
              <a:rPr lang="en-US" sz="2400" baseline="30000" dirty="0">
                <a:latin typeface="Arial Black" panose="020B0A04020102020204" pitchFamily="34" charset="0"/>
                <a:cs typeface="Times New Roman" panose="02020603050405020304" pitchFamily="18" charset="0"/>
              </a:rPr>
              <a:t>23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/</a:t>
            </a:r>
            <a:r>
              <a:rPr lang="en-US" sz="2400" baseline="-25000" dirty="0">
                <a:latin typeface="Arial Black" panose="020B0A04020102020204" pitchFamily="34" charset="0"/>
                <a:cs typeface="Times New Roman" panose="02020603050405020304" pitchFamily="18" charset="0"/>
              </a:rPr>
              <a:t>80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*60=69</a:t>
            </a: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1096</a:t>
            </a: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223158" y="2351314"/>
            <a:ext cx="1151907" cy="261261"/>
            <a:chOff x="1199408" y="1733797"/>
            <a:chExt cx="902524" cy="237509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1258784" y="1733797"/>
              <a:ext cx="0" cy="2375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Группа 18"/>
            <p:cNvGrpSpPr/>
            <p:nvPr/>
          </p:nvGrpSpPr>
          <p:grpSpPr>
            <a:xfrm>
              <a:off x="1199408" y="1733797"/>
              <a:ext cx="902524" cy="237507"/>
              <a:chOff x="1199408" y="1733797"/>
              <a:chExt cx="902524" cy="237507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1199408" y="1852551"/>
                <a:ext cx="59376" cy="11875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1258784" y="1733797"/>
                <a:ext cx="84314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6625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Станция Купеческая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9"/>
            <a:ext cx="8638309" cy="32276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6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В нашем  Томске долгое время именно купцы определяли и формировали жизнь города: создавали городскую экономику, развивали культуру и образование, заложили основы меценатства и благотворительности. Купцы строили храмы, приюты, школы, библиотеки, театры, больницы, занимались благоустройством дорог и городских территорий, жертвовали крупные суммы в помощь беднейшим жителям, сиротам, инвалидам, пострадавшим от наводнений и  пожаров.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https://fanfics.me/images/fandoms_heroes/372-1456858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65125"/>
            <a:ext cx="1524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2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8295" cy="361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26" y="0"/>
            <a:ext cx="5187674" cy="361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 descr="blob:https://web.whatsapp.com/f030bf15-b39f-494a-ac27-b134322f92eb"/>
          <p:cNvSpPr>
            <a:spLocks noChangeAspect="1" noChangeArrowheads="1"/>
          </p:cNvSpPr>
          <p:nvPr/>
        </p:nvSpPr>
        <p:spPr bwMode="auto">
          <a:xfrm>
            <a:off x="3868593" y="318062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295" y="-220158"/>
            <a:ext cx="4526031" cy="70781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75358" y="-1"/>
            <a:ext cx="91606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17192" y="-235707"/>
            <a:ext cx="3790071" cy="1634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AutoShape 4" descr="blob:https://web.whatsapp.com/d6553a02-ff4c-4f71-9307-f29f4abde5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977181" y="2643181"/>
            <a:ext cx="3241964" cy="51876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004326" y="3616036"/>
            <a:ext cx="1294547" cy="3257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75358" y="-484909"/>
            <a:ext cx="741834" cy="645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12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00052"/>
            <a:ext cx="10515600" cy="4276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Используя преобразование плоскости составьте </a:t>
            </a:r>
            <a:r>
              <a:rPr lang="ru-RU" sz="2400" dirty="0" smtClean="0">
                <a:latin typeface="Arial Black" panose="020B0A04020102020204" pitchFamily="34" charset="0"/>
              </a:rPr>
              <a:t>возможные узоры, применяемые в архитектуре города Томска</a:t>
            </a: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А. П</a:t>
            </a: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араллельный перенос 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Б. Поворот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В. Симметрия 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Г</a:t>
            </a:r>
            <a:r>
              <a:rPr lang="ru-RU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. Зеркальная симметрия 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662" y="296884"/>
            <a:ext cx="641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Задача №2</a:t>
            </a:r>
            <a:endParaRPr lang="ru-RU" sz="36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32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</TotalTime>
  <Words>1069</Words>
  <Application>Microsoft Office PowerPoint</Application>
  <PresentationFormat>Произвольный</PresentationFormat>
  <Paragraphs>178</Paragraphs>
  <Slides>24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Путешествие по городу Томску</vt:lpstr>
      <vt:lpstr>Станция Природоведческая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Купеческая</vt:lpstr>
      <vt:lpstr>Презентация PowerPoint</vt:lpstr>
      <vt:lpstr>Презентация PowerPoint</vt:lpstr>
      <vt:lpstr>Презентация PowerPoint</vt:lpstr>
      <vt:lpstr>Станция Архитектурная </vt:lpstr>
      <vt:lpstr>Задача №3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Университетская. </vt:lpstr>
      <vt:lpstr>Презентация PowerPoint</vt:lpstr>
      <vt:lpstr>Задача №4 </vt:lpstr>
      <vt:lpstr>Обозначения:</vt:lpstr>
      <vt:lpstr>Приложение №4 Решение: </vt:lpstr>
      <vt:lpstr>Викторина</vt:lpstr>
      <vt:lpstr>Рефлексия урока</vt:lpstr>
      <vt:lpstr>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домашний</dc:creator>
  <cp:lastModifiedBy>Павел</cp:lastModifiedBy>
  <cp:revision>49</cp:revision>
  <dcterms:created xsi:type="dcterms:W3CDTF">2022-09-13T10:00:49Z</dcterms:created>
  <dcterms:modified xsi:type="dcterms:W3CDTF">2023-03-10T04:16:01Z</dcterms:modified>
</cp:coreProperties>
</file>