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83" r:id="rId4"/>
    <p:sldId id="312" r:id="rId5"/>
    <p:sldId id="313" r:id="rId6"/>
    <p:sldId id="314" r:id="rId7"/>
    <p:sldId id="284" r:id="rId8"/>
    <p:sldId id="269" r:id="rId9"/>
    <p:sldId id="315" r:id="rId10"/>
    <p:sldId id="316" r:id="rId11"/>
    <p:sldId id="317" r:id="rId12"/>
    <p:sldId id="318" r:id="rId13"/>
    <p:sldId id="320" r:id="rId14"/>
    <p:sldId id="321" r:id="rId15"/>
    <p:sldId id="322" r:id="rId16"/>
    <p:sldId id="323" r:id="rId17"/>
    <p:sldId id="330" r:id="rId18"/>
    <p:sldId id="331" r:id="rId19"/>
    <p:sldId id="332" r:id="rId20"/>
    <p:sldId id="333" r:id="rId21"/>
    <p:sldId id="324" r:id="rId22"/>
    <p:sldId id="334" r:id="rId23"/>
    <p:sldId id="325" r:id="rId24"/>
    <p:sldId id="326" r:id="rId25"/>
    <p:sldId id="327" r:id="rId26"/>
    <p:sldId id="328" r:id="rId27"/>
    <p:sldId id="329" r:id="rId28"/>
    <p:sldId id="30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25C"/>
    <a:srgbClr val="F9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1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0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8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8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1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53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0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0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289B-0B8E-46BF-BF1C-4EF2FB73C3B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s-oko.obrnadzor.gov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758339"/>
            <a:ext cx="10644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Мероприятие для учителей математики общеобразовательных организаций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08037" y="5911333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Март 2023 г.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9037" y="4279095"/>
            <a:ext cx="48285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м</a:t>
            </a:r>
            <a:r>
              <a:rPr lang="ru-RU" sz="20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етодист по математике </a:t>
            </a:r>
            <a:r>
              <a:rPr lang="ru-RU" sz="2000" b="0" i="1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МАУ ИМЦ</a:t>
            </a:r>
          </a:p>
          <a:p>
            <a:pPr algn="r"/>
            <a:r>
              <a:rPr lang="ru-RU" sz="2000" i="1" dirty="0" err="1" smtClean="0">
                <a:solidFill>
                  <a:srgbClr val="16625C"/>
                </a:solidFill>
                <a:latin typeface="Century Gothic" panose="020B0502020202020204" pitchFamily="34" charset="0"/>
              </a:rPr>
              <a:t>Бараболя</a:t>
            </a:r>
            <a:r>
              <a:rPr lang="ru-RU" sz="20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Светлана Анатольевна</a:t>
            </a:r>
            <a:endParaRPr lang="ru-RU" sz="2000" i="1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3514" y="1696897"/>
            <a:ext cx="85807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Результаты ВПР </a:t>
            </a:r>
            <a:r>
              <a:rPr lang="ru-RU" sz="3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по математике как </a:t>
            </a:r>
            <a:r>
              <a:rPr lang="ru-RU" sz="3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основа выявления предметных и </a:t>
            </a:r>
            <a:r>
              <a:rPr lang="ru-RU" sz="3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методических</a:t>
            </a:r>
            <a:r>
              <a:rPr lang="ru-RU" sz="3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 дефицитов </a:t>
            </a:r>
            <a:r>
              <a:rPr lang="ru-RU" sz="3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учителей математики</a:t>
            </a:r>
            <a:endParaRPr lang="ru-RU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341783" y="675861"/>
            <a:ext cx="10535478" cy="1193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b="1" dirty="0" smtClean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16625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728" y="262364"/>
            <a:ext cx="1737511" cy="1292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728" y="0"/>
            <a:ext cx="9923546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341783" y="675861"/>
            <a:ext cx="10535478" cy="1193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b="1" dirty="0" smtClean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16625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728" y="262364"/>
            <a:ext cx="1737511" cy="1292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319" y="0"/>
            <a:ext cx="9529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341783" y="675861"/>
            <a:ext cx="10535478" cy="1193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b="1" dirty="0" smtClean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16625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728" y="262364"/>
            <a:ext cx="1737511" cy="1292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881" y="0"/>
            <a:ext cx="881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341783" y="675861"/>
            <a:ext cx="10535478" cy="1193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b="1" dirty="0" smtClean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16625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728" y="262364"/>
            <a:ext cx="1737511" cy="1292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168" y="-1"/>
            <a:ext cx="7978913" cy="656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341783" y="675861"/>
            <a:ext cx="10535478" cy="1193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b="1" dirty="0" smtClean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16625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728" y="262364"/>
            <a:ext cx="1737511" cy="1292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977" y="262364"/>
            <a:ext cx="9612477" cy="642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341783" y="675861"/>
            <a:ext cx="10535478" cy="1193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b="1" dirty="0" smtClean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16625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728" y="262364"/>
            <a:ext cx="1737511" cy="1292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137" y="490552"/>
            <a:ext cx="9906191" cy="589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341783" y="675861"/>
            <a:ext cx="10535478" cy="1193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b="1" dirty="0" smtClean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16625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728" y="262364"/>
            <a:ext cx="1737511" cy="1292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113" y="139364"/>
            <a:ext cx="9681935" cy="671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341783" y="675861"/>
            <a:ext cx="10535478" cy="1193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b="1" dirty="0" smtClean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16625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728" y="262364"/>
            <a:ext cx="1737511" cy="1292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985" y="128336"/>
            <a:ext cx="9050299" cy="6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341783" y="675861"/>
            <a:ext cx="10535478" cy="1193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b="1" dirty="0" smtClean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16625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728" y="262364"/>
            <a:ext cx="1737511" cy="1292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126" y="0"/>
            <a:ext cx="10100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341783" y="675861"/>
            <a:ext cx="10535478" cy="1193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b="1" dirty="0" smtClean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16625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728" y="262364"/>
            <a:ext cx="1737511" cy="1292087"/>
          </a:xfrm>
          <a:prstGeom prst="rect">
            <a:avLst/>
          </a:prstGeom>
        </p:spPr>
      </p:pic>
      <p:pic>
        <p:nvPicPr>
          <p:cNvPr id="4" name="Объект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77" y="262364"/>
            <a:ext cx="9483604" cy="65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5838" y="5055621"/>
            <a:ext cx="10201275" cy="1569660"/>
          </a:xfrm>
          <a:prstGeom prst="rect">
            <a:avLst/>
          </a:prstGeom>
          <a:solidFill>
            <a:srgbClr val="16625C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Решение об участии в ВПР отдельного обучающегося принимает образовательная организация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" y="3486835"/>
            <a:ext cx="5886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u="none" strike="noStrike" dirty="0" smtClean="0">
                <a:solidFill>
                  <a:srgbClr val="2A7972"/>
                </a:solidFill>
                <a:effectLst/>
                <a:latin typeface="Century Gothic" panose="020B0502020202020204" pitchFamily="34" charset="0"/>
              </a:rPr>
              <a:t>Текст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594884"/>
            <a:ext cx="10588269" cy="327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9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341783" y="675861"/>
            <a:ext cx="10535478" cy="1193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b="1" dirty="0" smtClean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16625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728" y="262364"/>
            <a:ext cx="1737511" cy="1292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829" y="239332"/>
            <a:ext cx="8044866" cy="661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341783" y="675861"/>
            <a:ext cx="10535478" cy="1193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b="1" dirty="0" smtClean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16625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728" y="262364"/>
            <a:ext cx="1737511" cy="1292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218" y="0"/>
            <a:ext cx="7095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94" y="364206"/>
            <a:ext cx="6117796" cy="63093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306" y="1798846"/>
            <a:ext cx="5919483" cy="193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26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341783" y="675861"/>
            <a:ext cx="10535478" cy="1193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b="1" dirty="0" smtClean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16625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728" y="262364"/>
            <a:ext cx="1737511" cy="1292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452" y="1710511"/>
            <a:ext cx="10008546" cy="30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341783" y="675861"/>
            <a:ext cx="10535478" cy="1193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b="1" dirty="0" smtClean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16625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728" y="262364"/>
            <a:ext cx="1737511" cy="1292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899" y="532397"/>
            <a:ext cx="8160669" cy="587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341783" y="675861"/>
            <a:ext cx="10535478" cy="1193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b="1" dirty="0" smtClean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16625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728" y="262364"/>
            <a:ext cx="1737511" cy="1292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95" y="154787"/>
            <a:ext cx="11517066" cy="9303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95" y="1192751"/>
            <a:ext cx="11517066" cy="40260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43" y="5218814"/>
            <a:ext cx="11650918" cy="14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341783" y="675861"/>
            <a:ext cx="10535478" cy="1193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b="1" dirty="0" smtClean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16625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728" y="262364"/>
            <a:ext cx="1737511" cy="1292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783" y="117985"/>
            <a:ext cx="9374343" cy="65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341783" y="675861"/>
            <a:ext cx="10535478" cy="1193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b="1" dirty="0" smtClean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16625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728" y="262364"/>
            <a:ext cx="1737511" cy="1292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79" y="0"/>
            <a:ext cx="7427495" cy="692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6350" y="228083"/>
            <a:ext cx="58864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16625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16625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625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Контакты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4738" y="997524"/>
            <a:ext cx="7014427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500" b="1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500" b="1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500" b="1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Бараболя 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Светлана Анатольевна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методист по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математике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ул. Киевская, 89 (каб.6)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Раб. 43-05-21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Сот. 89610981601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barabolytomsk@gmail.com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9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97938" y="-22860"/>
            <a:ext cx="284630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603198"/>
              </p:ext>
            </p:extLst>
          </p:nvPr>
        </p:nvGraphicFramePr>
        <p:xfrm>
          <a:off x="0" y="-22860"/>
          <a:ext cx="12154172" cy="6880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Слайд" r:id="rId3" imgW="6096075" imgH="3429197" progId="PowerPoint.Slide.12">
                  <p:embed/>
                </p:oleObj>
              </mc:Choice>
              <mc:Fallback>
                <p:oleObj name="Слайд" r:id="rId3" imgW="6096075" imgH="3429197" progId="PowerPoint.Slide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2860"/>
                        <a:ext cx="12154172" cy="68808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465" y="1581593"/>
            <a:ext cx="10731242" cy="51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17" y="650468"/>
            <a:ext cx="9099350" cy="57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3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84" y="634631"/>
            <a:ext cx="9018653" cy="582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0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891" y="418767"/>
            <a:ext cx="7604383" cy="29388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75" y="3864381"/>
            <a:ext cx="11710710" cy="83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0832" y="916900"/>
            <a:ext cx="10201275" cy="2800767"/>
          </a:xfrm>
          <a:prstGeom prst="rect">
            <a:avLst/>
          </a:prstGeom>
          <a:solidFill>
            <a:srgbClr val="16625C"/>
          </a:solidFill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Сроки проведения мониторинга:</a:t>
            </a:r>
          </a:p>
          <a:p>
            <a:pPr lvl="0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ентябрь-октябрь 2022 (в соответствии с графиком)</a:t>
            </a:r>
          </a:p>
          <a:p>
            <a:pPr lvl="0"/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Предмет: математика</a:t>
            </a:r>
          </a:p>
          <a:p>
            <a:pPr lvl="0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" y="3486835"/>
            <a:ext cx="5886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u="none" strike="noStrike" dirty="0" smtClean="0">
                <a:solidFill>
                  <a:srgbClr val="2A7972"/>
                </a:solidFill>
                <a:effectLst/>
                <a:latin typeface="Century Gothic" panose="020B0502020202020204" pitchFamily="34" charset="0"/>
              </a:rPr>
              <a:t>Текст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66513"/>
              </p:ext>
            </p:extLst>
          </p:nvPr>
        </p:nvGraphicFramePr>
        <p:xfrm>
          <a:off x="930832" y="2856418"/>
          <a:ext cx="10201275" cy="35966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643641">
                  <a:extLst>
                    <a:ext uri="{9D8B030D-6E8A-4147-A177-3AD203B41FA5}">
                      <a16:colId xmlns:a16="http://schemas.microsoft.com/office/drawing/2014/main" val="1351639822"/>
                    </a:ext>
                  </a:extLst>
                </a:gridCol>
                <a:gridCol w="3645724">
                  <a:extLst>
                    <a:ext uri="{9D8B030D-6E8A-4147-A177-3AD203B41FA5}">
                      <a16:colId xmlns:a16="http://schemas.microsoft.com/office/drawing/2014/main" val="3371588917"/>
                    </a:ext>
                  </a:extLst>
                </a:gridCol>
                <a:gridCol w="3911910">
                  <a:extLst>
                    <a:ext uri="{9D8B030D-6E8A-4147-A177-3AD203B41FA5}">
                      <a16:colId xmlns:a16="http://schemas.microsoft.com/office/drawing/2014/main" val="40876651"/>
                    </a:ext>
                  </a:extLst>
                </a:gridCol>
              </a:tblGrid>
              <a:tr h="6109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Класс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Кол-во ООУ, принявших участие в мониторинге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Количество участников, принявших участие в мониторинге в г. Томске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510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550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 </a:t>
                      </a:r>
                      <a:r>
                        <a:rPr lang="ru-RU" sz="2400" dirty="0" smtClean="0"/>
                        <a:t>класс (5)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4616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6603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 </a:t>
                      </a:r>
                      <a:r>
                        <a:rPr lang="ru-RU" sz="2400" dirty="0" smtClean="0"/>
                        <a:t>класс (6)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4243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635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 </a:t>
                      </a:r>
                      <a:r>
                        <a:rPr lang="ru-RU" sz="2400" dirty="0" smtClean="0"/>
                        <a:t>класс (7)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3596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 </a:t>
                      </a:r>
                      <a:r>
                        <a:rPr lang="ru-RU" sz="2400" dirty="0" smtClean="0"/>
                        <a:t>класс (8)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0830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2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341783" y="675861"/>
            <a:ext cx="10535478" cy="1193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/>
              <a:t>Методы сбора информации</a:t>
            </a:r>
            <a:r>
              <a:rPr lang="ru-RU"/>
              <a:t>-пакетная выгрузка с сайта ФИС ОКО: </a:t>
            </a:r>
            <a:r>
              <a:rPr lang="ru-RU" u="sng">
                <a:hlinkClick r:id="rId3"/>
              </a:rPr>
              <a:t>https://fis-oko.obrnadzor.gov.ru/</a:t>
            </a:r>
            <a:r>
              <a:rPr lang="ru-RU"/>
              <a:t>.</a:t>
            </a:r>
            <a:endParaRPr lang="ru-RU"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95728" y="262364"/>
            <a:ext cx="1737511" cy="1292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28" y="1869422"/>
            <a:ext cx="11404234" cy="43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2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341783" y="675861"/>
            <a:ext cx="10535478" cy="1193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b="1" dirty="0" smtClean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16625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728" y="262364"/>
            <a:ext cx="1737511" cy="1292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60" y="675861"/>
            <a:ext cx="10932145" cy="2773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859" y="3308684"/>
            <a:ext cx="11168401" cy="256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138</Words>
  <Application>Microsoft Office PowerPoint</Application>
  <PresentationFormat>Широкоэкранный</PresentationFormat>
  <Paragraphs>46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Times New Roman</vt:lpstr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Бараболя Светлана Анатольевна</cp:lastModifiedBy>
  <cp:revision>72</cp:revision>
  <dcterms:created xsi:type="dcterms:W3CDTF">2020-08-10T04:19:49Z</dcterms:created>
  <dcterms:modified xsi:type="dcterms:W3CDTF">2023-03-14T03:30:20Z</dcterms:modified>
</cp:coreProperties>
</file>