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98" r:id="rId3"/>
    <p:sldId id="299" r:id="rId4"/>
    <p:sldId id="302" r:id="rId5"/>
    <p:sldId id="301" r:id="rId6"/>
    <p:sldId id="286" r:id="rId7"/>
    <p:sldId id="278" r:id="rId8"/>
    <p:sldId id="282" r:id="rId9"/>
    <p:sldId id="290" r:id="rId10"/>
    <p:sldId id="291" r:id="rId11"/>
    <p:sldId id="289" r:id="rId12"/>
    <p:sldId id="288" r:id="rId13"/>
    <p:sldId id="287" r:id="rId14"/>
    <p:sldId id="285" r:id="rId15"/>
    <p:sldId id="284" r:id="rId16"/>
    <p:sldId id="292" r:id="rId17"/>
    <p:sldId id="293" r:id="rId18"/>
    <p:sldId id="294" r:id="rId19"/>
    <p:sldId id="296" r:id="rId20"/>
    <p:sldId id="297" r:id="rId21"/>
    <p:sldId id="295" r:id="rId22"/>
    <p:sldId id="304" r:id="rId23"/>
    <p:sldId id="303" r:id="rId24"/>
    <p:sldId id="308" r:id="rId25"/>
    <p:sldId id="309" r:id="rId26"/>
    <p:sldId id="306" r:id="rId27"/>
    <p:sldId id="26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6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library.coreapp.ai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help-ru.coreapp.a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coreapp.ai/journal/tpost/h493k85g61-kak-organizovat-distantsionnoe-obuchenie" TargetMode="External"/><Relationship Id="rId2" Type="http://schemas.openxmlformats.org/officeDocument/2006/relationships/hyperlink" Target="http://didaktor.ru/core-otechestvennyj-konstruktor-interaktivnyx-urokov/?%2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reapp.a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80154" y="619497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2357" y="4988879"/>
            <a:ext cx="89996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Лариса Михайловна </a:t>
            </a:r>
            <a:r>
              <a:rPr lang="ru-RU" sz="2000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Тамошкина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, учитель информатики и черчения</a:t>
            </a:r>
          </a:p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Наталья Михайловна Полещук, учитель математики</a:t>
            </a:r>
          </a:p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МАОУ СОШ №27 им. Г.Н. </a:t>
            </a:r>
            <a:r>
              <a:rPr lang="ru-RU" sz="2000" smtClean="0">
                <a:solidFill>
                  <a:srgbClr val="16625C"/>
                </a:solidFill>
                <a:latin typeface="Century Gothic" panose="020B0502020202020204" pitchFamily="34" charset="0"/>
              </a:rPr>
              <a:t>Ворошилова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г. Томска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1671" y="1701487"/>
            <a:ext cx="86816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/>
              <a:t>Платформа CORE как интерактивный инструмент при проектировании учебного занятия по требованиям обновлённых ФГОС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01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учреждение</a:t>
            </a:r>
            <a:r>
              <a:rPr lang="ru-RU" sz="1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ИНФОРМАЦИОННО-МЕТОДИЧЕСКИЙ ЦЕНТР ГОРОДА ТОМСКА</a:t>
            </a:r>
            <a:endParaRPr lang="ru-RU" sz="1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928164"/>
            <a:ext cx="1188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727" y="105819"/>
            <a:ext cx="6608618" cy="66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70" y="1381125"/>
            <a:ext cx="11804073" cy="384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Стартовая страница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491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Выбор шаблонов занятий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79" y="1499323"/>
            <a:ext cx="9029167" cy="509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891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Шаблоны для создания своего образовательного </a:t>
            </a:r>
            <a:r>
              <a:rPr lang="ru-RU" sz="3200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контента</a:t>
            </a:r>
            <a:endParaRPr lang="ru-RU" sz="32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353" y="775861"/>
            <a:ext cx="8068936" cy="594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текст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81000"/>
            <a:ext cx="101060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9764" y="-277100"/>
            <a:ext cx="10515600" cy="1325563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Четыре вида инструментов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857" t="7370" r="5785" b="3158"/>
          <a:stretch>
            <a:fillRect/>
          </a:stretch>
        </p:blipFill>
        <p:spPr bwMode="auto">
          <a:xfrm>
            <a:off x="128255" y="1332445"/>
            <a:ext cx="3004473" cy="544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5412" b="902"/>
          <a:stretch>
            <a:fillRect/>
          </a:stretch>
        </p:blipFill>
        <p:spPr bwMode="auto">
          <a:xfrm>
            <a:off x="3685305" y="1446646"/>
            <a:ext cx="2576945" cy="538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847498"/>
            <a:ext cx="4100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информационные блоки</a:t>
            </a: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1144" y="1276988"/>
            <a:ext cx="277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задания и тесты</a:t>
            </a: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8259" y="944479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рефлексия</a:t>
            </a: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93949" y="2579317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другое</a:t>
            </a: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969" r="1969"/>
          <a:stretch>
            <a:fillRect/>
          </a:stretch>
        </p:blipFill>
        <p:spPr bwMode="auto">
          <a:xfrm>
            <a:off x="6703543" y="1336096"/>
            <a:ext cx="2604214" cy="189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 l="14947" r="2135"/>
          <a:stretch>
            <a:fillRect/>
          </a:stretch>
        </p:blipFill>
        <p:spPr bwMode="auto">
          <a:xfrm>
            <a:off x="10011115" y="3049995"/>
            <a:ext cx="2180885" cy="8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5952" t="23962" r="5456" b="30498"/>
          <a:stretch>
            <a:fillRect/>
          </a:stretch>
        </p:blipFill>
        <p:spPr bwMode="auto">
          <a:xfrm>
            <a:off x="6332484" y="3920837"/>
            <a:ext cx="5859516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93200" y="0"/>
            <a:ext cx="7816298" cy="9282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492" y="-18010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Описание блоков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558" t="22750" r="62248" b="29471"/>
          <a:stretch>
            <a:fillRect/>
          </a:stretch>
        </p:blipFill>
        <p:spPr bwMode="auto">
          <a:xfrm>
            <a:off x="1319068" y="831273"/>
            <a:ext cx="8689873" cy="60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6484" y="-193964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Правая боковая панель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84666" t="81693" r="2213" b="5413"/>
          <a:stretch>
            <a:fillRect/>
          </a:stretch>
        </p:blipFill>
        <p:spPr bwMode="auto">
          <a:xfrm>
            <a:off x="8564127" y="2983401"/>
            <a:ext cx="3627108" cy="200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84666" t="42323" r="830" b="28543"/>
          <a:stretch>
            <a:fillRect/>
          </a:stretch>
        </p:blipFill>
        <p:spPr bwMode="auto">
          <a:xfrm>
            <a:off x="3714980" y="1718795"/>
            <a:ext cx="4009603" cy="452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4666" t="13287" r="830" b="66929"/>
          <a:stretch>
            <a:fillRect/>
          </a:stretch>
        </p:blipFill>
        <p:spPr bwMode="auto">
          <a:xfrm>
            <a:off x="29665" y="1035548"/>
            <a:ext cx="4009602" cy="307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1982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Ссылка на урок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43" y="1260764"/>
            <a:ext cx="11205141" cy="52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091" y="0"/>
            <a:ext cx="10515600" cy="132556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Проверка домашнего задания</a:t>
            </a:r>
            <a:b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и обратная связь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41" y="1219201"/>
            <a:ext cx="6174750" cy="54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700" y="1870364"/>
            <a:ext cx="5829300" cy="455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dirty="0" smtClean="0"/>
              <a:t>ФГОС ООО пункт ﻿32.1.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185" y="1166699"/>
            <a:ext cx="1066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Рабочие программы учебных предметов, учебных курсов должны включать: тематическое планирование с указанием количества академических часов и возможность использования по этой теме электронных (цифровых) образовательных ресурсов, являющихся учебно-методическими материалами, используемые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РФ.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5273" y="-193963"/>
            <a:ext cx="10515600" cy="132556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Плюсы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5350" y="1054748"/>
            <a:ext cx="1112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1.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 Создавать уроки, занятия или рабочие листы исходя из необходимости конкретного учителя и под конкретных учеников</a:t>
            </a:r>
          </a:p>
          <a:p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2. Авторские разработки</a:t>
            </a:r>
          </a:p>
          <a:p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3. Удобство интерфейса конструктора и его блоков</a:t>
            </a:r>
          </a:p>
          <a:p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4. Возможность частичного использования элементов урока </a:t>
            </a:r>
          </a:p>
          <a:p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5. При отсутствии технических средств для прохождения заданий, можно их распечатать и раздать детям</a:t>
            </a:r>
          </a:p>
          <a:p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6. Возможность использовать в уроке как собственные электронные материалы, так и материалы коллег</a:t>
            </a:r>
          </a:p>
          <a:p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7. Конструктор подходит для обучения в технологии смешанного обучения и дистанционного обучения (как с участием учителя, так и без него)</a:t>
            </a:r>
          </a:p>
          <a:p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8. Возможность прохождения урока в индивидуальном темпе</a:t>
            </a:r>
          </a:p>
          <a:p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9. Адаптивность, индивидуализация, вариативность, рефлексия, гибкость</a:t>
            </a:r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62200" y="-166255"/>
            <a:ext cx="10515600" cy="132556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Минусы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9709" y="1194230"/>
            <a:ext cx="96427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Неудобная функция прокрутки поля урока и боковой панели с элементами урока.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Нет возможности выгрузки урока в </a:t>
            </a:r>
            <a:r>
              <a:rPr lang="en-US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PDF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 или другой формат.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На первом этапе временная </a:t>
            </a:r>
            <a:r>
              <a:rPr lang="ru-RU" sz="2400" dirty="0" err="1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затратность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 при создании качественных и полноценных уроков.</a:t>
            </a:r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007" y="318656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Программа новой всероссийской цифровой платформы от Министерства Просвещения РФ - </a:t>
            </a:r>
            <a:r>
              <a:rPr lang="ru-RU" sz="3600" u="sng" dirty="0" smtClean="0">
                <a:hlinkClick r:id="rId2"/>
              </a:rPr>
              <a:t>Навигатор Образования</a:t>
            </a:r>
            <a:endParaRPr lang="ru-RU" sz="36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548" y="1851653"/>
            <a:ext cx="8917997" cy="48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95241" y="3244334"/>
            <a:ext cx="320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https://help-ru.coreapp.ai/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091" y="0"/>
            <a:ext cx="10515600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Библиотека готовых уроков  </a:t>
            </a:r>
            <a:r>
              <a:rPr lang="ru-RU" u="sng" dirty="0" smtClean="0">
                <a:hlinkClick r:id="rId2"/>
              </a:rPr>
              <a:t>https://library.coreapp.ai</a:t>
            </a:r>
            <a:endParaRPr lang="ru-RU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862" y="1415329"/>
            <a:ext cx="90487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4" y="669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Центр знаний </a:t>
            </a:r>
            <a:r>
              <a:rPr lang="en-US" sz="4900" dirty="0" err="1" smtClean="0"/>
              <a:t>Coreapp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u="sng" dirty="0" smtClean="0">
                <a:hlinkClick r:id="rId2"/>
              </a:rPr>
              <a:t>https://help-ru.coreapp.ai/</a:t>
            </a:r>
            <a:r>
              <a:rPr lang="ru-RU" sz="4900" u="sng" dirty="0" smtClean="0"/>
              <a:t/>
            </a:r>
            <a:br>
              <a:rPr lang="ru-RU" sz="4900" u="sng" dirty="0" smtClean="0"/>
            </a:br>
            <a:r>
              <a:rPr lang="ru-RU" sz="4000" u="sng" dirty="0" smtClean="0"/>
              <a:t>(</a:t>
            </a:r>
            <a:r>
              <a:rPr lang="ru-RU" sz="4000" dirty="0" smtClean="0"/>
              <a:t>инструкции по работе с конструктором)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099" y="2178198"/>
            <a:ext cx="10287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/>
          <a:lstStyle/>
          <a:p>
            <a:r>
              <a:rPr lang="ru-RU" dirty="0" smtClean="0"/>
              <a:t>Для входа в урок  учениками, введения кода </a:t>
            </a:r>
            <a:r>
              <a:rPr lang="ru-RU" u="sng" dirty="0" err="1" smtClean="0"/>
              <a:t>urok.io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919" y="1704974"/>
            <a:ext cx="9772659" cy="480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Аствацуров</a:t>
            </a:r>
            <a:r>
              <a:rPr lang="ru-RU" dirty="0" smtClean="0"/>
              <a:t> Г.О. CORE — отечественный конструктор интерактивных уроков. Сайт </a:t>
            </a:r>
            <a:r>
              <a:rPr lang="ru-RU" dirty="0" err="1" smtClean="0"/>
              <a:t>Дидактор</a:t>
            </a:r>
            <a:r>
              <a:rPr lang="ru-RU" dirty="0" smtClean="0"/>
              <a:t>. Педагогическая практика. (01.07.2019) [Электронный ресурс] Режим доступа: </a:t>
            </a:r>
            <a:r>
              <a:rPr lang="ru-RU" u="sng" dirty="0" smtClean="0">
                <a:hlinkClick r:id="rId2"/>
              </a:rPr>
              <a:t>http://didaktor.ru/core-otechestvennyj-konstruktor-interaktivnyx-urokov/?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Ирина </a:t>
            </a:r>
            <a:r>
              <a:rPr lang="ru-RU" dirty="0" err="1" smtClean="0"/>
              <a:t>Салина</a:t>
            </a:r>
            <a:r>
              <a:rPr lang="ru-RU" dirty="0" smtClean="0"/>
              <a:t>. Как организовать дистанционное обучение с CORE. Журнал CORE. (31.03.2020) [Электронный ресурс] Режим доступа: </a:t>
            </a:r>
            <a:r>
              <a:rPr lang="ru-RU" u="sng" dirty="0" smtClean="0">
                <a:hlinkClick r:id="rId3"/>
              </a:rPr>
              <a:t>https://live.coreapp.ai/journal/tpost/h493k85g61-kak-organizovat-distantsionnoe-obuchenie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0819" y="500124"/>
            <a:ext cx="812234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 </a:t>
            </a:r>
            <a:r>
              <a:rPr lang="ru-RU" sz="4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Н.М.Полещук,</a:t>
            </a:r>
          </a:p>
          <a:p>
            <a:r>
              <a:rPr lang="ru-RU" sz="44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           Л.М. </a:t>
            </a:r>
            <a:r>
              <a:rPr lang="ru-RU" sz="4400" b="1" i="0" u="none" strike="noStrike" dirty="0" err="1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Тамошкиной</a:t>
            </a:r>
            <a:endParaRPr lang="ru-RU" sz="4400" b="1" i="0" u="none" strike="noStrike" dirty="0" smtClean="0">
              <a:solidFill>
                <a:srgbClr val="16625C"/>
              </a:solidFill>
              <a:effectLst/>
              <a:latin typeface="Century Gothic" panose="020B0502020202020204" pitchFamily="34" charset="0"/>
            </a:endParaRPr>
          </a:p>
          <a:p>
            <a:r>
              <a:rPr lang="ru-RU" sz="4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Должность </a:t>
            </a: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учитель математики,</a:t>
            </a:r>
          </a:p>
          <a:p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                              учитель информатики</a:t>
            </a:r>
            <a:endParaRPr lang="ru-RU" sz="2400" b="1" i="0" u="none" strike="noStrike" dirty="0" smtClean="0">
              <a:solidFill>
                <a:srgbClr val="16625C"/>
              </a:solidFill>
              <a:effectLst/>
              <a:latin typeface="Century Gothic" panose="020B0502020202020204" pitchFamily="34" charset="0"/>
            </a:endParaRPr>
          </a:p>
          <a:p>
            <a:r>
              <a:rPr lang="ru-RU" sz="4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Тел. </a:t>
            </a:r>
            <a:r>
              <a:rPr lang="ru-RU" sz="28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8 960 974 8909,</a:t>
            </a:r>
          </a:p>
          <a:p>
            <a:r>
              <a:rPr lang="ru-RU" sz="28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       8 913 </a:t>
            </a:r>
            <a:r>
              <a:rPr lang="ru-RU" sz="2800" b="1" smtClean="0">
                <a:solidFill>
                  <a:srgbClr val="16625C"/>
                </a:solidFill>
                <a:latin typeface="Century Gothic" panose="020B0502020202020204" pitchFamily="34" charset="0"/>
              </a:rPr>
              <a:t>816 8968</a:t>
            </a:r>
            <a:endParaRPr lang="ru-RU" sz="2800" b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ru-RU" sz="4400" b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993" y="4407227"/>
            <a:ext cx="370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МатематиКИТомска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в Т</a:t>
            </a:r>
            <a:r>
              <a:rPr lang="en-US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elegram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45" y="4927932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227220" y="4407227"/>
            <a:ext cx="3382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Группа МАУ ИМЦ </a:t>
            </a: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ВКонтакте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07" y="5005968"/>
            <a:ext cx="1230922" cy="12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dirty="0" smtClean="0"/>
              <a:t>ФГОС ООО пункт ﻿32.2.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2106" y="1429936"/>
            <a:ext cx="101415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Программа формирования УУД должна обеспечивать: формирование и развитие компетенций обучающихся в области использования ИКТ на уровне общего пользования, включая владение ИКТ, поиском, анализом и передачей информации, презентацией выполненных работ, основами информационной безопасности, умением безопасного использования средств ИКТ и сети Интернет, формирования культуры пользования ИКТ.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dirty="0" smtClean="0"/>
              <a:t>ФГОС ООО пункт ﻿35.3.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56" y="1111271"/>
            <a:ext cx="11762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 реализации программы основного общего образования, в т. ч. адаптированной, каждому обучающемуся и родителям в течение всего периода обучения должен быть обеспечен доступ к информационно-образовательной среде организации: возможность использования современных ИКТ в реализации программы, в т. ч. использования имеющихся средств обучения и воспитания в электронном виде, электронных образовательных и информационных ресурсов, средств определения уровня знаний и оценки компетенций, а также иных объектов, необходимых для организации образовательной деятельности с применением электронного обучения, дистанционных образовательных технологий, объективного оценивания знаний, умений, навыков и достижений обучающихся.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2132837" y="1341560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dirty="0" smtClean="0"/>
              <a:t>ФГОС ООО пункт ﻿35.4.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181" y="1526922"/>
            <a:ext cx="106541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Проведение учебных занятий, процедуры оценки результатов обучения, реализация которых предусмотрена с применением электронного обучения, дистанционных образовательных технологий.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https://coreapp.ai/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</a:t>
            </a:r>
            <a:r>
              <a:rPr lang="en-US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CORE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– адаптивная </a:t>
            </a:r>
            <a:r>
              <a:rPr lang="ru-RU" dirty="0" err="1" smtClean="0"/>
              <a:t>онлайн-платформа</a:t>
            </a:r>
            <a:r>
              <a:rPr lang="ru-RU" dirty="0" smtClean="0"/>
              <a:t> конструирования образовательных  материалов  и проверки знаний с аналитической системой выработки индивидуальных рекомендаций для пользователей.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822" y="997527"/>
            <a:ext cx="10390132" cy="58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38550" y="235528"/>
            <a:ext cx="10515600" cy="8174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  <a:ea typeface="+mn-ea"/>
                <a:cs typeface="+mn-cs"/>
              </a:rPr>
              <a:t>Первый шаг – регистрация</a:t>
            </a:r>
            <a:br>
              <a:rPr lang="ru-RU" sz="4000" b="1" dirty="0" smtClean="0">
                <a:latin typeface="+mn-lt"/>
                <a:ea typeface="+mn-ea"/>
                <a:cs typeface="+mn-cs"/>
              </a:rPr>
            </a:br>
            <a:endParaRPr lang="ru-RU" sz="4000" b="1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2886" y="813089"/>
            <a:ext cx="3457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510" y="124937"/>
            <a:ext cx="4710546" cy="642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386" y="235528"/>
            <a:ext cx="4511800" cy="642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Проверить почту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91" y="1521919"/>
            <a:ext cx="10250148" cy="364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2297</TotalTime>
  <Words>629</Words>
  <Application>Microsoft Office PowerPoint</Application>
  <PresentationFormat>Широкоэкранный</PresentationFormat>
  <Paragraphs>61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Arial</vt:lpstr>
      <vt:lpstr>Century Gothic</vt:lpstr>
      <vt:lpstr>Шаблон МАУ ИМЦ</vt:lpstr>
      <vt:lpstr>Презентация PowerPoint</vt:lpstr>
      <vt:lpstr>ФГОС ООО пункт ﻿32.1.</vt:lpstr>
      <vt:lpstr>ФГОС ООО пункт ﻿32.2.</vt:lpstr>
      <vt:lpstr>ФГОС ООО пункт ﻿35.3.</vt:lpstr>
      <vt:lpstr>ФГОС ООО пункт ﻿35.4.</vt:lpstr>
      <vt:lpstr>https://coreapp.ai/</vt:lpstr>
      <vt:lpstr>Первый шаг – регистрация </vt:lpstr>
      <vt:lpstr>Презентация PowerPoint</vt:lpstr>
      <vt:lpstr>Проверить почту</vt:lpstr>
      <vt:lpstr>Презентация PowerPoint</vt:lpstr>
      <vt:lpstr>Стартовая страница</vt:lpstr>
      <vt:lpstr>Выбор шаблонов занятий</vt:lpstr>
      <vt:lpstr>Шаблоны для создания своего образовательного контента</vt:lpstr>
      <vt:lpstr>текст</vt:lpstr>
      <vt:lpstr>Четыре вида инструментов</vt:lpstr>
      <vt:lpstr>Описание блоков</vt:lpstr>
      <vt:lpstr>Правая боковая панель</vt:lpstr>
      <vt:lpstr>Ссылка на урок</vt:lpstr>
      <vt:lpstr>Проверка домашнего задания  и обратная связь </vt:lpstr>
      <vt:lpstr>Плюсы</vt:lpstr>
      <vt:lpstr>Минусы</vt:lpstr>
      <vt:lpstr>Программа новой всероссийской цифровой платформы от Министерства Просвещения РФ - Навигатор Образования</vt:lpstr>
      <vt:lpstr>Библиотека готовых уроков  https://library.coreapp.ai</vt:lpstr>
      <vt:lpstr>Центр знаний Coreapp https://help-ru.coreapp.ai/ (инструкции по работе с конструктором) </vt:lpstr>
      <vt:lpstr>Для входа в урок  учениками, введения кода urok.io</vt:lpstr>
      <vt:lpstr>Источники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Бараболя Светлана Анатольевна</cp:lastModifiedBy>
  <cp:revision>120</cp:revision>
  <dcterms:created xsi:type="dcterms:W3CDTF">2020-08-10T04:19:49Z</dcterms:created>
  <dcterms:modified xsi:type="dcterms:W3CDTF">2023-01-17T05:17:06Z</dcterms:modified>
</cp:coreProperties>
</file>