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13"/>
  </p:notesMasterIdLst>
  <p:sldIdLst>
    <p:sldId id="256" r:id="rId2"/>
    <p:sldId id="278" r:id="rId3"/>
    <p:sldId id="282" r:id="rId4"/>
    <p:sldId id="283" r:id="rId5"/>
    <p:sldId id="284" r:id="rId6"/>
    <p:sldId id="285" r:id="rId7"/>
    <p:sldId id="286" r:id="rId8"/>
    <p:sldId id="287" r:id="rId9"/>
    <p:sldId id="288" r:id="rId10"/>
    <p:sldId id="289" r:id="rId11"/>
    <p:sldId id="260"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FFE"/>
    <a:srgbClr val="16625C"/>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639" autoAdjust="0"/>
  </p:normalViewPr>
  <p:slideViewPr>
    <p:cSldViewPr snapToGrid="0">
      <p:cViewPr varScale="1">
        <p:scale>
          <a:sx n="63" d="100"/>
          <a:sy n="63" d="100"/>
        </p:scale>
        <p:origin x="18" y="6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F5DA8C-7F95-4C42-B71A-9E834CEACEFB}" type="datetimeFigureOut">
              <a:rPr lang="ru-RU" smtClean="0"/>
              <a:t>17.01.2023</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10FB2A-1BF3-4FEC-95E5-E01BAFCEC3A2}"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Основная цель обучения «развитие личности учащихся на основе усвоения универсальных способов деятельности». Учащиеся должны научиться самостоятельно, ставить цели, составлять план действий для их реализации, контролировать, корректировать, оценивать свою работу, анализировать полученные результаты. Напомню, что  примерная рабочая программа основного общего образования по математике 5-9 на базовом уровне предполагает достижения универсальных познавательных, коммуникативных и регулятивных учебных действий. Для удобства я их разложила вам на парты. Проектная деятельность – базовая технология новых стандартов , которая способствует выявлению и развитию способностей обучающихся, в том числе одарённых детей, детей с ограниченными возможностями здоровья и инвалидов, их профессиональных склонностей.</a:t>
            </a:r>
            <a:endParaRPr lang="ru-RU" dirty="0"/>
          </a:p>
        </p:txBody>
      </p:sp>
      <p:sp>
        <p:nvSpPr>
          <p:cNvPr id="4" name="Номер слайда 3"/>
          <p:cNvSpPr>
            <a:spLocks noGrp="1"/>
          </p:cNvSpPr>
          <p:nvPr>
            <p:ph type="sldNum" sz="quarter" idx="10"/>
          </p:nvPr>
        </p:nvSpPr>
        <p:spPr/>
        <p:txBody>
          <a:bodyPr/>
          <a:lstStyle/>
          <a:p>
            <a:fld id="{9F10FB2A-1BF3-4FEC-95E5-E01BAFCEC3A2}" type="slidenum">
              <a:rPr lang="ru-RU" smtClean="0"/>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Эффективность проекта как метода обучения состоит в том что помимо знаний ученик приобретает опыт деятельности, опыт достижения поставленных самостоятельно целей. Универсальность проекта как</a:t>
            </a:r>
            <a:r>
              <a:rPr lang="ru-RU" baseline="0" dirty="0" smtClean="0"/>
              <a:t> формы организации учебного проекта заключается в том, что его можно применять и в учебное и во внеурочное время.</a:t>
            </a:r>
            <a:endParaRPr lang="ru-RU" dirty="0" smtClean="0"/>
          </a:p>
        </p:txBody>
      </p:sp>
      <p:sp>
        <p:nvSpPr>
          <p:cNvPr id="4" name="Номер слайда 3"/>
          <p:cNvSpPr>
            <a:spLocks noGrp="1"/>
          </p:cNvSpPr>
          <p:nvPr>
            <p:ph type="sldNum" sz="quarter" idx="10"/>
          </p:nvPr>
        </p:nvSpPr>
        <p:spPr/>
        <p:txBody>
          <a:bodyPr/>
          <a:lstStyle/>
          <a:p>
            <a:fld id="{9F10FB2A-1BF3-4FEC-95E5-E01BAFCEC3A2}" type="slidenum">
              <a:rPr lang="ru-RU" smtClean="0"/>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Напомним алгоритм технологии, наверняка многие с ним уже знакомы</a:t>
            </a:r>
            <a:endParaRPr lang="ru-RU" dirty="0"/>
          </a:p>
        </p:txBody>
      </p:sp>
      <p:sp>
        <p:nvSpPr>
          <p:cNvPr id="4" name="Номер слайда 3"/>
          <p:cNvSpPr>
            <a:spLocks noGrp="1"/>
          </p:cNvSpPr>
          <p:nvPr>
            <p:ph type="sldNum" sz="quarter" idx="10"/>
          </p:nvPr>
        </p:nvSpPr>
        <p:spPr/>
        <p:txBody>
          <a:bodyPr/>
          <a:lstStyle/>
          <a:p>
            <a:fld id="{9F10FB2A-1BF3-4FEC-95E5-E01BAFCEC3A2}" type="slidenum">
              <a:rPr lang="ru-RU" smtClean="0"/>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 </a:t>
            </a:r>
            <a:r>
              <a:rPr lang="ru-RU" sz="1200" b="1" dirty="0" smtClean="0"/>
              <a:t>Выполнение индивидуальных проектов в рамках учебного проекта  «Производная и её применение»</a:t>
            </a:r>
            <a:endParaRPr lang="ru-RU" sz="1200" dirty="0" smtClean="0"/>
          </a:p>
          <a:p>
            <a:r>
              <a:rPr lang="ru-RU" dirty="0" smtClean="0"/>
              <a:t>Перед вами на столах паспорт одного из учебных</a:t>
            </a:r>
            <a:r>
              <a:rPr lang="ru-RU" baseline="0" dirty="0" smtClean="0"/>
              <a:t> проектов для учеников 11 классов.</a:t>
            </a:r>
            <a:endParaRPr lang="ru-RU" dirty="0" smtClean="0"/>
          </a:p>
        </p:txBody>
      </p:sp>
      <p:sp>
        <p:nvSpPr>
          <p:cNvPr id="4" name="Номер слайда 3"/>
          <p:cNvSpPr>
            <a:spLocks noGrp="1"/>
          </p:cNvSpPr>
          <p:nvPr>
            <p:ph type="sldNum" sz="quarter" idx="10"/>
          </p:nvPr>
        </p:nvSpPr>
        <p:spPr/>
        <p:txBody>
          <a:bodyPr/>
          <a:lstStyle/>
          <a:p>
            <a:fld id="{9F10FB2A-1BF3-4FEC-95E5-E01BAFCEC3A2}" type="slidenum">
              <a:rPr lang="ru-RU" smtClean="0"/>
              <a:t>6</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 </a:t>
            </a:r>
          </a:p>
        </p:txBody>
      </p:sp>
      <p:sp>
        <p:nvSpPr>
          <p:cNvPr id="4" name="Номер слайда 3"/>
          <p:cNvSpPr>
            <a:spLocks noGrp="1"/>
          </p:cNvSpPr>
          <p:nvPr>
            <p:ph type="sldNum" sz="quarter" idx="10"/>
          </p:nvPr>
        </p:nvSpPr>
        <p:spPr/>
        <p:txBody>
          <a:bodyPr/>
          <a:lstStyle/>
          <a:p>
            <a:fld id="{9F10FB2A-1BF3-4FEC-95E5-E01BAFCEC3A2}" type="slidenum">
              <a:rPr lang="ru-RU" smtClean="0"/>
              <a:t>7</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mtClean="0"/>
              <a:t> </a:t>
            </a:r>
            <a:endParaRPr lang="ru-RU" dirty="0" smtClean="0"/>
          </a:p>
        </p:txBody>
      </p:sp>
      <p:sp>
        <p:nvSpPr>
          <p:cNvPr id="4" name="Номер слайда 3"/>
          <p:cNvSpPr>
            <a:spLocks noGrp="1"/>
          </p:cNvSpPr>
          <p:nvPr>
            <p:ph type="sldNum" sz="quarter" idx="10"/>
          </p:nvPr>
        </p:nvSpPr>
        <p:spPr/>
        <p:txBody>
          <a:bodyPr/>
          <a:lstStyle/>
          <a:p>
            <a:fld id="{9F10FB2A-1BF3-4FEC-95E5-E01BAFCEC3A2}" type="slidenum">
              <a:rPr lang="ru-RU" smtClean="0"/>
              <a:t>8</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mtClean="0"/>
              <a:t> </a:t>
            </a:r>
            <a:endParaRPr lang="ru-RU" dirty="0" smtClean="0"/>
          </a:p>
        </p:txBody>
      </p:sp>
      <p:sp>
        <p:nvSpPr>
          <p:cNvPr id="4" name="Номер слайда 3"/>
          <p:cNvSpPr>
            <a:spLocks noGrp="1"/>
          </p:cNvSpPr>
          <p:nvPr>
            <p:ph type="sldNum" sz="quarter" idx="10"/>
          </p:nvPr>
        </p:nvSpPr>
        <p:spPr/>
        <p:txBody>
          <a:bodyPr/>
          <a:lstStyle/>
          <a:p>
            <a:fld id="{9F10FB2A-1BF3-4FEC-95E5-E01BAFCEC3A2}" type="slidenum">
              <a:rPr lang="ru-RU" smtClean="0"/>
              <a:t>9</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mtClean="0"/>
              <a:t> </a:t>
            </a:r>
            <a:endParaRPr lang="ru-RU" dirty="0" smtClean="0"/>
          </a:p>
        </p:txBody>
      </p:sp>
      <p:sp>
        <p:nvSpPr>
          <p:cNvPr id="4" name="Номер слайда 3"/>
          <p:cNvSpPr>
            <a:spLocks noGrp="1"/>
          </p:cNvSpPr>
          <p:nvPr>
            <p:ph type="sldNum" sz="quarter" idx="10"/>
          </p:nvPr>
        </p:nvSpPr>
        <p:spPr/>
        <p:txBody>
          <a:bodyPr/>
          <a:lstStyle/>
          <a:p>
            <a:fld id="{9F10FB2A-1BF3-4FEC-95E5-E01BAFCEC3A2}" type="slidenum">
              <a:rPr lang="ru-RU" smtClean="0"/>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Tree>
    <p:extLst>
      <p:ext uri="{BB962C8B-B14F-4D97-AF65-F5344CB8AC3E}">
        <p14:creationId xmlns:p14="http://schemas.microsoft.com/office/powerpoint/2010/main" val="16647165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Tree>
    <p:extLst>
      <p:ext uri="{BB962C8B-B14F-4D97-AF65-F5344CB8AC3E}">
        <p14:creationId xmlns:p14="http://schemas.microsoft.com/office/powerpoint/2010/main" val="42195203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Заголовок и объект">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Tree>
    <p:extLst>
      <p:ext uri="{BB962C8B-B14F-4D97-AF65-F5344CB8AC3E}">
        <p14:creationId xmlns:p14="http://schemas.microsoft.com/office/powerpoint/2010/main" val="409846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a:xfrm>
            <a:off x="838200" y="6356350"/>
            <a:ext cx="2743200" cy="365125"/>
          </a:xfrm>
          <a:prstGeom prst="rect">
            <a:avLst/>
          </a:prstGeom>
        </p:spPr>
        <p:txBody>
          <a:bodyPr/>
          <a:lstStyle/>
          <a:p>
            <a:fld id="{A148289B-0B8E-46BF-BF1C-4EF2FB73C3BE}" type="datetimeFigureOut">
              <a:rPr lang="ru-RU" smtClean="0"/>
              <a:pPr/>
              <a:t>17.01.2023</a:t>
            </a:fld>
            <a:endParaRPr lang="ru-RU"/>
          </a:p>
        </p:txBody>
      </p:sp>
      <p:sp>
        <p:nvSpPr>
          <p:cNvPr id="6" name="Нижний колонтитул 5"/>
          <p:cNvSpPr>
            <a:spLocks noGrp="1"/>
          </p:cNvSpPr>
          <p:nvPr>
            <p:ph type="ftr" sz="quarter" idx="11"/>
          </p:nvPr>
        </p:nvSpPr>
        <p:spPr>
          <a:xfrm>
            <a:off x="4038600" y="6356350"/>
            <a:ext cx="4114800" cy="365125"/>
          </a:xfrm>
          <a:prstGeom prst="rect">
            <a:avLst/>
          </a:prstGeom>
        </p:spPr>
        <p:txBody>
          <a:bodyPr/>
          <a:lstStyle/>
          <a:p>
            <a:endParaRPr lang="ru-RU"/>
          </a:p>
        </p:txBody>
      </p:sp>
      <p:sp>
        <p:nvSpPr>
          <p:cNvPr id="7" name="Номер слайда 6"/>
          <p:cNvSpPr>
            <a:spLocks noGrp="1"/>
          </p:cNvSpPr>
          <p:nvPr>
            <p:ph type="sldNum" sz="quarter" idx="12"/>
          </p:nvPr>
        </p:nvSpPr>
        <p:spPr>
          <a:xfrm>
            <a:off x="8610600" y="6356350"/>
            <a:ext cx="2743200" cy="365125"/>
          </a:xfrm>
          <a:prstGeom prst="rect">
            <a:avLst/>
          </a:prstGeom>
        </p:spPr>
        <p:txBody>
          <a:bodyPr/>
          <a:lstStyle/>
          <a:p>
            <a:fld id="{AE395280-2C92-4E95-95EE-BB8BC0E964E7}" type="slidenum">
              <a:rPr lang="ru-RU" smtClean="0"/>
              <a:pPr/>
              <a:t>‹#›</a:t>
            </a:fld>
            <a:endParaRPr lang="ru-RU"/>
          </a:p>
        </p:txBody>
      </p:sp>
    </p:spTree>
    <p:extLst>
      <p:ext uri="{BB962C8B-B14F-4D97-AF65-F5344CB8AC3E}">
        <p14:creationId xmlns:p14="http://schemas.microsoft.com/office/powerpoint/2010/main" val="2047704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dirty="0"/>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Tree>
    <p:extLst>
      <p:ext uri="{BB962C8B-B14F-4D97-AF65-F5344CB8AC3E}">
        <p14:creationId xmlns:p14="http://schemas.microsoft.com/office/powerpoint/2010/main" val="2913178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Заголовок раздела">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dirty="0"/>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Tree>
    <p:extLst>
      <p:ext uri="{BB962C8B-B14F-4D97-AF65-F5344CB8AC3E}">
        <p14:creationId xmlns:p14="http://schemas.microsoft.com/office/powerpoint/2010/main" val="62716379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148289B-0B8E-46BF-BF1C-4EF2FB73C3BE}" type="datetimeFigureOut">
              <a:rPr lang="ru-RU" smtClean="0"/>
              <a:pPr/>
              <a:t>17.01.2023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E395280-2C92-4E95-95EE-BB8BC0E964E7}" type="slidenum">
              <a:rPr lang="ru-RU" smtClean="0"/>
              <a:pPr/>
              <a:t>‹#›</a:t>
            </a:fld>
            <a:endParaRPr lang="ru-RU"/>
          </a:p>
        </p:txBody>
      </p:sp>
    </p:spTree>
    <p:extLst>
      <p:ext uri="{BB962C8B-B14F-4D97-AF65-F5344CB8AC3E}">
        <p14:creationId xmlns:p14="http://schemas.microsoft.com/office/powerpoint/2010/main" val="1585799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451664442"/>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Прямоугольник 4"/>
          <p:cNvSpPr/>
          <p:nvPr/>
        </p:nvSpPr>
        <p:spPr>
          <a:xfrm>
            <a:off x="6403625" y="6155457"/>
            <a:ext cx="184731" cy="369332"/>
          </a:xfrm>
          <a:prstGeom prst="rect">
            <a:avLst/>
          </a:prstGeom>
        </p:spPr>
        <p:txBody>
          <a:bodyPr wrap="none">
            <a:spAutoFit/>
          </a:bodyPr>
          <a:lstStyle/>
          <a:p>
            <a:pPr algn="ctr"/>
            <a:endParaRPr lang="ru-RU" dirty="0">
              <a:latin typeface="Century Gothic" panose="020B0502020202020204" pitchFamily="34" charset="0"/>
            </a:endParaRPr>
          </a:p>
        </p:txBody>
      </p:sp>
      <p:sp>
        <p:nvSpPr>
          <p:cNvPr id="6" name="Прямоугольник 5"/>
          <p:cNvSpPr/>
          <p:nvPr/>
        </p:nvSpPr>
        <p:spPr>
          <a:xfrm>
            <a:off x="4502074" y="5444263"/>
            <a:ext cx="7689926" cy="584775"/>
          </a:xfrm>
          <a:prstGeom prst="rect">
            <a:avLst/>
          </a:prstGeom>
        </p:spPr>
        <p:txBody>
          <a:bodyPr wrap="none">
            <a:spAutoFit/>
          </a:bodyPr>
          <a:lstStyle/>
          <a:p>
            <a:r>
              <a:rPr lang="ru-RU" sz="1600" dirty="0" err="1" smtClean="0">
                <a:solidFill>
                  <a:srgbClr val="16625C"/>
                </a:solidFill>
                <a:latin typeface="Century Gothic" panose="020B0502020202020204" pitchFamily="34" charset="0"/>
              </a:rPr>
              <a:t>Анопова</a:t>
            </a:r>
            <a:r>
              <a:rPr lang="ru-RU" sz="1600" dirty="0" smtClean="0">
                <a:solidFill>
                  <a:srgbClr val="16625C"/>
                </a:solidFill>
                <a:latin typeface="Century Gothic" panose="020B0502020202020204" pitchFamily="34" charset="0"/>
              </a:rPr>
              <a:t> Елена Ивановна, учитель математики МАОУ СОШ №28 </a:t>
            </a:r>
          </a:p>
          <a:p>
            <a:r>
              <a:rPr lang="ru-RU" sz="1600" dirty="0" err="1" smtClean="0">
                <a:solidFill>
                  <a:srgbClr val="16625C"/>
                </a:solidFill>
                <a:latin typeface="Century Gothic" panose="020B0502020202020204" pitchFamily="34" charset="0"/>
              </a:rPr>
              <a:t>Смолякова</a:t>
            </a:r>
            <a:r>
              <a:rPr lang="ru-RU" sz="1600" dirty="0" smtClean="0">
                <a:solidFill>
                  <a:srgbClr val="16625C"/>
                </a:solidFill>
                <a:latin typeface="Century Gothic" panose="020B0502020202020204" pitchFamily="34" charset="0"/>
              </a:rPr>
              <a:t> Оксана Геннадьевна, учитель математики МАОУ СОШ №28 </a:t>
            </a:r>
            <a:endParaRPr lang="ru-RU" sz="1600" dirty="0">
              <a:latin typeface="Century Gothic" panose="020B0502020202020204" pitchFamily="34" charset="0"/>
            </a:endParaRPr>
          </a:p>
        </p:txBody>
      </p:sp>
      <p:sp>
        <p:nvSpPr>
          <p:cNvPr id="7" name="Прямоугольник 6"/>
          <p:cNvSpPr/>
          <p:nvPr/>
        </p:nvSpPr>
        <p:spPr>
          <a:xfrm>
            <a:off x="2740233" y="1935878"/>
            <a:ext cx="9451767" cy="2554545"/>
          </a:xfrm>
          <a:prstGeom prst="rect">
            <a:avLst/>
          </a:prstGeom>
        </p:spPr>
        <p:txBody>
          <a:bodyPr wrap="square">
            <a:spAutoFit/>
          </a:bodyPr>
          <a:lstStyle/>
          <a:p>
            <a:pPr algn="ctr"/>
            <a:r>
              <a:rPr lang="ru-RU" sz="4000" b="1" dirty="0" smtClean="0"/>
              <a:t>«Организация проектной деятельности по математике как средство формирования универсальных учебных действий»</a:t>
            </a:r>
            <a:endParaRPr lang="ru-RU" sz="4000" b="1" dirty="0">
              <a:latin typeface="Century Gothic" panose="020B0502020202020204" pitchFamily="34" charset="0"/>
            </a:endParaRPr>
          </a:p>
        </p:txBody>
      </p:sp>
      <p:sp>
        <p:nvSpPr>
          <p:cNvPr id="8" name="Прямоугольник 7"/>
          <p:cNvSpPr/>
          <p:nvPr/>
        </p:nvSpPr>
        <p:spPr>
          <a:xfrm>
            <a:off x="344774" y="446063"/>
            <a:ext cx="10367603" cy="369332"/>
          </a:xfrm>
          <a:prstGeom prst="rect">
            <a:avLst/>
          </a:prstGeom>
        </p:spPr>
        <p:txBody>
          <a:bodyPr wrap="square">
            <a:spAutoFit/>
          </a:bodyPr>
          <a:lstStyle/>
          <a:p>
            <a:pPr algn="r"/>
            <a:r>
              <a:rPr lang="ru-RU" sz="1400" dirty="0" smtClean="0">
                <a:solidFill>
                  <a:srgbClr val="16625C"/>
                </a:solidFill>
                <a:latin typeface="Century Gothic" panose="020B0502020202020204" pitchFamily="34" charset="0"/>
              </a:rPr>
              <a:t>МУНИЦИПАЛЬНОЕ АВТОНОМНОЕ </a:t>
            </a:r>
            <a:r>
              <a:rPr lang="ru-RU" dirty="0" smtClean="0">
                <a:solidFill>
                  <a:srgbClr val="16625C"/>
                </a:solidFill>
                <a:latin typeface="Century Gothic" panose="020B0502020202020204" pitchFamily="34" charset="0"/>
              </a:rPr>
              <a:t>учреждение</a:t>
            </a:r>
            <a:r>
              <a:rPr lang="ru-RU" sz="1400" dirty="0" smtClean="0">
                <a:solidFill>
                  <a:srgbClr val="16625C"/>
                </a:solidFill>
                <a:latin typeface="Century Gothic" panose="020B0502020202020204" pitchFamily="34" charset="0"/>
              </a:rPr>
              <a:t> ИНФОРМАЦИОННО-МЕТОДИЧЕСКИЙ ЦЕНТР ГОРОДА ТОМСКА</a:t>
            </a:r>
            <a:endParaRPr lang="ru-RU" sz="1400" dirty="0">
              <a:solidFill>
                <a:srgbClr val="16625C"/>
              </a:solidFill>
              <a:latin typeface="Century Gothic" panose="020B0502020202020204" pitchFamily="34" charset="0"/>
            </a:endParaRPr>
          </a:p>
        </p:txBody>
      </p:sp>
      <p:sp>
        <p:nvSpPr>
          <p:cNvPr id="9" name="Прямоугольник 8"/>
          <p:cNvSpPr/>
          <p:nvPr/>
        </p:nvSpPr>
        <p:spPr>
          <a:xfrm>
            <a:off x="0" y="1033095"/>
            <a:ext cx="11887201" cy="369332"/>
          </a:xfrm>
          <a:prstGeom prst="rect">
            <a:avLst/>
          </a:prstGeom>
        </p:spPr>
        <p:txBody>
          <a:bodyPr wrap="square">
            <a:spAutoFit/>
          </a:bodyPr>
          <a:lstStyle/>
          <a:p>
            <a:pPr algn="r"/>
            <a:endParaRPr lang="ru-RU" dirty="0">
              <a:solidFill>
                <a:srgbClr val="16625C"/>
              </a:solidFill>
              <a:latin typeface="Century Gothic" panose="020B0502020202020204" pitchFamily="34" charset="0"/>
            </a:endParaRPr>
          </a:p>
        </p:txBody>
      </p:sp>
    </p:spTree>
    <p:extLst>
      <p:ext uri="{BB962C8B-B14F-4D97-AF65-F5344CB8AC3E}">
        <p14:creationId xmlns:p14="http://schemas.microsoft.com/office/powerpoint/2010/main" val="2328082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13"/>
          <p:cNvSpPr txBox="1">
            <a:spLocks/>
          </p:cNvSpPr>
          <p:nvPr/>
        </p:nvSpPr>
        <p:spPr>
          <a:xfrm>
            <a:off x="137782" y="344033"/>
            <a:ext cx="7816298" cy="46695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endParaRPr lang="ru-RU" sz="1600" dirty="0">
              <a:solidFill>
                <a:srgbClr val="16625C"/>
              </a:solidFill>
              <a:latin typeface="Century Gothic" panose="020B0502020202020204" pitchFamily="34" charset="0"/>
            </a:endParaRPr>
          </a:p>
          <a:p>
            <a:pPr marL="0" indent="0">
              <a:buNone/>
            </a:pPr>
            <a:endParaRPr lang="ru-RU" sz="900" dirty="0">
              <a:solidFill>
                <a:srgbClr val="16625C"/>
              </a:solidFill>
              <a:latin typeface="Century Gothic" panose="020B0502020202020204" pitchFamily="34" charset="0"/>
            </a:endParaRPr>
          </a:p>
        </p:txBody>
      </p:sp>
      <p:sp>
        <p:nvSpPr>
          <p:cNvPr id="3" name="Заголовок 2"/>
          <p:cNvSpPr>
            <a:spLocks noGrp="1"/>
          </p:cNvSpPr>
          <p:nvPr>
            <p:ph type="title"/>
          </p:nvPr>
        </p:nvSpPr>
        <p:spPr>
          <a:xfrm>
            <a:off x="354106" y="329266"/>
            <a:ext cx="10515600" cy="800287"/>
          </a:xfrm>
        </p:spPr>
        <p:txBody>
          <a:bodyPr>
            <a:normAutofit fontScale="90000"/>
          </a:bodyPr>
          <a:lstStyle/>
          <a:p>
            <a:pPr algn="ctr"/>
            <a:r>
              <a:rPr lang="ru-RU" b="1" dirty="0" smtClean="0"/>
              <a:t>Положительные моменты проектного метода</a:t>
            </a:r>
            <a:endParaRPr lang="ru-RU" b="1" dirty="0"/>
          </a:p>
        </p:txBody>
      </p:sp>
      <p:sp>
        <p:nvSpPr>
          <p:cNvPr id="4" name="Объект 3"/>
          <p:cNvSpPr>
            <a:spLocks noGrp="1"/>
          </p:cNvSpPr>
          <p:nvPr>
            <p:ph idx="1"/>
          </p:nvPr>
        </p:nvSpPr>
        <p:spPr>
          <a:xfrm>
            <a:off x="354106" y="1646331"/>
            <a:ext cx="10515600" cy="4351338"/>
          </a:xfrm>
        </p:spPr>
        <p:txBody>
          <a:bodyPr>
            <a:normAutofit/>
          </a:bodyPr>
          <a:lstStyle/>
          <a:p>
            <a:r>
              <a:rPr lang="ru-RU" sz="3200" dirty="0" smtClean="0">
                <a:solidFill>
                  <a:srgbClr val="16625C"/>
                </a:solidFill>
                <a:latin typeface="Century Gothic" panose="020B0502020202020204" pitchFamily="34" charset="0"/>
              </a:rPr>
              <a:t> Строятся новые отношения между учениками, учениками и учителем,</a:t>
            </a:r>
          </a:p>
          <a:p>
            <a:r>
              <a:rPr lang="ru-RU" sz="3200" dirty="0" smtClean="0">
                <a:solidFill>
                  <a:srgbClr val="16625C"/>
                </a:solidFill>
                <a:latin typeface="Century Gothic" panose="020B0502020202020204" pitchFamily="34" charset="0"/>
              </a:rPr>
              <a:t>Возрастает стойкий познавательный интерес,</a:t>
            </a:r>
          </a:p>
          <a:p>
            <a:r>
              <a:rPr lang="ru-RU" sz="3200" dirty="0" smtClean="0">
                <a:solidFill>
                  <a:srgbClr val="16625C"/>
                </a:solidFill>
                <a:latin typeface="Century Gothic" panose="020B0502020202020204" pitchFamily="34" charset="0"/>
              </a:rPr>
              <a:t>Расширяется образовательный кругозор,</a:t>
            </a:r>
          </a:p>
          <a:p>
            <a:r>
              <a:rPr lang="ru-RU" sz="3200" dirty="0" smtClean="0">
                <a:solidFill>
                  <a:srgbClr val="16625C"/>
                </a:solidFill>
                <a:latin typeface="Century Gothic" panose="020B0502020202020204" pitchFamily="34" charset="0"/>
              </a:rPr>
              <a:t>Происходит формирование </a:t>
            </a:r>
            <a:r>
              <a:rPr lang="ru-RU" sz="3200" smtClean="0">
                <a:solidFill>
                  <a:srgbClr val="16625C"/>
                </a:solidFill>
                <a:latin typeface="Century Gothic" panose="020B0502020202020204" pitchFamily="34" charset="0"/>
              </a:rPr>
              <a:t>всех групп УУД.</a:t>
            </a:r>
            <a:endParaRPr lang="ru-RU" sz="3200" dirty="0" smtClean="0">
              <a:solidFill>
                <a:srgbClr val="16625C"/>
              </a:solidFill>
              <a:latin typeface="Century Gothic" panose="020B0502020202020204" pitchFamily="34" charset="0"/>
            </a:endParaRPr>
          </a:p>
          <a:p>
            <a:endParaRPr lang="ru-RU" sz="3200" dirty="0">
              <a:solidFill>
                <a:srgbClr val="16625C"/>
              </a:solidFill>
              <a:latin typeface="Century Gothic" panose="020B0502020202020204" pitchFamily="34" charset="0"/>
            </a:endParaRPr>
          </a:p>
        </p:txBody>
      </p:sp>
    </p:spTree>
    <p:extLst>
      <p:ext uri="{BB962C8B-B14F-4D97-AF65-F5344CB8AC3E}">
        <p14:creationId xmlns:p14="http://schemas.microsoft.com/office/powerpoint/2010/main" val="4239517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1038774" y="704704"/>
            <a:ext cx="6975674" cy="2431435"/>
          </a:xfrm>
          <a:prstGeom prst="rect">
            <a:avLst/>
          </a:prstGeom>
        </p:spPr>
        <p:txBody>
          <a:bodyPr wrap="square">
            <a:spAutoFit/>
          </a:bodyPr>
          <a:lstStyle/>
          <a:p>
            <a:r>
              <a:rPr lang="ru-RU" sz="4400" b="1" i="0" u="none" strike="noStrike" dirty="0" err="1" smtClean="0">
                <a:solidFill>
                  <a:srgbClr val="16625C"/>
                </a:solidFill>
                <a:effectLst/>
                <a:latin typeface="Century Gothic" panose="020B0502020202020204" pitchFamily="34" charset="0"/>
              </a:rPr>
              <a:t>Анопова</a:t>
            </a:r>
            <a:r>
              <a:rPr lang="ru-RU" sz="4400" b="1" i="0" u="none" strike="noStrike" dirty="0" smtClean="0">
                <a:solidFill>
                  <a:srgbClr val="16625C"/>
                </a:solidFill>
                <a:effectLst/>
                <a:latin typeface="Century Gothic" panose="020B0502020202020204" pitchFamily="34" charset="0"/>
              </a:rPr>
              <a:t> Е.И.,</a:t>
            </a:r>
          </a:p>
          <a:p>
            <a:r>
              <a:rPr lang="ru-RU" sz="3200" b="1" dirty="0" smtClean="0">
                <a:solidFill>
                  <a:srgbClr val="16625C"/>
                </a:solidFill>
                <a:latin typeface="Century Gothic" panose="020B0502020202020204" pitchFamily="34" charset="0"/>
              </a:rPr>
              <a:t>учитель математики МАОУ СОШ №28 г. Томска</a:t>
            </a:r>
            <a:endParaRPr lang="ru-RU" sz="3200" b="1" i="0" u="none" strike="noStrike" dirty="0" smtClean="0">
              <a:solidFill>
                <a:srgbClr val="16625C"/>
              </a:solidFill>
              <a:effectLst/>
              <a:latin typeface="Century Gothic" panose="020B0502020202020204" pitchFamily="34" charset="0"/>
            </a:endParaRPr>
          </a:p>
          <a:p>
            <a:r>
              <a:rPr lang="ru-RU" sz="4400" b="1" dirty="0" smtClean="0">
                <a:solidFill>
                  <a:srgbClr val="16625C"/>
                </a:solidFill>
                <a:latin typeface="Century Gothic" panose="020B0502020202020204" pitchFamily="34" charset="0"/>
              </a:rPr>
              <a:t>Тел. 89631949753</a:t>
            </a:r>
          </a:p>
        </p:txBody>
      </p:sp>
      <p:sp>
        <p:nvSpPr>
          <p:cNvPr id="2" name="Прямоугольник 1"/>
          <p:cNvSpPr/>
          <p:nvPr/>
        </p:nvSpPr>
        <p:spPr>
          <a:xfrm>
            <a:off x="148748" y="4365662"/>
            <a:ext cx="3709926" cy="369332"/>
          </a:xfrm>
          <a:prstGeom prst="rect">
            <a:avLst/>
          </a:prstGeom>
        </p:spPr>
        <p:txBody>
          <a:bodyPr wrap="none">
            <a:spAutoFit/>
          </a:bodyPr>
          <a:lstStyle/>
          <a:p>
            <a:r>
              <a:rPr lang="ru-RU" b="1" dirty="0" err="1" smtClean="0">
                <a:solidFill>
                  <a:srgbClr val="333333"/>
                </a:solidFill>
                <a:latin typeface="arial" panose="020B0604020202020204" pitchFamily="34" charset="0"/>
              </a:rPr>
              <a:t>МатематиКИТомска</a:t>
            </a:r>
            <a:r>
              <a:rPr lang="ru-RU" b="1" dirty="0" smtClean="0">
                <a:solidFill>
                  <a:srgbClr val="333333"/>
                </a:solidFill>
                <a:latin typeface="arial" panose="020B0604020202020204" pitchFamily="34" charset="0"/>
              </a:rPr>
              <a:t> в Т</a:t>
            </a:r>
            <a:r>
              <a:rPr lang="en-US" b="1" dirty="0" err="1" smtClean="0">
                <a:solidFill>
                  <a:srgbClr val="333333"/>
                </a:solidFill>
                <a:latin typeface="arial" panose="020B0604020202020204" pitchFamily="34" charset="0"/>
              </a:rPr>
              <a:t>elegram</a:t>
            </a:r>
            <a:endParaRPr lang="ru-RU" dirty="0"/>
          </a:p>
        </p:txBody>
      </p:sp>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0600" y="4886367"/>
            <a:ext cx="1348861" cy="1348861"/>
          </a:xfrm>
          <a:prstGeom prst="rect">
            <a:avLst/>
          </a:prstGeom>
          <a:ln>
            <a:noFill/>
          </a:ln>
        </p:spPr>
      </p:pic>
      <p:sp>
        <p:nvSpPr>
          <p:cNvPr id="8" name="Прямоугольник 7"/>
          <p:cNvSpPr/>
          <p:nvPr/>
        </p:nvSpPr>
        <p:spPr>
          <a:xfrm>
            <a:off x="3963975" y="4365662"/>
            <a:ext cx="3382914" cy="369332"/>
          </a:xfrm>
          <a:prstGeom prst="rect">
            <a:avLst/>
          </a:prstGeom>
        </p:spPr>
        <p:txBody>
          <a:bodyPr wrap="none">
            <a:spAutoFit/>
          </a:bodyPr>
          <a:lstStyle/>
          <a:p>
            <a:r>
              <a:rPr lang="ru-RU" b="1" dirty="0" smtClean="0">
                <a:solidFill>
                  <a:srgbClr val="333333"/>
                </a:solidFill>
                <a:latin typeface="arial" panose="020B0604020202020204" pitchFamily="34" charset="0"/>
              </a:rPr>
              <a:t>Группа МАУ ИМЦ </a:t>
            </a:r>
            <a:r>
              <a:rPr lang="ru-RU" b="1" dirty="0" err="1" smtClean="0">
                <a:solidFill>
                  <a:srgbClr val="333333"/>
                </a:solidFill>
                <a:latin typeface="arial" panose="020B0604020202020204" pitchFamily="34" charset="0"/>
              </a:rPr>
              <a:t>ВКонтакте</a:t>
            </a:r>
            <a:endParaRPr lang="ru-RU" dirty="0"/>
          </a:p>
        </p:txBody>
      </p:sp>
      <p:pic>
        <p:nvPicPr>
          <p:cNvPr id="4" name="Рисунок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53662" y="4964403"/>
            <a:ext cx="1230922" cy="1230922"/>
          </a:xfrm>
          <a:prstGeom prst="rect">
            <a:avLst/>
          </a:prstGeom>
        </p:spPr>
      </p:pic>
    </p:spTree>
    <p:extLst>
      <p:ext uri="{BB962C8B-B14F-4D97-AF65-F5344CB8AC3E}">
        <p14:creationId xmlns:p14="http://schemas.microsoft.com/office/powerpoint/2010/main" val="3022777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Текст 13"/>
          <p:cNvSpPr txBox="1">
            <a:spLocks/>
          </p:cNvSpPr>
          <p:nvPr/>
        </p:nvSpPr>
        <p:spPr>
          <a:xfrm>
            <a:off x="137782" y="344033"/>
            <a:ext cx="7816298" cy="46695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endParaRPr lang="ru-RU" sz="1600" dirty="0">
              <a:solidFill>
                <a:srgbClr val="16625C"/>
              </a:solidFill>
              <a:latin typeface="Century Gothic" panose="020B0502020202020204" pitchFamily="34" charset="0"/>
            </a:endParaRPr>
          </a:p>
          <a:p>
            <a:pPr marL="0" indent="0">
              <a:buNone/>
            </a:pPr>
            <a:endParaRPr lang="ru-RU" sz="900" dirty="0">
              <a:solidFill>
                <a:srgbClr val="16625C"/>
              </a:solidFill>
              <a:latin typeface="Century Gothic" panose="020B0502020202020204" pitchFamily="34" charset="0"/>
            </a:endParaRPr>
          </a:p>
        </p:txBody>
      </p:sp>
      <p:sp>
        <p:nvSpPr>
          <p:cNvPr id="3" name="Заголовок 2"/>
          <p:cNvSpPr>
            <a:spLocks noGrp="1"/>
          </p:cNvSpPr>
          <p:nvPr>
            <p:ph type="title"/>
          </p:nvPr>
        </p:nvSpPr>
        <p:spPr>
          <a:xfrm>
            <a:off x="354106" y="329266"/>
            <a:ext cx="10515600" cy="1325563"/>
          </a:xfrm>
        </p:spPr>
        <p:txBody>
          <a:bodyPr/>
          <a:lstStyle/>
          <a:p>
            <a:pPr algn="ctr"/>
            <a:r>
              <a:rPr lang="ru-RU" b="1" dirty="0" smtClean="0"/>
              <a:t>МЕТАПРЕДМЕТНЫЕ РЕЗУЛЬТАТЫ</a:t>
            </a:r>
            <a:endParaRPr lang="ru-RU" b="1" dirty="0"/>
          </a:p>
        </p:txBody>
      </p:sp>
      <p:sp>
        <p:nvSpPr>
          <p:cNvPr id="4" name="Объект 3"/>
          <p:cNvSpPr>
            <a:spLocks noGrp="1"/>
          </p:cNvSpPr>
          <p:nvPr>
            <p:ph idx="1"/>
          </p:nvPr>
        </p:nvSpPr>
        <p:spPr/>
        <p:txBody>
          <a:bodyPr/>
          <a:lstStyle/>
          <a:p>
            <a:pPr algn="ctr">
              <a:buNone/>
            </a:pPr>
            <a:r>
              <a:rPr lang="ru-RU" dirty="0" err="1" smtClean="0"/>
              <a:t>Метапредметные</a:t>
            </a:r>
            <a:r>
              <a:rPr lang="ru-RU" dirty="0" smtClean="0"/>
              <a:t> результаты освоения программы учебного предмета «Математика» характеризуются овладением </a:t>
            </a:r>
          </a:p>
          <a:p>
            <a:pPr algn="just"/>
            <a:r>
              <a:rPr lang="ru-RU" i="1" dirty="0" smtClean="0"/>
              <a:t>универсальными </a:t>
            </a:r>
            <a:r>
              <a:rPr lang="ru-RU" b="1" i="1" dirty="0" smtClean="0"/>
              <a:t>познавательными </a:t>
            </a:r>
            <a:r>
              <a:rPr lang="ru-RU" i="1" dirty="0" smtClean="0"/>
              <a:t>действиями,</a:t>
            </a:r>
          </a:p>
          <a:p>
            <a:pPr algn="just"/>
            <a:r>
              <a:rPr lang="ru-RU" i="1" dirty="0" smtClean="0"/>
              <a:t> универсальными </a:t>
            </a:r>
            <a:r>
              <a:rPr lang="ru-RU" b="1" i="1" dirty="0" smtClean="0"/>
              <a:t>коммуникативными </a:t>
            </a:r>
            <a:r>
              <a:rPr lang="ru-RU" i="1" dirty="0" smtClean="0"/>
              <a:t>действиями, </a:t>
            </a:r>
          </a:p>
          <a:p>
            <a:pPr algn="just"/>
            <a:r>
              <a:rPr lang="ru-RU" i="1" dirty="0" smtClean="0"/>
              <a:t> универсальными </a:t>
            </a:r>
            <a:r>
              <a:rPr lang="ru-RU" b="1" i="1" dirty="0" smtClean="0"/>
              <a:t>регулятивными </a:t>
            </a:r>
            <a:r>
              <a:rPr lang="ru-RU" i="1" dirty="0" smtClean="0"/>
              <a:t>действиями.</a:t>
            </a:r>
            <a:endParaRPr lang="ru-RU" dirty="0" smtClean="0"/>
          </a:p>
          <a:p>
            <a:endParaRPr lang="ru-RU" dirty="0">
              <a:solidFill>
                <a:srgbClr val="16625C"/>
              </a:solidFill>
              <a:latin typeface="Century Gothic" panose="020B0502020202020204" pitchFamily="34" charset="0"/>
            </a:endParaRPr>
          </a:p>
        </p:txBody>
      </p:sp>
    </p:spTree>
    <p:extLst>
      <p:ext uri="{BB962C8B-B14F-4D97-AF65-F5344CB8AC3E}">
        <p14:creationId xmlns:p14="http://schemas.microsoft.com/office/powerpoint/2010/main" val="4239517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13"/>
          <p:cNvSpPr txBox="1">
            <a:spLocks/>
          </p:cNvSpPr>
          <p:nvPr/>
        </p:nvSpPr>
        <p:spPr>
          <a:xfrm>
            <a:off x="137782" y="344033"/>
            <a:ext cx="7816298" cy="46695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endParaRPr lang="ru-RU" sz="1600" dirty="0">
              <a:solidFill>
                <a:srgbClr val="16625C"/>
              </a:solidFill>
              <a:latin typeface="Century Gothic" panose="020B0502020202020204" pitchFamily="34" charset="0"/>
            </a:endParaRPr>
          </a:p>
          <a:p>
            <a:pPr marL="0" indent="0">
              <a:buNone/>
            </a:pPr>
            <a:endParaRPr lang="ru-RU" sz="900" dirty="0">
              <a:solidFill>
                <a:srgbClr val="16625C"/>
              </a:solidFill>
              <a:latin typeface="Century Gothic" panose="020B0502020202020204" pitchFamily="34" charset="0"/>
            </a:endParaRPr>
          </a:p>
        </p:txBody>
      </p:sp>
      <p:sp>
        <p:nvSpPr>
          <p:cNvPr id="3" name="Заголовок 2"/>
          <p:cNvSpPr>
            <a:spLocks noGrp="1"/>
          </p:cNvSpPr>
          <p:nvPr>
            <p:ph type="title"/>
          </p:nvPr>
        </p:nvSpPr>
        <p:spPr>
          <a:xfrm>
            <a:off x="354106" y="329266"/>
            <a:ext cx="10515600" cy="1325563"/>
          </a:xfrm>
        </p:spPr>
        <p:txBody>
          <a:bodyPr/>
          <a:lstStyle/>
          <a:p>
            <a:pPr algn="ctr"/>
            <a:r>
              <a:rPr lang="ru-RU" b="1" dirty="0" smtClean="0"/>
              <a:t>Организация проектной деятельности</a:t>
            </a:r>
            <a:endParaRPr lang="ru-RU" b="1" dirty="0"/>
          </a:p>
        </p:txBody>
      </p:sp>
      <p:sp>
        <p:nvSpPr>
          <p:cNvPr id="4" name="Объект 3"/>
          <p:cNvSpPr>
            <a:spLocks noGrp="1"/>
          </p:cNvSpPr>
          <p:nvPr>
            <p:ph idx="1"/>
          </p:nvPr>
        </p:nvSpPr>
        <p:spPr>
          <a:xfrm>
            <a:off x="354106" y="1646331"/>
            <a:ext cx="10515600" cy="4351338"/>
          </a:xfrm>
        </p:spPr>
        <p:txBody>
          <a:bodyPr>
            <a:normAutofit/>
          </a:bodyPr>
          <a:lstStyle/>
          <a:p>
            <a:endParaRPr lang="ru-RU" sz="3200" dirty="0" smtClean="0">
              <a:solidFill>
                <a:srgbClr val="16625C"/>
              </a:solidFill>
              <a:latin typeface="Century Gothic" panose="020B0502020202020204" pitchFamily="34" charset="0"/>
            </a:endParaRPr>
          </a:p>
          <a:p>
            <a:endParaRPr lang="ru-RU" sz="3200" dirty="0" smtClean="0">
              <a:solidFill>
                <a:srgbClr val="16625C"/>
              </a:solidFill>
              <a:latin typeface="Century Gothic" panose="020B0502020202020204" pitchFamily="34" charset="0"/>
            </a:endParaRPr>
          </a:p>
          <a:p>
            <a:r>
              <a:rPr lang="ru-RU" sz="3200" dirty="0" smtClean="0">
                <a:solidFill>
                  <a:srgbClr val="16625C"/>
                </a:solidFill>
                <a:latin typeface="Century Gothic" panose="020B0502020202020204" pitchFamily="34" charset="0"/>
              </a:rPr>
              <a:t>Во внеурочной деятельности (индивидуальные проекты, групповые проекты)</a:t>
            </a:r>
          </a:p>
          <a:p>
            <a:pPr>
              <a:buNone/>
            </a:pPr>
            <a:endParaRPr lang="ru-RU" sz="3200" dirty="0" smtClean="0">
              <a:solidFill>
                <a:srgbClr val="16625C"/>
              </a:solidFill>
              <a:latin typeface="Century Gothic" panose="020B0502020202020204" pitchFamily="34" charset="0"/>
            </a:endParaRPr>
          </a:p>
          <a:p>
            <a:r>
              <a:rPr lang="ru-RU" sz="3200" dirty="0" smtClean="0">
                <a:solidFill>
                  <a:srgbClr val="16625C"/>
                </a:solidFill>
                <a:latin typeface="Century Gothic" panose="020B0502020202020204" pitchFamily="34" charset="0"/>
              </a:rPr>
              <a:t>На уроках (учебные проекты)</a:t>
            </a:r>
            <a:endParaRPr lang="ru-RU" sz="3200" dirty="0">
              <a:solidFill>
                <a:srgbClr val="16625C"/>
              </a:solidFill>
              <a:latin typeface="Century Gothic" panose="020B0502020202020204" pitchFamily="34" charset="0"/>
            </a:endParaRPr>
          </a:p>
        </p:txBody>
      </p:sp>
    </p:spTree>
    <p:extLst>
      <p:ext uri="{BB962C8B-B14F-4D97-AF65-F5344CB8AC3E}">
        <p14:creationId xmlns:p14="http://schemas.microsoft.com/office/powerpoint/2010/main" val="4239517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13"/>
          <p:cNvSpPr txBox="1">
            <a:spLocks/>
          </p:cNvSpPr>
          <p:nvPr/>
        </p:nvSpPr>
        <p:spPr>
          <a:xfrm>
            <a:off x="137782" y="344033"/>
            <a:ext cx="7816298" cy="46695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endParaRPr lang="ru-RU" sz="1600" dirty="0">
              <a:solidFill>
                <a:srgbClr val="16625C"/>
              </a:solidFill>
              <a:latin typeface="Century Gothic" panose="020B0502020202020204" pitchFamily="34" charset="0"/>
            </a:endParaRPr>
          </a:p>
          <a:p>
            <a:pPr marL="0" indent="0">
              <a:buNone/>
            </a:pPr>
            <a:endParaRPr lang="ru-RU" sz="900" dirty="0">
              <a:solidFill>
                <a:srgbClr val="16625C"/>
              </a:solidFill>
              <a:latin typeface="Century Gothic" panose="020B0502020202020204" pitchFamily="34" charset="0"/>
            </a:endParaRPr>
          </a:p>
        </p:txBody>
      </p:sp>
      <p:sp>
        <p:nvSpPr>
          <p:cNvPr id="3" name="Заголовок 2"/>
          <p:cNvSpPr>
            <a:spLocks noGrp="1"/>
          </p:cNvSpPr>
          <p:nvPr>
            <p:ph type="title"/>
          </p:nvPr>
        </p:nvSpPr>
        <p:spPr>
          <a:xfrm>
            <a:off x="354106" y="329266"/>
            <a:ext cx="10515600" cy="1325563"/>
          </a:xfrm>
        </p:spPr>
        <p:txBody>
          <a:bodyPr/>
          <a:lstStyle/>
          <a:p>
            <a:pPr algn="ctr"/>
            <a:r>
              <a:rPr lang="ru-RU" b="1" dirty="0" smtClean="0"/>
              <a:t>Алгоритм технологии</a:t>
            </a:r>
            <a:endParaRPr lang="ru-RU" b="1" dirty="0"/>
          </a:p>
        </p:txBody>
      </p:sp>
      <p:sp>
        <p:nvSpPr>
          <p:cNvPr id="4" name="Объект 3"/>
          <p:cNvSpPr>
            <a:spLocks noGrp="1"/>
          </p:cNvSpPr>
          <p:nvPr>
            <p:ph idx="1"/>
          </p:nvPr>
        </p:nvSpPr>
        <p:spPr>
          <a:xfrm>
            <a:off x="1676400" y="1843555"/>
            <a:ext cx="10515600" cy="4351338"/>
          </a:xfrm>
        </p:spPr>
        <p:txBody>
          <a:bodyPr>
            <a:normAutofit lnSpcReduction="10000"/>
          </a:bodyPr>
          <a:lstStyle/>
          <a:p>
            <a:pPr>
              <a:buNone/>
            </a:pPr>
            <a:r>
              <a:rPr lang="ru-RU" b="1" i="1" dirty="0" smtClean="0">
                <a:solidFill>
                  <a:srgbClr val="16625C"/>
                </a:solidFill>
                <a:latin typeface="Century Gothic" panose="020B0502020202020204" pitchFamily="34" charset="0"/>
              </a:rPr>
              <a:t>Постановка учебной задачи</a:t>
            </a:r>
          </a:p>
          <a:p>
            <a:pPr>
              <a:buNone/>
            </a:pPr>
            <a:r>
              <a:rPr lang="ru-RU" dirty="0" smtClean="0">
                <a:solidFill>
                  <a:srgbClr val="16625C"/>
                </a:solidFill>
                <a:latin typeface="Century Gothic" panose="020B0502020202020204" pitchFamily="34" charset="0"/>
              </a:rPr>
              <a:t>1. Подготовительный этап (мотивация)</a:t>
            </a:r>
          </a:p>
          <a:p>
            <a:pPr>
              <a:buNone/>
            </a:pPr>
            <a:r>
              <a:rPr lang="ru-RU" b="1" i="1" dirty="0" smtClean="0">
                <a:solidFill>
                  <a:srgbClr val="16625C"/>
                </a:solidFill>
                <a:latin typeface="Century Gothic" panose="020B0502020202020204" pitchFamily="34" charset="0"/>
              </a:rPr>
              <a:t>Учебные действия</a:t>
            </a:r>
          </a:p>
          <a:p>
            <a:pPr>
              <a:buNone/>
            </a:pPr>
            <a:r>
              <a:rPr lang="ru-RU" dirty="0" smtClean="0">
                <a:solidFill>
                  <a:srgbClr val="16625C"/>
                </a:solidFill>
                <a:latin typeface="Century Gothic" panose="020B0502020202020204" pitchFamily="34" charset="0"/>
              </a:rPr>
              <a:t>2. Информационный( планирование)</a:t>
            </a:r>
          </a:p>
          <a:p>
            <a:pPr>
              <a:buNone/>
            </a:pPr>
            <a:r>
              <a:rPr lang="ru-RU" dirty="0" smtClean="0">
                <a:solidFill>
                  <a:srgbClr val="16625C"/>
                </a:solidFill>
                <a:latin typeface="Century Gothic" panose="020B0502020202020204" pitchFamily="34" charset="0"/>
              </a:rPr>
              <a:t>3. </a:t>
            </a:r>
            <a:r>
              <a:rPr lang="ru-RU" dirty="0" err="1" smtClean="0">
                <a:solidFill>
                  <a:srgbClr val="16625C"/>
                </a:solidFill>
                <a:latin typeface="Century Gothic" panose="020B0502020202020204" pitchFamily="34" charset="0"/>
              </a:rPr>
              <a:t>Деятельностный</a:t>
            </a:r>
            <a:r>
              <a:rPr lang="ru-RU" dirty="0" smtClean="0">
                <a:solidFill>
                  <a:srgbClr val="16625C"/>
                </a:solidFill>
                <a:latin typeface="Century Gothic" panose="020B0502020202020204" pitchFamily="34" charset="0"/>
              </a:rPr>
              <a:t> (сбор материала, оформление результатов)</a:t>
            </a:r>
          </a:p>
          <a:p>
            <a:pPr>
              <a:buNone/>
            </a:pPr>
            <a:r>
              <a:rPr lang="ru-RU" dirty="0" smtClean="0">
                <a:solidFill>
                  <a:srgbClr val="16625C"/>
                </a:solidFill>
                <a:latin typeface="Century Gothic" panose="020B0502020202020204" pitchFamily="34" charset="0"/>
              </a:rPr>
              <a:t>4. Презентационный (представление результатов</a:t>
            </a:r>
          </a:p>
          <a:p>
            <a:pPr>
              <a:buNone/>
            </a:pPr>
            <a:r>
              <a:rPr lang="ru-RU" b="1" i="1" dirty="0" smtClean="0">
                <a:solidFill>
                  <a:srgbClr val="16625C"/>
                </a:solidFill>
                <a:latin typeface="Century Gothic" panose="020B0502020202020204" pitchFamily="34" charset="0"/>
              </a:rPr>
              <a:t>Самоконтроль и самооценка</a:t>
            </a:r>
          </a:p>
          <a:p>
            <a:pPr>
              <a:buNone/>
            </a:pPr>
            <a:r>
              <a:rPr lang="ru-RU" dirty="0" smtClean="0">
                <a:solidFill>
                  <a:srgbClr val="16625C"/>
                </a:solidFill>
                <a:latin typeface="Century Gothic" panose="020B0502020202020204" pitchFamily="34" charset="0"/>
              </a:rPr>
              <a:t>5. Рефлексивный (оценка процесса и результата)</a:t>
            </a:r>
          </a:p>
        </p:txBody>
      </p:sp>
    </p:spTree>
    <p:extLst>
      <p:ext uri="{BB962C8B-B14F-4D97-AF65-F5344CB8AC3E}">
        <p14:creationId xmlns:p14="http://schemas.microsoft.com/office/powerpoint/2010/main" val="4239517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5109882" cy="728569"/>
          </a:xfrm>
        </p:spPr>
        <p:txBody>
          <a:bodyPr>
            <a:normAutofit/>
          </a:bodyPr>
          <a:lstStyle/>
          <a:p>
            <a:r>
              <a:rPr lang="ru-RU" sz="4000" b="1" dirty="0" smtClean="0"/>
              <a:t>Виды проектов</a:t>
            </a:r>
            <a:endParaRPr lang="ru-RU" sz="4000" b="1" dirty="0"/>
          </a:p>
        </p:txBody>
      </p:sp>
      <p:graphicFrame>
        <p:nvGraphicFramePr>
          <p:cNvPr id="6" name="Содержимое 5"/>
          <p:cNvGraphicFramePr>
            <a:graphicFrameLocks noGrp="1"/>
          </p:cNvGraphicFramePr>
          <p:nvPr>
            <p:ph idx="1"/>
          </p:nvPr>
        </p:nvGraphicFramePr>
        <p:xfrm>
          <a:off x="1290917" y="598842"/>
          <a:ext cx="10829365" cy="6598560"/>
        </p:xfrm>
        <a:graphic>
          <a:graphicData uri="http://schemas.openxmlformats.org/drawingml/2006/table">
            <a:tbl>
              <a:tblPr/>
              <a:tblGrid>
                <a:gridCol w="3065930">
                  <a:extLst>
                    <a:ext uri="{9D8B030D-6E8A-4147-A177-3AD203B41FA5}">
                      <a16:colId xmlns:a16="http://schemas.microsoft.com/office/drawing/2014/main" val="20000"/>
                    </a:ext>
                  </a:extLst>
                </a:gridCol>
                <a:gridCol w="7763435">
                  <a:extLst>
                    <a:ext uri="{9D8B030D-6E8A-4147-A177-3AD203B41FA5}">
                      <a16:colId xmlns:a16="http://schemas.microsoft.com/office/drawing/2014/main" val="20001"/>
                    </a:ext>
                  </a:extLst>
                </a:gridCol>
              </a:tblGrid>
              <a:tr h="252868">
                <a:tc>
                  <a:txBody>
                    <a:bodyPr/>
                    <a:lstStyle/>
                    <a:p>
                      <a:pPr algn="ctr">
                        <a:spcAft>
                          <a:spcPts val="0"/>
                        </a:spcAft>
                      </a:pPr>
                      <a:r>
                        <a:rPr lang="ru-RU" sz="1800" dirty="0">
                          <a:latin typeface="Times New Roman"/>
                          <a:ea typeface="Times New Roman"/>
                          <a:cs typeface="Times New Roman"/>
                        </a:rPr>
                        <a:t>Признак </a:t>
                      </a:r>
                    </a:p>
                  </a:txBody>
                  <a:tcPr marL="68490" marR="6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latin typeface="Times New Roman"/>
                          <a:ea typeface="Times New Roman"/>
                          <a:cs typeface="Times New Roman"/>
                        </a:rPr>
                        <a:t>Тип проекта</a:t>
                      </a:r>
                    </a:p>
                  </a:txBody>
                  <a:tcPr marL="68490" marR="6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58603">
                <a:tc>
                  <a:txBody>
                    <a:bodyPr/>
                    <a:lstStyle/>
                    <a:p>
                      <a:pPr algn="ctr">
                        <a:spcAft>
                          <a:spcPts val="0"/>
                        </a:spcAft>
                      </a:pPr>
                      <a:r>
                        <a:rPr lang="ru-RU" sz="1800" dirty="0">
                          <a:latin typeface="Times New Roman"/>
                          <a:ea typeface="Times New Roman"/>
                          <a:cs typeface="Times New Roman"/>
                        </a:rPr>
                        <a:t>Уровень творчества</a:t>
                      </a:r>
                    </a:p>
                  </a:txBody>
                  <a:tcPr marL="68490" marR="6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latin typeface="Times New Roman"/>
                          <a:ea typeface="Times New Roman"/>
                          <a:cs typeface="Times New Roman"/>
                        </a:rPr>
                        <a:t>Исполнительский</a:t>
                      </a:r>
                    </a:p>
                    <a:p>
                      <a:pPr algn="ctr">
                        <a:spcAft>
                          <a:spcPts val="0"/>
                        </a:spcAft>
                      </a:pPr>
                      <a:r>
                        <a:rPr lang="ru-RU" sz="1800" dirty="0">
                          <a:latin typeface="Times New Roman"/>
                          <a:ea typeface="Times New Roman"/>
                          <a:cs typeface="Times New Roman"/>
                        </a:rPr>
                        <a:t>Конструктивный </a:t>
                      </a:r>
                    </a:p>
                    <a:p>
                      <a:pPr algn="ctr">
                        <a:spcAft>
                          <a:spcPts val="0"/>
                        </a:spcAft>
                      </a:pPr>
                      <a:r>
                        <a:rPr lang="ru-RU" sz="1800" dirty="0">
                          <a:latin typeface="Times New Roman"/>
                          <a:ea typeface="Times New Roman"/>
                          <a:cs typeface="Times New Roman"/>
                        </a:rPr>
                        <a:t>Творческий </a:t>
                      </a:r>
                    </a:p>
                  </a:txBody>
                  <a:tcPr marL="68490" marR="6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70073">
                <a:tc>
                  <a:txBody>
                    <a:bodyPr/>
                    <a:lstStyle/>
                    <a:p>
                      <a:pPr algn="ctr">
                        <a:spcAft>
                          <a:spcPts val="0"/>
                        </a:spcAft>
                      </a:pPr>
                      <a:r>
                        <a:rPr lang="ru-RU" sz="1800" dirty="0">
                          <a:latin typeface="Times New Roman"/>
                          <a:ea typeface="Times New Roman"/>
                          <a:cs typeface="Times New Roman"/>
                        </a:rPr>
                        <a:t>Вид деятельности</a:t>
                      </a:r>
                    </a:p>
                  </a:txBody>
                  <a:tcPr marL="68490" marR="6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latin typeface="Times New Roman"/>
                          <a:ea typeface="Times New Roman"/>
                          <a:cs typeface="Times New Roman"/>
                        </a:rPr>
                        <a:t>Исследовательский </a:t>
                      </a:r>
                    </a:p>
                    <a:p>
                      <a:pPr algn="ctr">
                        <a:spcAft>
                          <a:spcPts val="0"/>
                        </a:spcAft>
                      </a:pPr>
                      <a:r>
                        <a:rPr lang="ru-RU" sz="1800" dirty="0">
                          <a:latin typeface="Times New Roman"/>
                          <a:ea typeface="Times New Roman"/>
                          <a:cs typeface="Times New Roman"/>
                        </a:rPr>
                        <a:t>Творческий </a:t>
                      </a:r>
                    </a:p>
                    <a:p>
                      <a:pPr algn="ctr">
                        <a:spcAft>
                          <a:spcPts val="0"/>
                        </a:spcAft>
                      </a:pPr>
                      <a:r>
                        <a:rPr lang="ru-RU" sz="1800" dirty="0">
                          <a:latin typeface="Times New Roman"/>
                          <a:ea typeface="Times New Roman"/>
                          <a:cs typeface="Times New Roman"/>
                        </a:rPr>
                        <a:t>Информационный </a:t>
                      </a:r>
                    </a:p>
                    <a:p>
                      <a:pPr algn="ctr">
                        <a:spcAft>
                          <a:spcPts val="0"/>
                        </a:spcAft>
                      </a:pPr>
                      <a:r>
                        <a:rPr lang="ru-RU" sz="1800" dirty="0">
                          <a:latin typeface="Times New Roman"/>
                          <a:ea typeface="Times New Roman"/>
                          <a:cs typeface="Times New Roman"/>
                        </a:rPr>
                        <a:t>Ролевой </a:t>
                      </a:r>
                    </a:p>
                    <a:p>
                      <a:pPr algn="ctr">
                        <a:spcAft>
                          <a:spcPts val="0"/>
                        </a:spcAft>
                      </a:pPr>
                      <a:r>
                        <a:rPr lang="ru-RU" sz="1800" dirty="0">
                          <a:latin typeface="Times New Roman"/>
                          <a:ea typeface="Times New Roman"/>
                          <a:cs typeface="Times New Roman"/>
                        </a:rPr>
                        <a:t>Прикладной </a:t>
                      </a:r>
                    </a:p>
                    <a:p>
                      <a:pPr algn="ctr">
                        <a:spcAft>
                          <a:spcPts val="0"/>
                        </a:spcAft>
                      </a:pPr>
                      <a:r>
                        <a:rPr lang="ru-RU" sz="1800" dirty="0">
                          <a:latin typeface="Times New Roman"/>
                          <a:ea typeface="Times New Roman"/>
                          <a:cs typeface="Times New Roman"/>
                        </a:rPr>
                        <a:t>Издательский </a:t>
                      </a:r>
                    </a:p>
                    <a:p>
                      <a:pPr algn="ctr">
                        <a:spcAft>
                          <a:spcPts val="0"/>
                        </a:spcAft>
                      </a:pPr>
                      <a:r>
                        <a:rPr lang="ru-RU" sz="1800" dirty="0">
                          <a:latin typeface="Times New Roman"/>
                          <a:ea typeface="Times New Roman"/>
                          <a:cs typeface="Times New Roman"/>
                        </a:rPr>
                        <a:t>Сценарный </a:t>
                      </a:r>
                    </a:p>
                  </a:txBody>
                  <a:tcPr marL="68490" marR="6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58603">
                <a:tc>
                  <a:txBody>
                    <a:bodyPr/>
                    <a:lstStyle/>
                    <a:p>
                      <a:pPr algn="ctr">
                        <a:spcAft>
                          <a:spcPts val="0"/>
                        </a:spcAft>
                      </a:pPr>
                      <a:r>
                        <a:rPr lang="ru-RU" sz="1800">
                          <a:latin typeface="Times New Roman"/>
                          <a:ea typeface="Times New Roman"/>
                          <a:cs typeface="Times New Roman"/>
                        </a:rPr>
                        <a:t>Содержание </a:t>
                      </a:r>
                    </a:p>
                  </a:txBody>
                  <a:tcPr marL="68490" marR="6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err="1">
                          <a:latin typeface="Times New Roman"/>
                          <a:ea typeface="Times New Roman"/>
                          <a:cs typeface="Times New Roman"/>
                        </a:rPr>
                        <a:t>Монопредметный</a:t>
                      </a:r>
                      <a:r>
                        <a:rPr lang="ru-RU" sz="1800" dirty="0">
                          <a:latin typeface="Times New Roman"/>
                          <a:ea typeface="Times New Roman"/>
                          <a:cs typeface="Times New Roman"/>
                        </a:rPr>
                        <a:t> </a:t>
                      </a:r>
                    </a:p>
                    <a:p>
                      <a:pPr algn="ctr">
                        <a:spcAft>
                          <a:spcPts val="0"/>
                        </a:spcAft>
                      </a:pPr>
                      <a:r>
                        <a:rPr lang="ru-RU" sz="1800" dirty="0" err="1">
                          <a:latin typeface="Times New Roman"/>
                          <a:ea typeface="Times New Roman"/>
                          <a:cs typeface="Times New Roman"/>
                        </a:rPr>
                        <a:t>Межпредметный</a:t>
                      </a:r>
                      <a:r>
                        <a:rPr lang="ru-RU" sz="1800" dirty="0">
                          <a:latin typeface="Times New Roman"/>
                          <a:ea typeface="Times New Roman"/>
                          <a:cs typeface="Times New Roman"/>
                        </a:rPr>
                        <a:t> </a:t>
                      </a:r>
                    </a:p>
                    <a:p>
                      <a:pPr algn="ctr">
                        <a:spcAft>
                          <a:spcPts val="0"/>
                        </a:spcAft>
                      </a:pPr>
                      <a:r>
                        <a:rPr lang="ru-RU" sz="1800" dirty="0" err="1">
                          <a:latin typeface="Times New Roman"/>
                          <a:ea typeface="Times New Roman"/>
                          <a:cs typeface="Times New Roman"/>
                        </a:rPr>
                        <a:t>Надпредметный</a:t>
                      </a:r>
                      <a:r>
                        <a:rPr lang="ru-RU" sz="1800" dirty="0">
                          <a:latin typeface="Times New Roman"/>
                          <a:ea typeface="Times New Roman"/>
                          <a:cs typeface="Times New Roman"/>
                        </a:rPr>
                        <a:t> </a:t>
                      </a:r>
                    </a:p>
                  </a:txBody>
                  <a:tcPr marL="68490" marR="6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58603">
                <a:tc>
                  <a:txBody>
                    <a:bodyPr/>
                    <a:lstStyle/>
                    <a:p>
                      <a:pPr algn="ctr">
                        <a:spcAft>
                          <a:spcPts val="0"/>
                        </a:spcAft>
                      </a:pPr>
                      <a:r>
                        <a:rPr lang="ru-RU" sz="1800">
                          <a:latin typeface="Times New Roman"/>
                          <a:ea typeface="Times New Roman"/>
                          <a:cs typeface="Times New Roman"/>
                        </a:rPr>
                        <a:t>Количественный состав</a:t>
                      </a:r>
                    </a:p>
                  </a:txBody>
                  <a:tcPr marL="68490" marR="6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latin typeface="Times New Roman"/>
                          <a:ea typeface="Times New Roman"/>
                          <a:cs typeface="Times New Roman"/>
                        </a:rPr>
                        <a:t>Индивидуальный </a:t>
                      </a:r>
                    </a:p>
                    <a:p>
                      <a:pPr algn="ctr">
                        <a:spcAft>
                          <a:spcPts val="0"/>
                        </a:spcAft>
                      </a:pPr>
                      <a:r>
                        <a:rPr lang="ru-RU" sz="1800" dirty="0">
                          <a:latin typeface="Times New Roman"/>
                          <a:ea typeface="Times New Roman"/>
                          <a:cs typeface="Times New Roman"/>
                        </a:rPr>
                        <a:t>Парный </a:t>
                      </a:r>
                    </a:p>
                    <a:p>
                      <a:pPr algn="ctr">
                        <a:spcAft>
                          <a:spcPts val="0"/>
                        </a:spcAft>
                      </a:pPr>
                      <a:r>
                        <a:rPr lang="ru-RU" sz="1800" dirty="0">
                          <a:latin typeface="Times New Roman"/>
                          <a:ea typeface="Times New Roman"/>
                          <a:cs typeface="Times New Roman"/>
                        </a:rPr>
                        <a:t>Групповой </a:t>
                      </a:r>
                    </a:p>
                  </a:txBody>
                  <a:tcPr marL="68490" marR="6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58603">
                <a:tc>
                  <a:txBody>
                    <a:bodyPr/>
                    <a:lstStyle/>
                    <a:p>
                      <a:pPr algn="ctr">
                        <a:spcAft>
                          <a:spcPts val="0"/>
                        </a:spcAft>
                      </a:pPr>
                      <a:r>
                        <a:rPr lang="ru-RU" sz="1800">
                          <a:latin typeface="Times New Roman"/>
                          <a:ea typeface="Times New Roman"/>
                          <a:cs typeface="Times New Roman"/>
                        </a:rPr>
                        <a:t>Продолжительность выполнения</a:t>
                      </a:r>
                    </a:p>
                  </a:txBody>
                  <a:tcPr marL="68490" marR="6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latin typeface="Times New Roman"/>
                          <a:ea typeface="Times New Roman"/>
                          <a:cs typeface="Times New Roman"/>
                        </a:rPr>
                        <a:t>Краткосрочный </a:t>
                      </a:r>
                    </a:p>
                    <a:p>
                      <a:pPr algn="ctr">
                        <a:spcAft>
                          <a:spcPts val="0"/>
                        </a:spcAft>
                      </a:pPr>
                      <a:r>
                        <a:rPr lang="ru-RU" sz="1800" dirty="0">
                          <a:latin typeface="Times New Roman"/>
                          <a:ea typeface="Times New Roman"/>
                          <a:cs typeface="Times New Roman"/>
                        </a:rPr>
                        <a:t>Средней продолжительности </a:t>
                      </a:r>
                    </a:p>
                    <a:p>
                      <a:pPr algn="ctr">
                        <a:spcAft>
                          <a:spcPts val="0"/>
                        </a:spcAft>
                      </a:pPr>
                      <a:r>
                        <a:rPr lang="ru-RU" sz="1800" dirty="0">
                          <a:latin typeface="Times New Roman"/>
                          <a:ea typeface="Times New Roman"/>
                          <a:cs typeface="Times New Roman"/>
                        </a:rPr>
                        <a:t>Долгосрочный </a:t>
                      </a:r>
                    </a:p>
                  </a:txBody>
                  <a:tcPr marL="68490" marR="6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926800">
                <a:tc>
                  <a:txBody>
                    <a:bodyPr/>
                    <a:lstStyle/>
                    <a:p>
                      <a:pPr algn="ctr">
                        <a:spcAft>
                          <a:spcPts val="0"/>
                        </a:spcAft>
                      </a:pPr>
                      <a:r>
                        <a:rPr lang="ru-RU" sz="1800">
                          <a:latin typeface="Times New Roman"/>
                          <a:ea typeface="Times New Roman"/>
                          <a:cs typeface="Times New Roman"/>
                        </a:rPr>
                        <a:t>Формы продуктов деятельности</a:t>
                      </a:r>
                    </a:p>
                  </a:txBody>
                  <a:tcPr marL="68490" marR="6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latin typeface="Times New Roman"/>
                          <a:ea typeface="Times New Roman"/>
                          <a:cs typeface="Times New Roman"/>
                        </a:rPr>
                        <a:t>Внешний (материальные продукты: презентация, отчёт, выставка…)</a:t>
                      </a:r>
                    </a:p>
                    <a:p>
                      <a:pPr algn="ctr">
                        <a:spcAft>
                          <a:spcPts val="0"/>
                        </a:spcAft>
                      </a:pPr>
                      <a:r>
                        <a:rPr lang="ru-RU" sz="1800" dirty="0">
                          <a:latin typeface="Times New Roman"/>
                          <a:ea typeface="Times New Roman"/>
                          <a:cs typeface="Times New Roman"/>
                        </a:rPr>
                        <a:t>Внутренний (продуктами являются личностные качества: знания, умения, способности, компетенции…)</a:t>
                      </a:r>
                    </a:p>
                  </a:txBody>
                  <a:tcPr marL="68490" marR="6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5360">
                <a:tc>
                  <a:txBody>
                    <a:bodyPr/>
                    <a:lstStyle/>
                    <a:p>
                      <a:pPr algn="ctr">
                        <a:spcAft>
                          <a:spcPts val="0"/>
                        </a:spcAft>
                      </a:pPr>
                      <a:endParaRPr lang="ru-RU" sz="1100" dirty="0">
                        <a:latin typeface="Times New Roman"/>
                        <a:ea typeface="Times New Roman"/>
                        <a:cs typeface="Times New Roman"/>
                      </a:endParaRPr>
                    </a:p>
                  </a:txBody>
                  <a:tcPr marL="68490" marR="6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100" dirty="0">
                        <a:latin typeface="Times New Roman"/>
                        <a:ea typeface="Times New Roman"/>
                        <a:cs typeface="Times New Roman"/>
                      </a:endParaRPr>
                    </a:p>
                  </a:txBody>
                  <a:tcPr marL="68490" marR="684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25"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13"/>
          <p:cNvSpPr txBox="1">
            <a:spLocks/>
          </p:cNvSpPr>
          <p:nvPr/>
        </p:nvSpPr>
        <p:spPr>
          <a:xfrm>
            <a:off x="137782" y="344033"/>
            <a:ext cx="7816298" cy="46695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endParaRPr lang="ru-RU" sz="1600" dirty="0">
              <a:solidFill>
                <a:srgbClr val="16625C"/>
              </a:solidFill>
              <a:latin typeface="Century Gothic" panose="020B0502020202020204" pitchFamily="34" charset="0"/>
            </a:endParaRPr>
          </a:p>
          <a:p>
            <a:pPr marL="0" indent="0">
              <a:buNone/>
            </a:pPr>
            <a:endParaRPr lang="ru-RU" sz="900" dirty="0">
              <a:solidFill>
                <a:srgbClr val="16625C"/>
              </a:solidFill>
              <a:latin typeface="Century Gothic" panose="020B0502020202020204" pitchFamily="34" charset="0"/>
            </a:endParaRPr>
          </a:p>
        </p:txBody>
      </p:sp>
      <p:sp>
        <p:nvSpPr>
          <p:cNvPr id="3" name="Заголовок 2"/>
          <p:cNvSpPr>
            <a:spLocks noGrp="1"/>
          </p:cNvSpPr>
          <p:nvPr>
            <p:ph type="title"/>
          </p:nvPr>
        </p:nvSpPr>
        <p:spPr>
          <a:xfrm>
            <a:off x="354106" y="329267"/>
            <a:ext cx="8574741" cy="585134"/>
          </a:xfrm>
        </p:spPr>
        <p:txBody>
          <a:bodyPr>
            <a:normAutofit fontScale="90000"/>
          </a:bodyPr>
          <a:lstStyle/>
          <a:p>
            <a:pPr lvl="0" algn="ctr"/>
            <a:r>
              <a:rPr lang="ru-RU" dirty="0" smtClean="0">
                <a:latin typeface="Times New Roman" pitchFamily="18" charset="0"/>
                <a:ea typeface="Calibri" pitchFamily="34" charset="0"/>
                <a:cs typeface="Times New Roman" pitchFamily="18" charset="0"/>
              </a:rPr>
              <a:t>Паспорт учебного проекта </a:t>
            </a:r>
            <a:r>
              <a:rPr lang="ru-RU" b="1" dirty="0" smtClean="0"/>
              <a:t> </a:t>
            </a:r>
            <a:endParaRPr lang="ru-RU" b="1" dirty="0"/>
          </a:p>
        </p:txBody>
      </p:sp>
      <p:sp>
        <p:nvSpPr>
          <p:cNvPr id="4" name="Объект 3"/>
          <p:cNvSpPr>
            <a:spLocks noGrp="1"/>
          </p:cNvSpPr>
          <p:nvPr>
            <p:ph idx="1"/>
          </p:nvPr>
        </p:nvSpPr>
        <p:spPr>
          <a:xfrm>
            <a:off x="354106" y="1646331"/>
            <a:ext cx="10515600" cy="4351338"/>
          </a:xfrm>
        </p:spPr>
        <p:txBody>
          <a:bodyPr>
            <a:normAutofit/>
          </a:bodyPr>
          <a:lstStyle/>
          <a:p>
            <a:endParaRPr lang="ru-RU" sz="3200" dirty="0" smtClean="0">
              <a:solidFill>
                <a:srgbClr val="16625C"/>
              </a:solidFill>
              <a:latin typeface="Century Gothic" panose="020B0502020202020204" pitchFamily="34" charset="0"/>
            </a:endParaRPr>
          </a:p>
          <a:p>
            <a:endParaRPr lang="ru-RU" sz="3200" dirty="0" smtClean="0">
              <a:solidFill>
                <a:srgbClr val="16625C"/>
              </a:solidFill>
              <a:latin typeface="Century Gothic" panose="020B0502020202020204" pitchFamily="34" charset="0"/>
            </a:endParaRPr>
          </a:p>
          <a:p>
            <a:pPr>
              <a:buNone/>
            </a:pPr>
            <a:r>
              <a:rPr lang="ru-RU" sz="3200" dirty="0" smtClean="0">
                <a:solidFill>
                  <a:srgbClr val="16625C"/>
                </a:solidFill>
                <a:latin typeface="Century Gothic" panose="020B0502020202020204" pitchFamily="34" charset="0"/>
              </a:rPr>
              <a:t> </a:t>
            </a:r>
            <a:endParaRPr lang="ru-RU" sz="3200" dirty="0">
              <a:solidFill>
                <a:srgbClr val="16625C"/>
              </a:solidFill>
              <a:latin typeface="Century Gothic" panose="020B0502020202020204" pitchFamily="34" charset="0"/>
            </a:endParaRPr>
          </a:p>
        </p:txBody>
      </p:sp>
      <p:graphicFrame>
        <p:nvGraphicFramePr>
          <p:cNvPr id="6" name="Таблица 5"/>
          <p:cNvGraphicFramePr>
            <a:graphicFrameLocks noGrp="1"/>
          </p:cNvGraphicFramePr>
          <p:nvPr/>
        </p:nvGraphicFramePr>
        <p:xfrm>
          <a:off x="2079813" y="1506071"/>
          <a:ext cx="8803340" cy="4078104"/>
        </p:xfrm>
        <a:graphic>
          <a:graphicData uri="http://schemas.openxmlformats.org/drawingml/2006/table">
            <a:tbl>
              <a:tblPr/>
              <a:tblGrid>
                <a:gridCol w="3406587">
                  <a:extLst>
                    <a:ext uri="{9D8B030D-6E8A-4147-A177-3AD203B41FA5}">
                      <a16:colId xmlns:a16="http://schemas.microsoft.com/office/drawing/2014/main" val="20000"/>
                    </a:ext>
                  </a:extLst>
                </a:gridCol>
                <a:gridCol w="5396753">
                  <a:extLst>
                    <a:ext uri="{9D8B030D-6E8A-4147-A177-3AD203B41FA5}">
                      <a16:colId xmlns:a16="http://schemas.microsoft.com/office/drawing/2014/main" val="20001"/>
                    </a:ext>
                  </a:extLst>
                </a:gridCol>
              </a:tblGrid>
              <a:tr h="201146">
                <a:tc>
                  <a:txBody>
                    <a:bodyPr/>
                    <a:lstStyle/>
                    <a:p>
                      <a:pPr algn="ctr">
                        <a:lnSpc>
                          <a:spcPct val="115000"/>
                        </a:lnSpc>
                        <a:spcAft>
                          <a:spcPts val="0"/>
                        </a:spcAft>
                      </a:pPr>
                      <a:r>
                        <a:rPr lang="ru-RU" sz="2800" b="0" i="0" dirty="0">
                          <a:solidFill>
                            <a:schemeClr val="bg2">
                              <a:lumMod val="10000"/>
                            </a:schemeClr>
                          </a:solidFill>
                          <a:latin typeface="Times New Roman"/>
                          <a:ea typeface="Calibri"/>
                          <a:cs typeface="Times New Roman"/>
                        </a:rPr>
                        <a:t>Тема </a:t>
                      </a:r>
                      <a:endParaRPr lang="ru-RU" sz="2800" dirty="0">
                        <a:solidFill>
                          <a:schemeClr val="bg2">
                            <a:lumMod val="10000"/>
                          </a:schemeClr>
                        </a:solidFill>
                        <a:latin typeface="Calibri"/>
                        <a:ea typeface="Calibri"/>
                        <a:cs typeface="Times New Roman"/>
                      </a:endParaRPr>
                    </a:p>
                  </a:txBody>
                  <a:tcPr marL="39532" marR="395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solidFill>
                          <a:schemeClr val="bg2">
                            <a:lumMod val="10000"/>
                          </a:schemeClr>
                        </a:solidFill>
                        <a:latin typeface="Calibri"/>
                        <a:ea typeface="Calibri"/>
                        <a:cs typeface="Times New Roman"/>
                      </a:endParaRPr>
                    </a:p>
                  </a:txBody>
                  <a:tcPr marL="39532" marR="395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5341">
                <a:tc>
                  <a:txBody>
                    <a:bodyPr/>
                    <a:lstStyle/>
                    <a:p>
                      <a:pPr algn="ctr">
                        <a:lnSpc>
                          <a:spcPct val="115000"/>
                        </a:lnSpc>
                        <a:spcAft>
                          <a:spcPts val="0"/>
                        </a:spcAft>
                      </a:pPr>
                      <a:r>
                        <a:rPr lang="ru-RU" sz="2800" b="0" i="0" dirty="0">
                          <a:solidFill>
                            <a:schemeClr val="bg2">
                              <a:lumMod val="10000"/>
                            </a:schemeClr>
                          </a:solidFill>
                          <a:latin typeface="Times New Roman"/>
                          <a:ea typeface="Calibri"/>
                          <a:cs typeface="Times New Roman"/>
                        </a:rPr>
                        <a:t>Участники </a:t>
                      </a:r>
                      <a:endParaRPr lang="ru-RU" sz="2800" dirty="0">
                        <a:solidFill>
                          <a:schemeClr val="bg2">
                            <a:lumMod val="10000"/>
                          </a:schemeClr>
                        </a:solidFill>
                        <a:latin typeface="Calibri"/>
                        <a:ea typeface="Calibri"/>
                        <a:cs typeface="Times New Roman"/>
                      </a:endParaRPr>
                    </a:p>
                  </a:txBody>
                  <a:tcPr marL="39532" marR="395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dirty="0">
                        <a:solidFill>
                          <a:schemeClr val="bg2">
                            <a:lumMod val="10000"/>
                          </a:schemeClr>
                        </a:solidFill>
                      </a:endParaRPr>
                    </a:p>
                  </a:txBody>
                  <a:tcPr marL="39532" marR="395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5341">
                <a:tc>
                  <a:txBody>
                    <a:bodyPr/>
                    <a:lstStyle/>
                    <a:p>
                      <a:pPr algn="ctr">
                        <a:lnSpc>
                          <a:spcPct val="115000"/>
                        </a:lnSpc>
                        <a:spcAft>
                          <a:spcPts val="0"/>
                        </a:spcAft>
                      </a:pPr>
                      <a:r>
                        <a:rPr lang="ru-RU" sz="2800" b="0" i="0" dirty="0">
                          <a:solidFill>
                            <a:schemeClr val="bg2">
                              <a:lumMod val="10000"/>
                            </a:schemeClr>
                          </a:solidFill>
                          <a:latin typeface="Times New Roman"/>
                          <a:ea typeface="Calibri"/>
                          <a:cs typeface="Times New Roman"/>
                        </a:rPr>
                        <a:t>Продолжительность </a:t>
                      </a:r>
                      <a:endParaRPr lang="ru-RU" sz="2800" dirty="0">
                        <a:solidFill>
                          <a:schemeClr val="bg2">
                            <a:lumMod val="10000"/>
                          </a:schemeClr>
                        </a:solidFill>
                        <a:latin typeface="Calibri"/>
                        <a:ea typeface="Calibri"/>
                        <a:cs typeface="Times New Roman"/>
                      </a:endParaRPr>
                    </a:p>
                  </a:txBody>
                  <a:tcPr marL="39532" marR="395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dirty="0">
                        <a:solidFill>
                          <a:schemeClr val="bg2">
                            <a:lumMod val="10000"/>
                          </a:schemeClr>
                        </a:solidFill>
                      </a:endParaRPr>
                    </a:p>
                  </a:txBody>
                  <a:tcPr marL="39532" marR="395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4396">
                <a:tc>
                  <a:txBody>
                    <a:bodyPr/>
                    <a:lstStyle/>
                    <a:p>
                      <a:pPr algn="ctr">
                        <a:lnSpc>
                          <a:spcPct val="115000"/>
                        </a:lnSpc>
                        <a:spcAft>
                          <a:spcPts val="0"/>
                        </a:spcAft>
                      </a:pPr>
                      <a:r>
                        <a:rPr lang="ru-RU" sz="2800" b="0" i="0" dirty="0">
                          <a:solidFill>
                            <a:schemeClr val="bg2">
                              <a:lumMod val="10000"/>
                            </a:schemeClr>
                          </a:solidFill>
                          <a:latin typeface="Times New Roman"/>
                          <a:ea typeface="Calibri"/>
                          <a:cs typeface="Times New Roman"/>
                        </a:rPr>
                        <a:t>Предметы</a:t>
                      </a:r>
                      <a:endParaRPr lang="ru-RU" sz="2800" dirty="0">
                        <a:solidFill>
                          <a:schemeClr val="bg2">
                            <a:lumMod val="10000"/>
                          </a:schemeClr>
                        </a:solidFill>
                        <a:latin typeface="Calibri"/>
                        <a:ea typeface="Calibri"/>
                        <a:cs typeface="Times New Roman"/>
                      </a:endParaRPr>
                    </a:p>
                  </a:txBody>
                  <a:tcPr marL="39532" marR="395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dirty="0">
                        <a:solidFill>
                          <a:schemeClr val="bg2">
                            <a:lumMod val="10000"/>
                          </a:schemeClr>
                        </a:solidFill>
                      </a:endParaRPr>
                    </a:p>
                  </a:txBody>
                  <a:tcPr marL="39532" marR="395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0991">
                <a:tc>
                  <a:txBody>
                    <a:bodyPr/>
                    <a:lstStyle/>
                    <a:p>
                      <a:pPr algn="ctr">
                        <a:lnSpc>
                          <a:spcPct val="115000"/>
                        </a:lnSpc>
                        <a:spcAft>
                          <a:spcPts val="0"/>
                        </a:spcAft>
                      </a:pPr>
                      <a:r>
                        <a:rPr lang="ru-RU" sz="2800" b="0" i="0" dirty="0">
                          <a:solidFill>
                            <a:schemeClr val="bg2">
                              <a:lumMod val="10000"/>
                            </a:schemeClr>
                          </a:solidFill>
                          <a:latin typeface="Times New Roman"/>
                          <a:ea typeface="Calibri"/>
                          <a:cs typeface="Times New Roman"/>
                        </a:rPr>
                        <a:t>Цели</a:t>
                      </a:r>
                      <a:endParaRPr lang="ru-RU" sz="2800" dirty="0">
                        <a:solidFill>
                          <a:schemeClr val="bg2">
                            <a:lumMod val="10000"/>
                          </a:schemeClr>
                        </a:solidFill>
                        <a:latin typeface="Calibri"/>
                        <a:ea typeface="Calibri"/>
                        <a:cs typeface="Times New Roman"/>
                      </a:endParaRPr>
                    </a:p>
                  </a:txBody>
                  <a:tcPr marL="39532" marR="395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dirty="0">
                        <a:solidFill>
                          <a:schemeClr val="bg2">
                            <a:lumMod val="10000"/>
                          </a:schemeClr>
                        </a:solidFill>
                      </a:endParaRPr>
                    </a:p>
                  </a:txBody>
                  <a:tcPr marL="39532" marR="395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45387">
                <a:tc>
                  <a:txBody>
                    <a:bodyPr/>
                    <a:lstStyle/>
                    <a:p>
                      <a:pPr algn="ctr">
                        <a:lnSpc>
                          <a:spcPct val="115000"/>
                        </a:lnSpc>
                        <a:spcAft>
                          <a:spcPts val="0"/>
                        </a:spcAft>
                      </a:pPr>
                      <a:r>
                        <a:rPr lang="ru-RU" sz="2800" dirty="0">
                          <a:solidFill>
                            <a:schemeClr val="bg2">
                              <a:lumMod val="10000"/>
                            </a:schemeClr>
                          </a:solidFill>
                          <a:latin typeface="Times New Roman"/>
                          <a:ea typeface="Calibri"/>
                          <a:cs typeface="Times New Roman"/>
                        </a:rPr>
                        <a:t>Задачи</a:t>
                      </a:r>
                      <a:endParaRPr lang="ru-RU" sz="2800" dirty="0">
                        <a:solidFill>
                          <a:schemeClr val="bg2">
                            <a:lumMod val="10000"/>
                          </a:schemeClr>
                        </a:solidFill>
                        <a:latin typeface="Calibri"/>
                        <a:ea typeface="Calibri"/>
                        <a:cs typeface="Times New Roman"/>
                      </a:endParaRPr>
                    </a:p>
                  </a:txBody>
                  <a:tcPr marL="39532" marR="39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dirty="0">
                        <a:solidFill>
                          <a:schemeClr val="bg2">
                            <a:lumMod val="10000"/>
                          </a:schemeClr>
                        </a:solidFill>
                      </a:endParaRPr>
                    </a:p>
                  </a:txBody>
                  <a:tcPr marL="39532" marR="395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133274">
                <a:tc>
                  <a:txBody>
                    <a:bodyPr/>
                    <a:lstStyle/>
                    <a:p>
                      <a:pPr algn="ctr">
                        <a:lnSpc>
                          <a:spcPct val="115000"/>
                        </a:lnSpc>
                        <a:spcAft>
                          <a:spcPts val="0"/>
                        </a:spcAft>
                      </a:pPr>
                      <a:r>
                        <a:rPr lang="ru-RU" sz="2800" dirty="0" smtClean="0">
                          <a:solidFill>
                            <a:schemeClr val="bg2">
                              <a:lumMod val="10000"/>
                            </a:schemeClr>
                          </a:solidFill>
                          <a:latin typeface="Times New Roman"/>
                          <a:ea typeface="Calibri"/>
                          <a:cs typeface="Times New Roman"/>
                        </a:rPr>
                        <a:t>Ожидаемые </a:t>
                      </a:r>
                      <a:r>
                        <a:rPr lang="ru-RU" sz="2800" dirty="0">
                          <a:solidFill>
                            <a:schemeClr val="bg2">
                              <a:lumMod val="10000"/>
                            </a:schemeClr>
                          </a:solidFill>
                          <a:latin typeface="Times New Roman"/>
                          <a:ea typeface="Calibri"/>
                          <a:cs typeface="Times New Roman"/>
                        </a:rPr>
                        <a:t>результаты</a:t>
                      </a:r>
                      <a:endParaRPr lang="ru-RU" sz="2800" dirty="0">
                        <a:solidFill>
                          <a:schemeClr val="bg2">
                            <a:lumMod val="10000"/>
                          </a:schemeClr>
                        </a:solidFill>
                        <a:latin typeface="Calibri"/>
                        <a:ea typeface="Calibri"/>
                        <a:cs typeface="Times New Roman"/>
                      </a:endParaRPr>
                    </a:p>
                  </a:txBody>
                  <a:tcPr marL="39532" marR="39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dirty="0">
                        <a:solidFill>
                          <a:schemeClr val="bg2">
                            <a:lumMod val="10000"/>
                          </a:schemeClr>
                        </a:solidFill>
                      </a:endParaRPr>
                    </a:p>
                  </a:txBody>
                  <a:tcPr marL="39532" marR="395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39517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13"/>
          <p:cNvSpPr txBox="1">
            <a:spLocks/>
          </p:cNvSpPr>
          <p:nvPr/>
        </p:nvSpPr>
        <p:spPr>
          <a:xfrm>
            <a:off x="137782" y="344033"/>
            <a:ext cx="7816298" cy="46695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endParaRPr lang="ru-RU" sz="1600" dirty="0">
              <a:solidFill>
                <a:srgbClr val="16625C"/>
              </a:solidFill>
              <a:latin typeface="Century Gothic" panose="020B0502020202020204" pitchFamily="34" charset="0"/>
            </a:endParaRPr>
          </a:p>
          <a:p>
            <a:pPr marL="0" indent="0">
              <a:buNone/>
            </a:pPr>
            <a:endParaRPr lang="ru-RU" sz="900" dirty="0">
              <a:solidFill>
                <a:srgbClr val="16625C"/>
              </a:solidFill>
              <a:latin typeface="Century Gothic" panose="020B0502020202020204" pitchFamily="34" charset="0"/>
            </a:endParaRPr>
          </a:p>
        </p:txBody>
      </p:sp>
      <p:sp>
        <p:nvSpPr>
          <p:cNvPr id="3" name="Заголовок 2"/>
          <p:cNvSpPr>
            <a:spLocks noGrp="1"/>
          </p:cNvSpPr>
          <p:nvPr>
            <p:ph type="title"/>
          </p:nvPr>
        </p:nvSpPr>
        <p:spPr>
          <a:xfrm>
            <a:off x="354106" y="329266"/>
            <a:ext cx="10515600" cy="1325563"/>
          </a:xfrm>
        </p:spPr>
        <p:txBody>
          <a:bodyPr/>
          <a:lstStyle/>
          <a:p>
            <a:pPr algn="ctr"/>
            <a:r>
              <a:rPr lang="ru-RU" b="1" dirty="0" smtClean="0"/>
              <a:t> </a:t>
            </a:r>
            <a:endParaRPr lang="ru-RU" b="1" dirty="0"/>
          </a:p>
        </p:txBody>
      </p:sp>
      <p:sp>
        <p:nvSpPr>
          <p:cNvPr id="4" name="Объект 3"/>
          <p:cNvSpPr>
            <a:spLocks noGrp="1"/>
          </p:cNvSpPr>
          <p:nvPr>
            <p:ph idx="1"/>
          </p:nvPr>
        </p:nvSpPr>
        <p:spPr>
          <a:xfrm>
            <a:off x="354106" y="1646331"/>
            <a:ext cx="10515600" cy="4351338"/>
          </a:xfrm>
        </p:spPr>
        <p:txBody>
          <a:bodyPr>
            <a:normAutofit/>
          </a:bodyPr>
          <a:lstStyle/>
          <a:p>
            <a:endParaRPr lang="ru-RU" sz="3200" dirty="0" smtClean="0">
              <a:solidFill>
                <a:srgbClr val="16625C"/>
              </a:solidFill>
              <a:latin typeface="Century Gothic" panose="020B0502020202020204" pitchFamily="34" charset="0"/>
            </a:endParaRPr>
          </a:p>
          <a:p>
            <a:endParaRPr lang="ru-RU" sz="3200" dirty="0" smtClean="0">
              <a:solidFill>
                <a:srgbClr val="16625C"/>
              </a:solidFill>
              <a:latin typeface="Century Gothic" panose="020B0502020202020204" pitchFamily="34" charset="0"/>
            </a:endParaRPr>
          </a:p>
          <a:p>
            <a:pPr>
              <a:buNone/>
            </a:pPr>
            <a:r>
              <a:rPr lang="ru-RU" sz="3200" dirty="0" smtClean="0">
                <a:solidFill>
                  <a:srgbClr val="16625C"/>
                </a:solidFill>
                <a:latin typeface="Century Gothic" panose="020B0502020202020204" pitchFamily="34" charset="0"/>
              </a:rPr>
              <a:t> </a:t>
            </a:r>
            <a:endParaRPr lang="ru-RU" sz="3200" dirty="0">
              <a:solidFill>
                <a:srgbClr val="16625C"/>
              </a:solidFill>
              <a:latin typeface="Century Gothic" panose="020B0502020202020204" pitchFamily="34" charset="0"/>
            </a:endParaRPr>
          </a:p>
        </p:txBody>
      </p:sp>
      <p:sp>
        <p:nvSpPr>
          <p:cNvPr id="5" name="Прямоугольник 4"/>
          <p:cNvSpPr/>
          <p:nvPr/>
        </p:nvSpPr>
        <p:spPr>
          <a:xfrm>
            <a:off x="1685364" y="1061930"/>
            <a:ext cx="9681882" cy="5509200"/>
          </a:xfrm>
          <a:prstGeom prst="rect">
            <a:avLst/>
          </a:prstGeom>
        </p:spPr>
        <p:txBody>
          <a:bodyPr wrap="square">
            <a:spAutoFit/>
          </a:bodyPr>
          <a:lstStyle/>
          <a:p>
            <a:pPr>
              <a:buFont typeface="Arial" pitchFamily="34" charset="0"/>
              <a:buChar char="•"/>
            </a:pPr>
            <a:r>
              <a:rPr lang="ru-RU" sz="3200" dirty="0" smtClean="0">
                <a:solidFill>
                  <a:schemeClr val="bg2">
                    <a:lumMod val="10000"/>
                  </a:schemeClr>
                </a:solidFill>
                <a:latin typeface="Times New Roman" pitchFamily="18" charset="0"/>
                <a:cs typeface="Times New Roman" pitchFamily="18" charset="0"/>
              </a:rPr>
              <a:t>«Применение производной при решении физических задач»</a:t>
            </a:r>
          </a:p>
          <a:p>
            <a:pPr>
              <a:buFont typeface="Arial" pitchFamily="34" charset="0"/>
              <a:buChar char="•"/>
            </a:pPr>
            <a:r>
              <a:rPr lang="ru-RU" sz="3200" dirty="0" smtClean="0">
                <a:solidFill>
                  <a:schemeClr val="bg2">
                    <a:lumMod val="10000"/>
                  </a:schemeClr>
                </a:solidFill>
                <a:latin typeface="Times New Roman" pitchFamily="18" charset="0"/>
                <a:cs typeface="Times New Roman" pitchFamily="18" charset="0"/>
              </a:rPr>
              <a:t>«Применение производной при решении задач с экономическим содержанием»</a:t>
            </a:r>
          </a:p>
          <a:p>
            <a:pPr>
              <a:buFont typeface="Arial" pitchFamily="34" charset="0"/>
              <a:buChar char="•"/>
            </a:pPr>
            <a:r>
              <a:rPr lang="ru-RU" sz="3200" dirty="0" smtClean="0">
                <a:solidFill>
                  <a:schemeClr val="bg2">
                    <a:lumMod val="10000"/>
                  </a:schemeClr>
                </a:solidFill>
                <a:latin typeface="Times New Roman" pitchFamily="18" charset="0"/>
                <a:cs typeface="Times New Roman" pitchFamily="18" charset="0"/>
              </a:rPr>
              <a:t> «Применение производной при решении задачи №6 на ЕГЭ профильного уровня»</a:t>
            </a:r>
          </a:p>
          <a:p>
            <a:pPr>
              <a:buFont typeface="Arial" pitchFamily="34" charset="0"/>
              <a:buChar char="•"/>
            </a:pPr>
            <a:r>
              <a:rPr lang="ru-RU" sz="3200" dirty="0" smtClean="0">
                <a:solidFill>
                  <a:schemeClr val="bg2">
                    <a:lumMod val="10000"/>
                  </a:schemeClr>
                </a:solidFill>
                <a:latin typeface="Times New Roman" pitchFamily="18" charset="0"/>
                <a:cs typeface="Times New Roman" pitchFamily="18" charset="0"/>
              </a:rPr>
              <a:t>«Применение производной при решении задач на нахождение наибольшего, наименьшего значения функции»</a:t>
            </a:r>
          </a:p>
          <a:p>
            <a:pPr>
              <a:buFont typeface="Arial" pitchFamily="34" charset="0"/>
              <a:buChar char="•"/>
            </a:pPr>
            <a:r>
              <a:rPr lang="ru-RU" sz="3200" dirty="0" smtClean="0">
                <a:solidFill>
                  <a:schemeClr val="bg2">
                    <a:lumMod val="10000"/>
                  </a:schemeClr>
                </a:solidFill>
                <a:latin typeface="Times New Roman" pitchFamily="18" charset="0"/>
                <a:cs typeface="Times New Roman" pitchFamily="18" charset="0"/>
              </a:rPr>
              <a:t>«Применение производной при решении задач на нахождение точек максимума, минимума»</a:t>
            </a:r>
            <a:endParaRPr lang="ru-RU" sz="3200" dirty="0">
              <a:solidFill>
                <a:schemeClr val="bg2">
                  <a:lumMod val="10000"/>
                </a:schemeClr>
              </a:solidFill>
              <a:latin typeface="Times New Roman" pitchFamily="18" charset="0"/>
              <a:cs typeface="Times New Roman" pitchFamily="18" charset="0"/>
            </a:endParaRPr>
          </a:p>
        </p:txBody>
      </p:sp>
      <p:sp>
        <p:nvSpPr>
          <p:cNvPr id="6" name="Прямоугольник 5"/>
          <p:cNvSpPr/>
          <p:nvPr/>
        </p:nvSpPr>
        <p:spPr>
          <a:xfrm>
            <a:off x="4220385" y="339769"/>
            <a:ext cx="3256180" cy="646331"/>
          </a:xfrm>
          <a:prstGeom prst="rect">
            <a:avLst/>
          </a:prstGeom>
        </p:spPr>
        <p:txBody>
          <a:bodyPr wrap="square">
            <a:spAutoFit/>
          </a:bodyPr>
          <a:lstStyle/>
          <a:p>
            <a:r>
              <a:rPr lang="ru-RU" sz="3600" b="1" dirty="0" smtClean="0"/>
              <a:t>Выбор тем </a:t>
            </a:r>
            <a:endParaRPr lang="ru-RU" sz="3600" dirty="0"/>
          </a:p>
        </p:txBody>
      </p:sp>
    </p:spTree>
    <p:extLst>
      <p:ext uri="{BB962C8B-B14F-4D97-AF65-F5344CB8AC3E}">
        <p14:creationId xmlns:p14="http://schemas.microsoft.com/office/powerpoint/2010/main" val="4239517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13"/>
          <p:cNvSpPr txBox="1">
            <a:spLocks/>
          </p:cNvSpPr>
          <p:nvPr/>
        </p:nvSpPr>
        <p:spPr>
          <a:xfrm>
            <a:off x="137782" y="344033"/>
            <a:ext cx="7816298" cy="46695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endParaRPr lang="ru-RU" sz="1600" dirty="0">
              <a:solidFill>
                <a:srgbClr val="16625C"/>
              </a:solidFill>
              <a:latin typeface="Century Gothic" panose="020B0502020202020204" pitchFamily="34" charset="0"/>
            </a:endParaRPr>
          </a:p>
          <a:p>
            <a:pPr marL="0" indent="0">
              <a:buNone/>
            </a:pPr>
            <a:endParaRPr lang="ru-RU" sz="900" dirty="0">
              <a:solidFill>
                <a:srgbClr val="16625C"/>
              </a:solidFill>
              <a:latin typeface="Century Gothic" panose="020B0502020202020204" pitchFamily="34" charset="0"/>
            </a:endParaRPr>
          </a:p>
        </p:txBody>
      </p:sp>
      <p:sp>
        <p:nvSpPr>
          <p:cNvPr id="3" name="Заголовок 2"/>
          <p:cNvSpPr>
            <a:spLocks noGrp="1"/>
          </p:cNvSpPr>
          <p:nvPr>
            <p:ph type="title"/>
          </p:nvPr>
        </p:nvSpPr>
        <p:spPr>
          <a:xfrm>
            <a:off x="354106" y="329267"/>
            <a:ext cx="10062882" cy="764428"/>
          </a:xfrm>
        </p:spPr>
        <p:txBody>
          <a:bodyPr/>
          <a:lstStyle/>
          <a:p>
            <a:pPr algn="ctr"/>
            <a:r>
              <a:rPr lang="ru-RU" b="1" dirty="0" smtClean="0"/>
              <a:t>Критерии, для оценки работы: </a:t>
            </a:r>
            <a:endParaRPr lang="ru-RU" b="1" dirty="0"/>
          </a:p>
        </p:txBody>
      </p:sp>
      <p:sp>
        <p:nvSpPr>
          <p:cNvPr id="4" name="Объект 3"/>
          <p:cNvSpPr>
            <a:spLocks noGrp="1"/>
          </p:cNvSpPr>
          <p:nvPr>
            <p:ph idx="1"/>
          </p:nvPr>
        </p:nvSpPr>
        <p:spPr>
          <a:xfrm>
            <a:off x="354106" y="1646331"/>
            <a:ext cx="10515600" cy="4351338"/>
          </a:xfrm>
        </p:spPr>
        <p:txBody>
          <a:bodyPr>
            <a:normAutofit/>
          </a:bodyPr>
          <a:lstStyle/>
          <a:p>
            <a:endParaRPr lang="ru-RU" sz="3200" dirty="0" smtClean="0">
              <a:solidFill>
                <a:srgbClr val="16625C"/>
              </a:solidFill>
              <a:latin typeface="Century Gothic" panose="020B0502020202020204" pitchFamily="34" charset="0"/>
            </a:endParaRPr>
          </a:p>
          <a:p>
            <a:pPr>
              <a:buNone/>
            </a:pPr>
            <a:r>
              <a:rPr lang="ru-RU" sz="3200" dirty="0" smtClean="0">
                <a:solidFill>
                  <a:srgbClr val="16625C"/>
                </a:solidFill>
                <a:latin typeface="Century Gothic" panose="020B0502020202020204" pitchFamily="34" charset="0"/>
              </a:rPr>
              <a:t> </a:t>
            </a:r>
            <a:endParaRPr lang="ru-RU" sz="3200" dirty="0">
              <a:solidFill>
                <a:srgbClr val="16625C"/>
              </a:solidFill>
              <a:latin typeface="Century Gothic" panose="020B0502020202020204" pitchFamily="34" charset="0"/>
            </a:endParaRPr>
          </a:p>
        </p:txBody>
      </p:sp>
      <p:sp>
        <p:nvSpPr>
          <p:cNvPr id="5" name="Прямоугольник 4"/>
          <p:cNvSpPr/>
          <p:nvPr/>
        </p:nvSpPr>
        <p:spPr>
          <a:xfrm>
            <a:off x="2259106" y="1242188"/>
            <a:ext cx="8731624" cy="4801314"/>
          </a:xfrm>
          <a:prstGeom prst="rect">
            <a:avLst/>
          </a:prstGeom>
        </p:spPr>
        <p:txBody>
          <a:bodyPr wrap="square">
            <a:spAutoFit/>
          </a:bodyPr>
          <a:lstStyle/>
          <a:p>
            <a:pPr marL="342900" indent="-342900">
              <a:buAutoNum type="arabicParenR"/>
            </a:pPr>
            <a:r>
              <a:rPr lang="ru-RU" dirty="0" smtClean="0"/>
              <a:t>актуальность темы и предлагаемых решений, реальность, практическая направленность и значимость работы;</a:t>
            </a:r>
          </a:p>
          <a:p>
            <a:pPr marL="342900" indent="-342900">
              <a:buAutoNum type="arabicParenR"/>
            </a:pPr>
            <a:r>
              <a:rPr lang="ru-RU" dirty="0" smtClean="0"/>
              <a:t>  объем и полнота разработок, самостоятельность, законченность;   </a:t>
            </a:r>
          </a:p>
          <a:p>
            <a:pPr marL="342900" indent="-342900">
              <a:buAutoNum type="arabicParenR"/>
            </a:pPr>
            <a:r>
              <a:rPr lang="ru-RU" dirty="0" smtClean="0"/>
              <a:t>аргументированность предлагаемых решений, подходов и выводов; полнота библиографии; качество оформления: соответствие стандартным требованиям, рубрикация и структура текста, качество эскизов, схем, рисунков; </a:t>
            </a:r>
          </a:p>
          <a:p>
            <a:pPr marL="342900" indent="-342900">
              <a:buAutoNum type="arabicParenR"/>
            </a:pPr>
            <a:r>
              <a:rPr lang="ru-RU" dirty="0" smtClean="0"/>
              <a:t>качество доклада: композиция, полнота представления работы, убедительность; </a:t>
            </a:r>
          </a:p>
          <a:p>
            <a:pPr marL="342900" indent="-342900">
              <a:buAutoNum type="arabicParenR"/>
            </a:pPr>
            <a:r>
              <a:rPr lang="ru-RU" dirty="0" smtClean="0"/>
              <a:t>объем и глубина знаний по теме (или предмету), эрудиция, </a:t>
            </a:r>
            <a:r>
              <a:rPr lang="ru-RU" dirty="0" err="1" smtClean="0"/>
              <a:t>межпредметные</a:t>
            </a:r>
            <a:r>
              <a:rPr lang="ru-RU" dirty="0" smtClean="0"/>
              <a:t> связи; </a:t>
            </a:r>
          </a:p>
          <a:p>
            <a:pPr marL="342900" indent="-342900">
              <a:buAutoNum type="arabicParenR"/>
            </a:pPr>
            <a:r>
              <a:rPr lang="ru-RU" dirty="0" smtClean="0"/>
              <a:t>культура речи, использование наглядных средств, чувство времени, удержание внимания аудитории; </a:t>
            </a:r>
          </a:p>
          <a:p>
            <a:pPr marL="342900" indent="-342900">
              <a:buAutoNum type="arabicParenR"/>
            </a:pPr>
            <a:r>
              <a:rPr lang="ru-RU" dirty="0" smtClean="0"/>
              <a:t>ответы на вопросы: полнота, стремление использовать ответы для успешного раскрытия темы и сильных сторон работы; </a:t>
            </a:r>
          </a:p>
          <a:p>
            <a:pPr marL="342900" indent="-342900">
              <a:buAutoNum type="arabicParenR"/>
            </a:pPr>
            <a:r>
              <a:rPr lang="ru-RU" dirty="0" smtClean="0"/>
              <a:t>уровень творчества, оригинальность раскрытия темы; </a:t>
            </a:r>
          </a:p>
          <a:p>
            <a:pPr marL="342900" indent="-342900">
              <a:buAutoNum type="arabicParenR"/>
            </a:pPr>
            <a:r>
              <a:rPr lang="ru-RU" dirty="0" smtClean="0"/>
              <a:t>убежденность. </a:t>
            </a:r>
            <a:endParaRPr lang="ru-RU" dirty="0"/>
          </a:p>
        </p:txBody>
      </p:sp>
    </p:spTree>
    <p:extLst>
      <p:ext uri="{BB962C8B-B14F-4D97-AF65-F5344CB8AC3E}">
        <p14:creationId xmlns:p14="http://schemas.microsoft.com/office/powerpoint/2010/main" val="4239517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13"/>
          <p:cNvSpPr txBox="1">
            <a:spLocks/>
          </p:cNvSpPr>
          <p:nvPr/>
        </p:nvSpPr>
        <p:spPr>
          <a:xfrm>
            <a:off x="137782" y="344033"/>
            <a:ext cx="7816298" cy="46695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endParaRPr lang="ru-RU" sz="1600" dirty="0">
              <a:solidFill>
                <a:srgbClr val="16625C"/>
              </a:solidFill>
              <a:latin typeface="Century Gothic" panose="020B0502020202020204" pitchFamily="34" charset="0"/>
            </a:endParaRPr>
          </a:p>
          <a:p>
            <a:pPr marL="0" indent="0">
              <a:buNone/>
            </a:pPr>
            <a:endParaRPr lang="ru-RU" sz="900" dirty="0">
              <a:solidFill>
                <a:srgbClr val="16625C"/>
              </a:solidFill>
              <a:latin typeface="Century Gothic" panose="020B0502020202020204" pitchFamily="34" charset="0"/>
            </a:endParaRPr>
          </a:p>
        </p:txBody>
      </p:sp>
      <p:sp>
        <p:nvSpPr>
          <p:cNvPr id="3" name="Заголовок 2"/>
          <p:cNvSpPr>
            <a:spLocks noGrp="1"/>
          </p:cNvSpPr>
          <p:nvPr>
            <p:ph type="title"/>
          </p:nvPr>
        </p:nvSpPr>
        <p:spPr>
          <a:xfrm>
            <a:off x="354106" y="329266"/>
            <a:ext cx="10515600" cy="800287"/>
          </a:xfrm>
        </p:spPr>
        <p:txBody>
          <a:bodyPr/>
          <a:lstStyle/>
          <a:p>
            <a:pPr algn="ctr"/>
            <a:r>
              <a:rPr lang="ru-RU" b="1" dirty="0" smtClean="0"/>
              <a:t>Практическая работа </a:t>
            </a:r>
            <a:endParaRPr lang="ru-RU" b="1" dirty="0"/>
          </a:p>
        </p:txBody>
      </p:sp>
      <p:sp>
        <p:nvSpPr>
          <p:cNvPr id="4" name="Объект 3"/>
          <p:cNvSpPr>
            <a:spLocks noGrp="1"/>
          </p:cNvSpPr>
          <p:nvPr>
            <p:ph idx="1"/>
          </p:nvPr>
        </p:nvSpPr>
        <p:spPr>
          <a:xfrm>
            <a:off x="354106" y="1646331"/>
            <a:ext cx="10515600" cy="4351338"/>
          </a:xfrm>
        </p:spPr>
        <p:txBody>
          <a:bodyPr>
            <a:normAutofit/>
          </a:bodyPr>
          <a:lstStyle/>
          <a:p>
            <a:pPr>
              <a:buNone/>
            </a:pPr>
            <a:r>
              <a:rPr lang="ru-RU" sz="3200" dirty="0" smtClean="0">
                <a:solidFill>
                  <a:srgbClr val="16625C"/>
                </a:solidFill>
                <a:latin typeface="Century Gothic" panose="020B0502020202020204" pitchFamily="34" charset="0"/>
              </a:rPr>
              <a:t>Учитель:</a:t>
            </a:r>
          </a:p>
          <a:p>
            <a:r>
              <a:rPr lang="ru-RU" sz="3200" dirty="0" smtClean="0">
                <a:solidFill>
                  <a:srgbClr val="16625C"/>
                </a:solidFill>
                <a:latin typeface="Century Gothic" panose="020B0502020202020204" pitchFamily="34" charset="0"/>
              </a:rPr>
              <a:t>Заполните пропуски в технологической карте урока, используя раздаточный материал.</a:t>
            </a:r>
          </a:p>
          <a:p>
            <a:r>
              <a:rPr lang="ru-RU" sz="3200" dirty="0" smtClean="0">
                <a:solidFill>
                  <a:srgbClr val="16625C"/>
                </a:solidFill>
                <a:latin typeface="Century Gothic" panose="020B0502020202020204" pitchFamily="34" charset="0"/>
              </a:rPr>
              <a:t>Составьте паспорт учебного проекта, укажите его тип.</a:t>
            </a:r>
          </a:p>
          <a:p>
            <a:pPr>
              <a:buNone/>
            </a:pPr>
            <a:r>
              <a:rPr lang="ru-RU" sz="3200" dirty="0" smtClean="0">
                <a:solidFill>
                  <a:srgbClr val="16625C"/>
                </a:solidFill>
                <a:latin typeface="Century Gothic" panose="020B0502020202020204" pitchFamily="34" charset="0"/>
              </a:rPr>
              <a:t>Ученик: </a:t>
            </a:r>
          </a:p>
          <a:p>
            <a:r>
              <a:rPr lang="ru-RU" sz="3200" dirty="0" smtClean="0">
                <a:solidFill>
                  <a:srgbClr val="16625C"/>
                </a:solidFill>
                <a:latin typeface="Century Gothic" panose="020B0502020202020204" pitchFamily="34" charset="0"/>
              </a:rPr>
              <a:t>Заполните буклет</a:t>
            </a:r>
          </a:p>
          <a:p>
            <a:pPr>
              <a:buNone/>
            </a:pPr>
            <a:r>
              <a:rPr lang="ru-RU" sz="3200" dirty="0" smtClean="0">
                <a:solidFill>
                  <a:srgbClr val="16625C"/>
                </a:solidFill>
                <a:latin typeface="Century Gothic" panose="020B0502020202020204" pitchFamily="34" charset="0"/>
              </a:rPr>
              <a:t> </a:t>
            </a:r>
            <a:endParaRPr lang="ru-RU" sz="3200" dirty="0">
              <a:solidFill>
                <a:srgbClr val="16625C"/>
              </a:solidFill>
              <a:latin typeface="Century Gothic" panose="020B0502020202020204" pitchFamily="34" charset="0"/>
            </a:endParaRPr>
          </a:p>
        </p:txBody>
      </p:sp>
    </p:spTree>
    <p:extLst>
      <p:ext uri="{BB962C8B-B14F-4D97-AF65-F5344CB8AC3E}">
        <p14:creationId xmlns:p14="http://schemas.microsoft.com/office/powerpoint/2010/main" val="4239517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Шаблон МАУ ИМЦ">
  <a:themeElements>
    <a:clrScheme name="Другая 4">
      <a:dk1>
        <a:srgbClr val="006666"/>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Шаблон МАУ ИМЦ" id="{EF005E62-8E39-46C4-86E1-32C29D8EC3E5}" vid="{0298A1A0-F84A-4BB2-9A20-FD4CD75B4165}"/>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МАУ ИМЦ</Template>
  <TotalTime>3307</TotalTime>
  <Words>687</Words>
  <Application>Microsoft Office PowerPoint</Application>
  <PresentationFormat>Широкоэкранный</PresentationFormat>
  <Paragraphs>121</Paragraphs>
  <Slides>11</Slides>
  <Notes>8</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Arial</vt:lpstr>
      <vt:lpstr>Calibri</vt:lpstr>
      <vt:lpstr>Century Gothic</vt:lpstr>
      <vt:lpstr>Times New Roman</vt:lpstr>
      <vt:lpstr>Шаблон МАУ ИМЦ</vt:lpstr>
      <vt:lpstr>Презентация PowerPoint</vt:lpstr>
      <vt:lpstr>МЕТАПРЕДМЕТНЫЕ РЕЗУЛЬТАТЫ</vt:lpstr>
      <vt:lpstr>Организация проектной деятельности</vt:lpstr>
      <vt:lpstr>Алгоритм технологии</vt:lpstr>
      <vt:lpstr>Виды проектов</vt:lpstr>
      <vt:lpstr>Паспорт учебного проекта  </vt:lpstr>
      <vt:lpstr> </vt:lpstr>
      <vt:lpstr>Критерии, для оценки работы: </vt:lpstr>
      <vt:lpstr>Практическая работа </vt:lpstr>
      <vt:lpstr>Положительные моменты проектного метода</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Екатерина Ковбаса</dc:creator>
  <cp:lastModifiedBy>Бараболя Светлана Анатольевна</cp:lastModifiedBy>
  <cp:revision>89</cp:revision>
  <dcterms:created xsi:type="dcterms:W3CDTF">2020-08-10T04:19:49Z</dcterms:created>
  <dcterms:modified xsi:type="dcterms:W3CDTF">2023-01-17T05:18:33Z</dcterms:modified>
</cp:coreProperties>
</file>