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C01419-A515-4F40-A992-541AC1812681}" v="2155" dt="2022-10-27T17:51:02.3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9DD1E6-4C1A-49A7-8545-D06F273E1001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8ABD9C39-2059-4A38-9DDD-FAAF03EAD1ED}">
      <dgm:prSet/>
      <dgm:spPr/>
      <dgm:t>
        <a:bodyPr/>
        <a:lstStyle/>
        <a:p>
          <a:r>
            <a:rPr lang="ru-RU" dirty="0"/>
            <a:t>Введение </a:t>
          </a:r>
          <a:endParaRPr lang="en-US" dirty="0"/>
        </a:p>
      </dgm:t>
    </dgm:pt>
    <dgm:pt modelId="{0770899A-DD42-49F9-9795-78EAF841283A}" type="parTrans" cxnId="{E22DD704-B509-49F4-BE1F-17B3F7D00D9D}">
      <dgm:prSet/>
      <dgm:spPr/>
      <dgm:t>
        <a:bodyPr/>
        <a:lstStyle/>
        <a:p>
          <a:endParaRPr lang="en-US"/>
        </a:p>
      </dgm:t>
    </dgm:pt>
    <dgm:pt modelId="{E93AAE33-4E35-48E7-86AF-4E4213E2642D}" type="sibTrans" cxnId="{E22DD704-B509-49F4-BE1F-17B3F7D00D9D}">
      <dgm:prSet/>
      <dgm:spPr/>
      <dgm:t>
        <a:bodyPr/>
        <a:lstStyle/>
        <a:p>
          <a:endParaRPr lang="en-US"/>
        </a:p>
      </dgm:t>
    </dgm:pt>
    <dgm:pt modelId="{D06F514A-A1E2-4DB0-A05A-69EDF20B26B8}">
      <dgm:prSet/>
      <dgm:spPr/>
      <dgm:t>
        <a:bodyPr/>
        <a:lstStyle/>
        <a:p>
          <a:r>
            <a:rPr lang="ru-RU" dirty="0"/>
            <a:t>Формулировка теоремы Пифагора</a:t>
          </a:r>
          <a:endParaRPr lang="en-US" dirty="0"/>
        </a:p>
      </dgm:t>
    </dgm:pt>
    <dgm:pt modelId="{2FC0CB52-B97A-4446-8545-A6E73923E392}" type="parTrans" cxnId="{DA583B5E-0F82-4984-A8E6-403E13A0E156}">
      <dgm:prSet/>
      <dgm:spPr/>
      <dgm:t>
        <a:bodyPr/>
        <a:lstStyle/>
        <a:p>
          <a:endParaRPr lang="en-US"/>
        </a:p>
      </dgm:t>
    </dgm:pt>
    <dgm:pt modelId="{BBB90D2B-40C0-4068-976F-D30CE59E6980}" type="sibTrans" cxnId="{DA583B5E-0F82-4984-A8E6-403E13A0E156}">
      <dgm:prSet/>
      <dgm:spPr/>
      <dgm:t>
        <a:bodyPr/>
        <a:lstStyle/>
        <a:p>
          <a:endParaRPr lang="en-US"/>
        </a:p>
      </dgm:t>
    </dgm:pt>
    <dgm:pt modelId="{70038848-4CA9-49F5-807C-6ACB3E4F795B}">
      <dgm:prSet/>
      <dgm:spPr/>
      <dgm:t>
        <a:bodyPr/>
        <a:lstStyle/>
        <a:p>
          <a:r>
            <a:rPr lang="ru-RU" dirty="0"/>
            <a:t>Доказательство с использованием демонстративного материала</a:t>
          </a:r>
          <a:endParaRPr lang="en-US" dirty="0"/>
        </a:p>
      </dgm:t>
    </dgm:pt>
    <dgm:pt modelId="{8D54EA26-A12B-49AD-9D80-CF2662A85F46}" type="parTrans" cxnId="{57699F8F-FC52-4789-8231-9B1CE2536929}">
      <dgm:prSet/>
      <dgm:spPr/>
      <dgm:t>
        <a:bodyPr/>
        <a:lstStyle/>
        <a:p>
          <a:endParaRPr lang="en-US"/>
        </a:p>
      </dgm:t>
    </dgm:pt>
    <dgm:pt modelId="{853A31B5-203D-41C3-BE50-57136B166466}" type="sibTrans" cxnId="{57699F8F-FC52-4789-8231-9B1CE2536929}">
      <dgm:prSet/>
      <dgm:spPr/>
      <dgm:t>
        <a:bodyPr/>
        <a:lstStyle/>
        <a:p>
          <a:endParaRPr lang="en-US"/>
        </a:p>
      </dgm:t>
    </dgm:pt>
    <dgm:pt modelId="{90DE138E-621B-4D4D-8849-815D9F91903B}">
      <dgm:prSet/>
      <dgm:spPr/>
      <dgm:t>
        <a:bodyPr/>
        <a:lstStyle/>
        <a:p>
          <a:r>
            <a:rPr lang="ru-RU" dirty="0"/>
            <a:t>Применение теоремы в быту</a:t>
          </a:r>
          <a:endParaRPr lang="en-US" dirty="0"/>
        </a:p>
      </dgm:t>
    </dgm:pt>
    <dgm:pt modelId="{DA0E282C-05D6-4C6A-B1CD-244440E743B4}" type="parTrans" cxnId="{CC153995-00F5-4D75-815E-6059293916B7}">
      <dgm:prSet/>
      <dgm:spPr/>
      <dgm:t>
        <a:bodyPr/>
        <a:lstStyle/>
        <a:p>
          <a:endParaRPr lang="en-US"/>
        </a:p>
      </dgm:t>
    </dgm:pt>
    <dgm:pt modelId="{F0C4A1D8-3478-49E2-A6F0-076F855D1263}" type="sibTrans" cxnId="{CC153995-00F5-4D75-815E-6059293916B7}">
      <dgm:prSet/>
      <dgm:spPr/>
      <dgm:t>
        <a:bodyPr/>
        <a:lstStyle/>
        <a:p>
          <a:endParaRPr lang="en-US"/>
        </a:p>
      </dgm:t>
    </dgm:pt>
    <dgm:pt modelId="{48917BCB-C90C-4395-ADA6-556CF4832A78}">
      <dgm:prSet/>
      <dgm:spPr/>
      <dgm:t>
        <a:bodyPr/>
        <a:lstStyle/>
        <a:p>
          <a:r>
            <a:rPr lang="ru-RU" dirty="0"/>
            <a:t>Закон Архимеда (формулировка)</a:t>
          </a:r>
          <a:endParaRPr lang="en-US" dirty="0"/>
        </a:p>
      </dgm:t>
    </dgm:pt>
    <dgm:pt modelId="{A661227A-B679-4258-96C4-6CCAF009D050}" type="parTrans" cxnId="{69CD4F96-B895-47F4-9A23-F192DF509158}">
      <dgm:prSet/>
      <dgm:spPr/>
      <dgm:t>
        <a:bodyPr/>
        <a:lstStyle/>
        <a:p>
          <a:endParaRPr lang="en-US"/>
        </a:p>
      </dgm:t>
    </dgm:pt>
    <dgm:pt modelId="{54ED966D-6990-4C58-A07C-68F3498FB380}" type="sibTrans" cxnId="{69CD4F96-B895-47F4-9A23-F192DF509158}">
      <dgm:prSet/>
      <dgm:spPr/>
      <dgm:t>
        <a:bodyPr/>
        <a:lstStyle/>
        <a:p>
          <a:endParaRPr lang="en-US"/>
        </a:p>
      </dgm:t>
    </dgm:pt>
    <dgm:pt modelId="{3F331573-18C9-413F-8E5F-37E936883454}">
      <dgm:prSet/>
      <dgm:spPr/>
      <dgm:t>
        <a:bodyPr/>
        <a:lstStyle/>
        <a:p>
          <a:r>
            <a:rPr lang="ru-RU" dirty="0"/>
            <a:t>Применение закона Архимеда</a:t>
          </a:r>
          <a:endParaRPr lang="en-US" dirty="0"/>
        </a:p>
      </dgm:t>
    </dgm:pt>
    <dgm:pt modelId="{2A91A0DF-E4EA-4F8D-A1E5-06BC2A109C97}" type="parTrans" cxnId="{769DAB3C-C316-4A9F-B2B7-C4A64435E98B}">
      <dgm:prSet/>
      <dgm:spPr/>
      <dgm:t>
        <a:bodyPr/>
        <a:lstStyle/>
        <a:p>
          <a:endParaRPr lang="en-US"/>
        </a:p>
      </dgm:t>
    </dgm:pt>
    <dgm:pt modelId="{FC2B5692-DFAA-49D6-BDCC-11E701CC9519}" type="sibTrans" cxnId="{769DAB3C-C316-4A9F-B2B7-C4A64435E98B}">
      <dgm:prSet/>
      <dgm:spPr/>
      <dgm:t>
        <a:bodyPr/>
        <a:lstStyle/>
        <a:p>
          <a:endParaRPr lang="en-US"/>
        </a:p>
      </dgm:t>
    </dgm:pt>
    <dgm:pt modelId="{3FFE33D3-6285-4224-9A56-5A6D8466CB83}">
      <dgm:prSet/>
      <dgm:spPr/>
      <dgm:t>
        <a:bodyPr/>
        <a:lstStyle/>
        <a:p>
          <a:pPr rtl="0"/>
          <a:r>
            <a:rPr lang="ru-RU" dirty="0"/>
            <a:t>Наглядная демонстрация</a:t>
          </a:r>
          <a:r>
            <a:rPr lang="ru-RU" dirty="0">
              <a:latin typeface="Calibri Light" panose="020F0302020204030204"/>
            </a:rPr>
            <a:t> закона Архимеда</a:t>
          </a:r>
          <a:endParaRPr lang="en-US" dirty="0"/>
        </a:p>
      </dgm:t>
    </dgm:pt>
    <dgm:pt modelId="{E0943825-F069-4E61-96FE-F00D13829BDB}" type="parTrans" cxnId="{3A539292-E2E3-44DE-AF1B-13C6ADE43361}">
      <dgm:prSet/>
      <dgm:spPr/>
      <dgm:t>
        <a:bodyPr/>
        <a:lstStyle/>
        <a:p>
          <a:endParaRPr lang="en-US"/>
        </a:p>
      </dgm:t>
    </dgm:pt>
    <dgm:pt modelId="{D1AC91CB-2F90-4651-BDAE-90B68E344B55}" type="sibTrans" cxnId="{3A539292-E2E3-44DE-AF1B-13C6ADE43361}">
      <dgm:prSet/>
      <dgm:spPr/>
      <dgm:t>
        <a:bodyPr/>
        <a:lstStyle/>
        <a:p>
          <a:endParaRPr lang="en-US"/>
        </a:p>
      </dgm:t>
    </dgm:pt>
    <dgm:pt modelId="{A1BC817D-5886-47AB-BA89-7DC95DB28917}" type="pres">
      <dgm:prSet presAssocID="{E49DD1E6-4C1A-49A7-8545-D06F273E10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7DA202-A1E4-423C-A310-03074329364A}" type="pres">
      <dgm:prSet presAssocID="{8ABD9C39-2059-4A38-9DDD-FAAF03EAD1ED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660611-C2AA-402B-ABBE-70467F7E0BD8}" type="pres">
      <dgm:prSet presAssocID="{E93AAE33-4E35-48E7-86AF-4E4213E2642D}" presName="sibTrans" presStyleLbl="sibTrans1D1" presStyleIdx="0" presStyleCnt="6"/>
      <dgm:spPr/>
      <dgm:t>
        <a:bodyPr/>
        <a:lstStyle/>
        <a:p>
          <a:endParaRPr lang="ru-RU"/>
        </a:p>
      </dgm:t>
    </dgm:pt>
    <dgm:pt modelId="{2101A0A6-C219-4598-B734-F4D715308472}" type="pres">
      <dgm:prSet presAssocID="{E93AAE33-4E35-48E7-86AF-4E4213E2642D}" presName="connectorText" presStyleLbl="sibTrans1D1" presStyleIdx="0" presStyleCnt="6"/>
      <dgm:spPr/>
      <dgm:t>
        <a:bodyPr/>
        <a:lstStyle/>
        <a:p>
          <a:endParaRPr lang="ru-RU"/>
        </a:p>
      </dgm:t>
    </dgm:pt>
    <dgm:pt modelId="{46D8A899-101A-4092-A0F9-8B6321BE7482}" type="pres">
      <dgm:prSet presAssocID="{D06F514A-A1E2-4DB0-A05A-69EDF20B26B8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1840BA-38F2-4930-8A47-F1786DDC8758}" type="pres">
      <dgm:prSet presAssocID="{BBB90D2B-40C0-4068-976F-D30CE59E6980}" presName="sibTrans" presStyleLbl="sibTrans1D1" presStyleIdx="1" presStyleCnt="6"/>
      <dgm:spPr/>
      <dgm:t>
        <a:bodyPr/>
        <a:lstStyle/>
        <a:p>
          <a:endParaRPr lang="ru-RU"/>
        </a:p>
      </dgm:t>
    </dgm:pt>
    <dgm:pt modelId="{F0F03F1E-EC38-444B-B47F-961F333AE0D5}" type="pres">
      <dgm:prSet presAssocID="{BBB90D2B-40C0-4068-976F-D30CE59E6980}" presName="connectorText" presStyleLbl="sibTrans1D1" presStyleIdx="1" presStyleCnt="6"/>
      <dgm:spPr/>
      <dgm:t>
        <a:bodyPr/>
        <a:lstStyle/>
        <a:p>
          <a:endParaRPr lang="ru-RU"/>
        </a:p>
      </dgm:t>
    </dgm:pt>
    <dgm:pt modelId="{599B75AE-AF7F-472C-91A3-01B32B9CDA53}" type="pres">
      <dgm:prSet presAssocID="{70038848-4CA9-49F5-807C-6ACB3E4F795B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640855-D0AA-4BA2-AF10-8693613C4ACF}" type="pres">
      <dgm:prSet presAssocID="{853A31B5-203D-41C3-BE50-57136B166466}" presName="sibTrans" presStyleLbl="sibTrans1D1" presStyleIdx="2" presStyleCnt="6"/>
      <dgm:spPr/>
      <dgm:t>
        <a:bodyPr/>
        <a:lstStyle/>
        <a:p>
          <a:endParaRPr lang="ru-RU"/>
        </a:p>
      </dgm:t>
    </dgm:pt>
    <dgm:pt modelId="{7F43CFD7-841D-4B4C-BB11-0BE8E4664707}" type="pres">
      <dgm:prSet presAssocID="{853A31B5-203D-41C3-BE50-57136B166466}" presName="connectorText" presStyleLbl="sibTrans1D1" presStyleIdx="2" presStyleCnt="6"/>
      <dgm:spPr/>
      <dgm:t>
        <a:bodyPr/>
        <a:lstStyle/>
        <a:p>
          <a:endParaRPr lang="ru-RU"/>
        </a:p>
      </dgm:t>
    </dgm:pt>
    <dgm:pt modelId="{F7A1617F-3046-42B8-BDF9-CADFAC24CE46}" type="pres">
      <dgm:prSet presAssocID="{90DE138E-621B-4D4D-8849-815D9F91903B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B2E50-F6C5-4710-8B46-52F9DF3D34CA}" type="pres">
      <dgm:prSet presAssocID="{F0C4A1D8-3478-49E2-A6F0-076F855D1263}" presName="sibTrans" presStyleLbl="sibTrans1D1" presStyleIdx="3" presStyleCnt="6"/>
      <dgm:spPr/>
      <dgm:t>
        <a:bodyPr/>
        <a:lstStyle/>
        <a:p>
          <a:endParaRPr lang="ru-RU"/>
        </a:p>
      </dgm:t>
    </dgm:pt>
    <dgm:pt modelId="{89A9273F-64A8-4A89-819C-E215D3EB248C}" type="pres">
      <dgm:prSet presAssocID="{F0C4A1D8-3478-49E2-A6F0-076F855D1263}" presName="connectorText" presStyleLbl="sibTrans1D1" presStyleIdx="3" presStyleCnt="6"/>
      <dgm:spPr/>
      <dgm:t>
        <a:bodyPr/>
        <a:lstStyle/>
        <a:p>
          <a:endParaRPr lang="ru-RU"/>
        </a:p>
      </dgm:t>
    </dgm:pt>
    <dgm:pt modelId="{9B5F3314-083F-4A09-8110-6D514FDD062A}" type="pres">
      <dgm:prSet presAssocID="{48917BCB-C90C-4395-ADA6-556CF4832A78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D03109-8A84-45C5-9680-48F672D845F1}" type="pres">
      <dgm:prSet presAssocID="{54ED966D-6990-4C58-A07C-68F3498FB380}" presName="sibTrans" presStyleLbl="sibTrans1D1" presStyleIdx="4" presStyleCnt="6"/>
      <dgm:spPr/>
      <dgm:t>
        <a:bodyPr/>
        <a:lstStyle/>
        <a:p>
          <a:endParaRPr lang="ru-RU"/>
        </a:p>
      </dgm:t>
    </dgm:pt>
    <dgm:pt modelId="{5BF1C7B2-00DC-462B-8F70-DF52D6D625FE}" type="pres">
      <dgm:prSet presAssocID="{54ED966D-6990-4C58-A07C-68F3498FB380}" presName="connectorText" presStyleLbl="sibTrans1D1" presStyleIdx="4" presStyleCnt="6"/>
      <dgm:spPr/>
      <dgm:t>
        <a:bodyPr/>
        <a:lstStyle/>
        <a:p>
          <a:endParaRPr lang="ru-RU"/>
        </a:p>
      </dgm:t>
    </dgm:pt>
    <dgm:pt modelId="{9F8A2910-1EF7-4E83-AFFE-69E9C300E433}" type="pres">
      <dgm:prSet presAssocID="{3F331573-18C9-413F-8E5F-37E936883454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A8B8BF-D15B-4A0B-9015-16FE7F5DABC0}" type="pres">
      <dgm:prSet presAssocID="{FC2B5692-DFAA-49D6-BDCC-11E701CC9519}" presName="sibTrans" presStyleLbl="sibTrans1D1" presStyleIdx="5" presStyleCnt="6"/>
      <dgm:spPr/>
      <dgm:t>
        <a:bodyPr/>
        <a:lstStyle/>
        <a:p>
          <a:endParaRPr lang="ru-RU"/>
        </a:p>
      </dgm:t>
    </dgm:pt>
    <dgm:pt modelId="{6A58AC58-4367-4372-BAF1-4B8C99D1AF41}" type="pres">
      <dgm:prSet presAssocID="{FC2B5692-DFAA-49D6-BDCC-11E701CC9519}" presName="connectorText" presStyleLbl="sibTrans1D1" presStyleIdx="5" presStyleCnt="6"/>
      <dgm:spPr/>
      <dgm:t>
        <a:bodyPr/>
        <a:lstStyle/>
        <a:p>
          <a:endParaRPr lang="ru-RU"/>
        </a:p>
      </dgm:t>
    </dgm:pt>
    <dgm:pt modelId="{C3A7EE6E-3BD6-4B86-8AD7-8F8F328D8B70}" type="pres">
      <dgm:prSet presAssocID="{3FFE33D3-6285-4224-9A56-5A6D8466CB83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C1C182-E5B8-46C9-B8EA-461C3EE341E0}" type="presOf" srcId="{54ED966D-6990-4C58-A07C-68F3498FB380}" destId="{5BF1C7B2-00DC-462B-8F70-DF52D6D625FE}" srcOrd="1" destOrd="0" presId="urn:microsoft.com/office/officeart/2016/7/layout/RepeatingBendingProcessNew"/>
    <dgm:cxn modelId="{308533F3-570F-4109-9FE8-3FECD7CFFCDD}" type="presOf" srcId="{FC2B5692-DFAA-49D6-BDCC-11E701CC9519}" destId="{07A8B8BF-D15B-4A0B-9015-16FE7F5DABC0}" srcOrd="0" destOrd="0" presId="urn:microsoft.com/office/officeart/2016/7/layout/RepeatingBendingProcessNew"/>
    <dgm:cxn modelId="{CC153995-00F5-4D75-815E-6059293916B7}" srcId="{E49DD1E6-4C1A-49A7-8545-D06F273E1001}" destId="{90DE138E-621B-4D4D-8849-815D9F91903B}" srcOrd="3" destOrd="0" parTransId="{DA0E282C-05D6-4C6A-B1CD-244440E743B4}" sibTransId="{F0C4A1D8-3478-49E2-A6F0-076F855D1263}"/>
    <dgm:cxn modelId="{DE6CC925-DCDD-4574-816A-9EB88E997637}" type="presOf" srcId="{E93AAE33-4E35-48E7-86AF-4E4213E2642D}" destId="{DA660611-C2AA-402B-ABBE-70467F7E0BD8}" srcOrd="0" destOrd="0" presId="urn:microsoft.com/office/officeart/2016/7/layout/RepeatingBendingProcessNew"/>
    <dgm:cxn modelId="{E0A2A6C7-4891-4977-96A1-BE00E93434DB}" type="presOf" srcId="{8ABD9C39-2059-4A38-9DDD-FAAF03EAD1ED}" destId="{487DA202-A1E4-423C-A310-03074329364A}" srcOrd="0" destOrd="0" presId="urn:microsoft.com/office/officeart/2016/7/layout/RepeatingBendingProcessNew"/>
    <dgm:cxn modelId="{CDFDEF5C-C96D-4FB8-8CC4-ADEDC6364E15}" type="presOf" srcId="{D06F514A-A1E2-4DB0-A05A-69EDF20B26B8}" destId="{46D8A899-101A-4092-A0F9-8B6321BE7482}" srcOrd="0" destOrd="0" presId="urn:microsoft.com/office/officeart/2016/7/layout/RepeatingBendingProcessNew"/>
    <dgm:cxn modelId="{F9B997B5-C5E3-4157-8C4F-9F3FFC82F675}" type="presOf" srcId="{E49DD1E6-4C1A-49A7-8545-D06F273E1001}" destId="{A1BC817D-5886-47AB-BA89-7DC95DB28917}" srcOrd="0" destOrd="0" presId="urn:microsoft.com/office/officeart/2016/7/layout/RepeatingBendingProcessNew"/>
    <dgm:cxn modelId="{9C8CFA29-31B0-46DF-B94C-F1DB7781FC76}" type="presOf" srcId="{3FFE33D3-6285-4224-9A56-5A6D8466CB83}" destId="{C3A7EE6E-3BD6-4B86-8AD7-8F8F328D8B70}" srcOrd="0" destOrd="0" presId="urn:microsoft.com/office/officeart/2016/7/layout/RepeatingBendingProcessNew"/>
    <dgm:cxn modelId="{49AD8C73-C955-40F1-9389-4A2F8D9B329A}" type="presOf" srcId="{70038848-4CA9-49F5-807C-6ACB3E4F795B}" destId="{599B75AE-AF7F-472C-91A3-01B32B9CDA53}" srcOrd="0" destOrd="0" presId="urn:microsoft.com/office/officeart/2016/7/layout/RepeatingBendingProcessNew"/>
    <dgm:cxn modelId="{3A539292-E2E3-44DE-AF1B-13C6ADE43361}" srcId="{E49DD1E6-4C1A-49A7-8545-D06F273E1001}" destId="{3FFE33D3-6285-4224-9A56-5A6D8466CB83}" srcOrd="6" destOrd="0" parTransId="{E0943825-F069-4E61-96FE-F00D13829BDB}" sibTransId="{D1AC91CB-2F90-4651-BDAE-90B68E344B55}"/>
    <dgm:cxn modelId="{69CD4F96-B895-47F4-9A23-F192DF509158}" srcId="{E49DD1E6-4C1A-49A7-8545-D06F273E1001}" destId="{48917BCB-C90C-4395-ADA6-556CF4832A78}" srcOrd="4" destOrd="0" parTransId="{A661227A-B679-4258-96C4-6CCAF009D050}" sibTransId="{54ED966D-6990-4C58-A07C-68F3498FB380}"/>
    <dgm:cxn modelId="{769DAB3C-C316-4A9F-B2B7-C4A64435E98B}" srcId="{E49DD1E6-4C1A-49A7-8545-D06F273E1001}" destId="{3F331573-18C9-413F-8E5F-37E936883454}" srcOrd="5" destOrd="0" parTransId="{2A91A0DF-E4EA-4F8D-A1E5-06BC2A109C97}" sibTransId="{FC2B5692-DFAA-49D6-BDCC-11E701CC9519}"/>
    <dgm:cxn modelId="{4E4F84AF-EBD3-4CA4-8A78-B5EBF15E5FFE}" type="presOf" srcId="{E93AAE33-4E35-48E7-86AF-4E4213E2642D}" destId="{2101A0A6-C219-4598-B734-F4D715308472}" srcOrd="1" destOrd="0" presId="urn:microsoft.com/office/officeart/2016/7/layout/RepeatingBendingProcessNew"/>
    <dgm:cxn modelId="{389888D1-AD2B-4429-BB3A-15115F3858AE}" type="presOf" srcId="{F0C4A1D8-3478-49E2-A6F0-076F855D1263}" destId="{89A9273F-64A8-4A89-819C-E215D3EB248C}" srcOrd="1" destOrd="0" presId="urn:microsoft.com/office/officeart/2016/7/layout/RepeatingBendingProcessNew"/>
    <dgm:cxn modelId="{07CCFEF5-C3BB-4A0C-B5C7-0BDD2E74A599}" type="presOf" srcId="{F0C4A1D8-3478-49E2-A6F0-076F855D1263}" destId="{4F0B2E50-F6C5-4710-8B46-52F9DF3D34CA}" srcOrd="0" destOrd="0" presId="urn:microsoft.com/office/officeart/2016/7/layout/RepeatingBendingProcessNew"/>
    <dgm:cxn modelId="{88919F97-A009-4D7F-8728-149413E0FA15}" type="presOf" srcId="{BBB90D2B-40C0-4068-976F-D30CE59E6980}" destId="{EC1840BA-38F2-4930-8A47-F1786DDC8758}" srcOrd="0" destOrd="0" presId="urn:microsoft.com/office/officeart/2016/7/layout/RepeatingBendingProcessNew"/>
    <dgm:cxn modelId="{8A8247AD-E7A8-4986-9244-157E9930BA58}" type="presOf" srcId="{54ED966D-6990-4C58-A07C-68F3498FB380}" destId="{12D03109-8A84-45C5-9680-48F672D845F1}" srcOrd="0" destOrd="0" presId="urn:microsoft.com/office/officeart/2016/7/layout/RepeatingBendingProcessNew"/>
    <dgm:cxn modelId="{036EAE55-8D96-44CC-BC54-987A53482DF5}" type="presOf" srcId="{853A31B5-203D-41C3-BE50-57136B166466}" destId="{70640855-D0AA-4BA2-AF10-8693613C4ACF}" srcOrd="0" destOrd="0" presId="urn:microsoft.com/office/officeart/2016/7/layout/RepeatingBendingProcessNew"/>
    <dgm:cxn modelId="{59801B11-3419-413D-B851-1EEA3A51D3A5}" type="presOf" srcId="{3F331573-18C9-413F-8E5F-37E936883454}" destId="{9F8A2910-1EF7-4E83-AFFE-69E9C300E433}" srcOrd="0" destOrd="0" presId="urn:microsoft.com/office/officeart/2016/7/layout/RepeatingBendingProcessNew"/>
    <dgm:cxn modelId="{B594FB2B-E5AC-4D95-9550-1A75750BF504}" type="presOf" srcId="{BBB90D2B-40C0-4068-976F-D30CE59E6980}" destId="{F0F03F1E-EC38-444B-B47F-961F333AE0D5}" srcOrd="1" destOrd="0" presId="urn:microsoft.com/office/officeart/2016/7/layout/RepeatingBendingProcessNew"/>
    <dgm:cxn modelId="{1F4A7183-0272-4DAD-88A0-AEB5D155D041}" type="presOf" srcId="{90DE138E-621B-4D4D-8849-815D9F91903B}" destId="{F7A1617F-3046-42B8-BDF9-CADFAC24CE46}" srcOrd="0" destOrd="0" presId="urn:microsoft.com/office/officeart/2016/7/layout/RepeatingBendingProcessNew"/>
    <dgm:cxn modelId="{E22DD704-B509-49F4-BE1F-17B3F7D00D9D}" srcId="{E49DD1E6-4C1A-49A7-8545-D06F273E1001}" destId="{8ABD9C39-2059-4A38-9DDD-FAAF03EAD1ED}" srcOrd="0" destOrd="0" parTransId="{0770899A-DD42-49F9-9795-78EAF841283A}" sibTransId="{E93AAE33-4E35-48E7-86AF-4E4213E2642D}"/>
    <dgm:cxn modelId="{57699F8F-FC52-4789-8231-9B1CE2536929}" srcId="{E49DD1E6-4C1A-49A7-8545-D06F273E1001}" destId="{70038848-4CA9-49F5-807C-6ACB3E4F795B}" srcOrd="2" destOrd="0" parTransId="{8D54EA26-A12B-49AD-9D80-CF2662A85F46}" sibTransId="{853A31B5-203D-41C3-BE50-57136B166466}"/>
    <dgm:cxn modelId="{DA583B5E-0F82-4984-A8E6-403E13A0E156}" srcId="{E49DD1E6-4C1A-49A7-8545-D06F273E1001}" destId="{D06F514A-A1E2-4DB0-A05A-69EDF20B26B8}" srcOrd="1" destOrd="0" parTransId="{2FC0CB52-B97A-4446-8545-A6E73923E392}" sibTransId="{BBB90D2B-40C0-4068-976F-D30CE59E6980}"/>
    <dgm:cxn modelId="{61E5BA19-7C00-4DB3-85AC-07FE61EB86AD}" type="presOf" srcId="{FC2B5692-DFAA-49D6-BDCC-11E701CC9519}" destId="{6A58AC58-4367-4372-BAF1-4B8C99D1AF41}" srcOrd="1" destOrd="0" presId="urn:microsoft.com/office/officeart/2016/7/layout/RepeatingBendingProcessNew"/>
    <dgm:cxn modelId="{C9F44E9A-ADAD-48A7-9260-4BBD3425CBED}" type="presOf" srcId="{48917BCB-C90C-4395-ADA6-556CF4832A78}" destId="{9B5F3314-083F-4A09-8110-6D514FDD062A}" srcOrd="0" destOrd="0" presId="urn:microsoft.com/office/officeart/2016/7/layout/RepeatingBendingProcessNew"/>
    <dgm:cxn modelId="{2DA5E2EF-D481-44EF-B74E-25F8F6FF02FC}" type="presOf" srcId="{853A31B5-203D-41C3-BE50-57136B166466}" destId="{7F43CFD7-841D-4B4C-BB11-0BE8E4664707}" srcOrd="1" destOrd="0" presId="urn:microsoft.com/office/officeart/2016/7/layout/RepeatingBendingProcessNew"/>
    <dgm:cxn modelId="{BC0EBCD0-ECE1-449C-8F87-58F1B713F4D5}" type="presParOf" srcId="{A1BC817D-5886-47AB-BA89-7DC95DB28917}" destId="{487DA202-A1E4-423C-A310-03074329364A}" srcOrd="0" destOrd="0" presId="urn:microsoft.com/office/officeart/2016/7/layout/RepeatingBendingProcessNew"/>
    <dgm:cxn modelId="{15EDEC8C-E8E6-432E-80A6-975D745F5441}" type="presParOf" srcId="{A1BC817D-5886-47AB-BA89-7DC95DB28917}" destId="{DA660611-C2AA-402B-ABBE-70467F7E0BD8}" srcOrd="1" destOrd="0" presId="urn:microsoft.com/office/officeart/2016/7/layout/RepeatingBendingProcessNew"/>
    <dgm:cxn modelId="{2AC7BAF7-6B5E-4B47-B5F6-7E6F02183A0A}" type="presParOf" srcId="{DA660611-C2AA-402B-ABBE-70467F7E0BD8}" destId="{2101A0A6-C219-4598-B734-F4D715308472}" srcOrd="0" destOrd="0" presId="urn:microsoft.com/office/officeart/2016/7/layout/RepeatingBendingProcessNew"/>
    <dgm:cxn modelId="{3648377F-9DDE-4BE3-B658-588A4822CD15}" type="presParOf" srcId="{A1BC817D-5886-47AB-BA89-7DC95DB28917}" destId="{46D8A899-101A-4092-A0F9-8B6321BE7482}" srcOrd="2" destOrd="0" presId="urn:microsoft.com/office/officeart/2016/7/layout/RepeatingBendingProcessNew"/>
    <dgm:cxn modelId="{1A194FF0-7952-427F-A9B5-1FD0FAEFE07C}" type="presParOf" srcId="{A1BC817D-5886-47AB-BA89-7DC95DB28917}" destId="{EC1840BA-38F2-4930-8A47-F1786DDC8758}" srcOrd="3" destOrd="0" presId="urn:microsoft.com/office/officeart/2016/7/layout/RepeatingBendingProcessNew"/>
    <dgm:cxn modelId="{984FF154-D71E-4926-8E1A-35ACA82A021F}" type="presParOf" srcId="{EC1840BA-38F2-4930-8A47-F1786DDC8758}" destId="{F0F03F1E-EC38-444B-B47F-961F333AE0D5}" srcOrd="0" destOrd="0" presId="urn:microsoft.com/office/officeart/2016/7/layout/RepeatingBendingProcessNew"/>
    <dgm:cxn modelId="{1396C082-CEE6-4273-AD2A-69E4D488BB2C}" type="presParOf" srcId="{A1BC817D-5886-47AB-BA89-7DC95DB28917}" destId="{599B75AE-AF7F-472C-91A3-01B32B9CDA53}" srcOrd="4" destOrd="0" presId="urn:microsoft.com/office/officeart/2016/7/layout/RepeatingBendingProcessNew"/>
    <dgm:cxn modelId="{9D93BF26-D803-420D-A555-B440EF2FC3CA}" type="presParOf" srcId="{A1BC817D-5886-47AB-BA89-7DC95DB28917}" destId="{70640855-D0AA-4BA2-AF10-8693613C4ACF}" srcOrd="5" destOrd="0" presId="urn:microsoft.com/office/officeart/2016/7/layout/RepeatingBendingProcessNew"/>
    <dgm:cxn modelId="{76F1F161-258C-4E7E-91C2-466B3632E87F}" type="presParOf" srcId="{70640855-D0AA-4BA2-AF10-8693613C4ACF}" destId="{7F43CFD7-841D-4B4C-BB11-0BE8E4664707}" srcOrd="0" destOrd="0" presId="urn:microsoft.com/office/officeart/2016/7/layout/RepeatingBendingProcessNew"/>
    <dgm:cxn modelId="{178C8600-D6EF-4AF2-A214-F5A7DCB88BDA}" type="presParOf" srcId="{A1BC817D-5886-47AB-BA89-7DC95DB28917}" destId="{F7A1617F-3046-42B8-BDF9-CADFAC24CE46}" srcOrd="6" destOrd="0" presId="urn:microsoft.com/office/officeart/2016/7/layout/RepeatingBendingProcessNew"/>
    <dgm:cxn modelId="{87DED8CD-FA6C-4AA5-9933-4E503E8C52CD}" type="presParOf" srcId="{A1BC817D-5886-47AB-BA89-7DC95DB28917}" destId="{4F0B2E50-F6C5-4710-8B46-52F9DF3D34CA}" srcOrd="7" destOrd="0" presId="urn:microsoft.com/office/officeart/2016/7/layout/RepeatingBendingProcessNew"/>
    <dgm:cxn modelId="{F5995F4D-263F-4E99-A682-B503F6B84A34}" type="presParOf" srcId="{4F0B2E50-F6C5-4710-8B46-52F9DF3D34CA}" destId="{89A9273F-64A8-4A89-819C-E215D3EB248C}" srcOrd="0" destOrd="0" presId="urn:microsoft.com/office/officeart/2016/7/layout/RepeatingBendingProcessNew"/>
    <dgm:cxn modelId="{598D9344-8BE8-4D22-8735-B4645B73EA8C}" type="presParOf" srcId="{A1BC817D-5886-47AB-BA89-7DC95DB28917}" destId="{9B5F3314-083F-4A09-8110-6D514FDD062A}" srcOrd="8" destOrd="0" presId="urn:microsoft.com/office/officeart/2016/7/layout/RepeatingBendingProcessNew"/>
    <dgm:cxn modelId="{C56A1863-33BE-4E24-B738-B0125EFBDAB4}" type="presParOf" srcId="{A1BC817D-5886-47AB-BA89-7DC95DB28917}" destId="{12D03109-8A84-45C5-9680-48F672D845F1}" srcOrd="9" destOrd="0" presId="urn:microsoft.com/office/officeart/2016/7/layout/RepeatingBendingProcessNew"/>
    <dgm:cxn modelId="{348D8B86-B883-47CA-96CD-286D546265C6}" type="presParOf" srcId="{12D03109-8A84-45C5-9680-48F672D845F1}" destId="{5BF1C7B2-00DC-462B-8F70-DF52D6D625FE}" srcOrd="0" destOrd="0" presId="urn:microsoft.com/office/officeart/2016/7/layout/RepeatingBendingProcessNew"/>
    <dgm:cxn modelId="{A7B40E03-B85D-427E-B9BC-FB2F5E75FFD9}" type="presParOf" srcId="{A1BC817D-5886-47AB-BA89-7DC95DB28917}" destId="{9F8A2910-1EF7-4E83-AFFE-69E9C300E433}" srcOrd="10" destOrd="0" presId="urn:microsoft.com/office/officeart/2016/7/layout/RepeatingBendingProcessNew"/>
    <dgm:cxn modelId="{8F50FB0B-D509-46D5-AF39-96D220A9513D}" type="presParOf" srcId="{A1BC817D-5886-47AB-BA89-7DC95DB28917}" destId="{07A8B8BF-D15B-4A0B-9015-16FE7F5DABC0}" srcOrd="11" destOrd="0" presId="urn:microsoft.com/office/officeart/2016/7/layout/RepeatingBendingProcessNew"/>
    <dgm:cxn modelId="{7EAC7ACF-AF21-48E9-AD65-0C3B6CE351D0}" type="presParOf" srcId="{07A8B8BF-D15B-4A0B-9015-16FE7F5DABC0}" destId="{6A58AC58-4367-4372-BAF1-4B8C99D1AF41}" srcOrd="0" destOrd="0" presId="urn:microsoft.com/office/officeart/2016/7/layout/RepeatingBendingProcessNew"/>
    <dgm:cxn modelId="{D07BBA77-B5A9-497B-9620-DB79E812B7D5}" type="presParOf" srcId="{A1BC817D-5886-47AB-BA89-7DC95DB28917}" destId="{C3A7EE6E-3BD6-4B86-8AD7-8F8F328D8B70}" srcOrd="1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660611-C2AA-402B-ABBE-70467F7E0BD8}">
      <dsp:nvSpPr>
        <dsp:cNvPr id="0" name=""/>
        <dsp:cNvSpPr/>
      </dsp:nvSpPr>
      <dsp:spPr>
        <a:xfrm>
          <a:off x="2353955" y="711083"/>
          <a:ext cx="5097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9788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595340" y="754101"/>
        <a:ext cx="27019" cy="5403"/>
      </dsp:txXfrm>
    </dsp:sp>
    <dsp:sp modelId="{487DA202-A1E4-423C-A310-03074329364A}">
      <dsp:nvSpPr>
        <dsp:cNvPr id="0" name=""/>
        <dsp:cNvSpPr/>
      </dsp:nvSpPr>
      <dsp:spPr>
        <a:xfrm>
          <a:off x="6241" y="51948"/>
          <a:ext cx="2349514" cy="140970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5128" tIns="120847" rIns="115128" bIns="120847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Введение </a:t>
          </a:r>
          <a:endParaRPr lang="en-US" sz="2000" kern="1200" dirty="0"/>
        </a:p>
      </dsp:txBody>
      <dsp:txXfrm>
        <a:off x="6241" y="51948"/>
        <a:ext cx="2349514" cy="1409708"/>
      </dsp:txXfrm>
    </dsp:sp>
    <dsp:sp modelId="{EC1840BA-38F2-4930-8A47-F1786DDC8758}">
      <dsp:nvSpPr>
        <dsp:cNvPr id="0" name=""/>
        <dsp:cNvSpPr/>
      </dsp:nvSpPr>
      <dsp:spPr>
        <a:xfrm>
          <a:off x="5243858" y="711083"/>
          <a:ext cx="5097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9788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485243" y="754101"/>
        <a:ext cx="27019" cy="5403"/>
      </dsp:txXfrm>
    </dsp:sp>
    <dsp:sp modelId="{46D8A899-101A-4092-A0F9-8B6321BE7482}">
      <dsp:nvSpPr>
        <dsp:cNvPr id="0" name=""/>
        <dsp:cNvSpPr/>
      </dsp:nvSpPr>
      <dsp:spPr>
        <a:xfrm>
          <a:off x="2896144" y="51948"/>
          <a:ext cx="2349514" cy="140970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5128" tIns="120847" rIns="115128" bIns="120847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Формулировка теоремы Пифагора</a:t>
          </a:r>
          <a:endParaRPr lang="en-US" sz="2000" kern="1200" dirty="0"/>
        </a:p>
      </dsp:txBody>
      <dsp:txXfrm>
        <a:off x="2896144" y="51948"/>
        <a:ext cx="2349514" cy="1409708"/>
      </dsp:txXfrm>
    </dsp:sp>
    <dsp:sp modelId="{70640855-D0AA-4BA2-AF10-8693613C4ACF}">
      <dsp:nvSpPr>
        <dsp:cNvPr id="0" name=""/>
        <dsp:cNvSpPr/>
      </dsp:nvSpPr>
      <dsp:spPr>
        <a:xfrm>
          <a:off x="1180998" y="1459857"/>
          <a:ext cx="5779805" cy="509788"/>
        </a:xfrm>
        <a:custGeom>
          <a:avLst/>
          <a:gdLst/>
          <a:ahLst/>
          <a:cxnLst/>
          <a:rect l="0" t="0" r="0" b="0"/>
          <a:pathLst>
            <a:path>
              <a:moveTo>
                <a:pt x="5779805" y="0"/>
              </a:moveTo>
              <a:lnTo>
                <a:pt x="5779805" y="271994"/>
              </a:lnTo>
              <a:lnTo>
                <a:pt x="0" y="271994"/>
              </a:lnTo>
              <a:lnTo>
                <a:pt x="0" y="509788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925776" y="1712049"/>
        <a:ext cx="290250" cy="5403"/>
      </dsp:txXfrm>
    </dsp:sp>
    <dsp:sp modelId="{599B75AE-AF7F-472C-91A3-01B32B9CDA53}">
      <dsp:nvSpPr>
        <dsp:cNvPr id="0" name=""/>
        <dsp:cNvSpPr/>
      </dsp:nvSpPr>
      <dsp:spPr>
        <a:xfrm>
          <a:off x="5786047" y="51948"/>
          <a:ext cx="2349514" cy="140970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5128" tIns="120847" rIns="115128" bIns="120847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Доказательство с использованием демонстративного материала</a:t>
          </a:r>
          <a:endParaRPr lang="en-US" sz="2000" kern="1200" dirty="0"/>
        </a:p>
      </dsp:txBody>
      <dsp:txXfrm>
        <a:off x="5786047" y="51948"/>
        <a:ext cx="2349514" cy="1409708"/>
      </dsp:txXfrm>
    </dsp:sp>
    <dsp:sp modelId="{4F0B2E50-F6C5-4710-8B46-52F9DF3D34CA}">
      <dsp:nvSpPr>
        <dsp:cNvPr id="0" name=""/>
        <dsp:cNvSpPr/>
      </dsp:nvSpPr>
      <dsp:spPr>
        <a:xfrm>
          <a:off x="2353955" y="2661180"/>
          <a:ext cx="5097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9788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595340" y="2704198"/>
        <a:ext cx="27019" cy="5403"/>
      </dsp:txXfrm>
    </dsp:sp>
    <dsp:sp modelId="{F7A1617F-3046-42B8-BDF9-CADFAC24CE46}">
      <dsp:nvSpPr>
        <dsp:cNvPr id="0" name=""/>
        <dsp:cNvSpPr/>
      </dsp:nvSpPr>
      <dsp:spPr>
        <a:xfrm>
          <a:off x="6241" y="2002045"/>
          <a:ext cx="2349514" cy="140970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5128" tIns="120847" rIns="115128" bIns="120847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Применение теоремы в быту</a:t>
          </a:r>
          <a:endParaRPr lang="en-US" sz="2000" kern="1200" dirty="0"/>
        </a:p>
      </dsp:txBody>
      <dsp:txXfrm>
        <a:off x="6241" y="2002045"/>
        <a:ext cx="2349514" cy="1409708"/>
      </dsp:txXfrm>
    </dsp:sp>
    <dsp:sp modelId="{12D03109-8A84-45C5-9680-48F672D845F1}">
      <dsp:nvSpPr>
        <dsp:cNvPr id="0" name=""/>
        <dsp:cNvSpPr/>
      </dsp:nvSpPr>
      <dsp:spPr>
        <a:xfrm>
          <a:off x="5243858" y="2661180"/>
          <a:ext cx="5097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9788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485243" y="2704198"/>
        <a:ext cx="27019" cy="5403"/>
      </dsp:txXfrm>
    </dsp:sp>
    <dsp:sp modelId="{9B5F3314-083F-4A09-8110-6D514FDD062A}">
      <dsp:nvSpPr>
        <dsp:cNvPr id="0" name=""/>
        <dsp:cNvSpPr/>
      </dsp:nvSpPr>
      <dsp:spPr>
        <a:xfrm>
          <a:off x="2896144" y="2002045"/>
          <a:ext cx="2349514" cy="140970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5128" tIns="120847" rIns="115128" bIns="120847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Закон Архимеда (формулировка)</a:t>
          </a:r>
          <a:endParaRPr lang="en-US" sz="2000" kern="1200" dirty="0"/>
        </a:p>
      </dsp:txBody>
      <dsp:txXfrm>
        <a:off x="2896144" y="2002045"/>
        <a:ext cx="2349514" cy="1409708"/>
      </dsp:txXfrm>
    </dsp:sp>
    <dsp:sp modelId="{07A8B8BF-D15B-4A0B-9015-16FE7F5DABC0}">
      <dsp:nvSpPr>
        <dsp:cNvPr id="0" name=""/>
        <dsp:cNvSpPr/>
      </dsp:nvSpPr>
      <dsp:spPr>
        <a:xfrm>
          <a:off x="1180998" y="3409954"/>
          <a:ext cx="5779805" cy="509788"/>
        </a:xfrm>
        <a:custGeom>
          <a:avLst/>
          <a:gdLst/>
          <a:ahLst/>
          <a:cxnLst/>
          <a:rect l="0" t="0" r="0" b="0"/>
          <a:pathLst>
            <a:path>
              <a:moveTo>
                <a:pt x="5779805" y="0"/>
              </a:moveTo>
              <a:lnTo>
                <a:pt x="5779805" y="271994"/>
              </a:lnTo>
              <a:lnTo>
                <a:pt x="0" y="271994"/>
              </a:lnTo>
              <a:lnTo>
                <a:pt x="0" y="509788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925776" y="3662146"/>
        <a:ext cx="290250" cy="5403"/>
      </dsp:txXfrm>
    </dsp:sp>
    <dsp:sp modelId="{9F8A2910-1EF7-4E83-AFFE-69E9C300E433}">
      <dsp:nvSpPr>
        <dsp:cNvPr id="0" name=""/>
        <dsp:cNvSpPr/>
      </dsp:nvSpPr>
      <dsp:spPr>
        <a:xfrm>
          <a:off x="5786047" y="2002045"/>
          <a:ext cx="2349514" cy="140970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5128" tIns="120847" rIns="115128" bIns="120847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Применение закона Архимеда</a:t>
          </a:r>
          <a:endParaRPr lang="en-US" sz="2000" kern="1200" dirty="0"/>
        </a:p>
      </dsp:txBody>
      <dsp:txXfrm>
        <a:off x="5786047" y="2002045"/>
        <a:ext cx="2349514" cy="1409708"/>
      </dsp:txXfrm>
    </dsp:sp>
    <dsp:sp modelId="{C3A7EE6E-3BD6-4B86-8AD7-8F8F328D8B70}">
      <dsp:nvSpPr>
        <dsp:cNvPr id="0" name=""/>
        <dsp:cNvSpPr/>
      </dsp:nvSpPr>
      <dsp:spPr>
        <a:xfrm>
          <a:off x="6241" y="3952142"/>
          <a:ext cx="2349514" cy="140970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5128" tIns="120847" rIns="115128" bIns="120847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Наглядная демонстрация</a:t>
          </a:r>
          <a:r>
            <a:rPr lang="ru-RU" sz="2000" kern="1200" dirty="0">
              <a:latin typeface="Calibri Light" panose="020F0302020204030204"/>
            </a:rPr>
            <a:t> закона Архимеда</a:t>
          </a:r>
          <a:endParaRPr lang="en-US" sz="2000" kern="1200" dirty="0"/>
        </a:p>
      </dsp:txBody>
      <dsp:txXfrm>
        <a:off x="6241" y="3952142"/>
        <a:ext cx="2349514" cy="14097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un9-60.userapi.com/impg/7JOZlBhSw92HLOTBiUXfberbDW44yEGT-zoLeQ/8ECgR_3QGfA.jpg?size=1600x1101&amp;quality=96&amp;sign=8c1e4f07a31ecbf355837f2a1e0ac02b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" t="662" b="133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0700" y="133350"/>
            <a:ext cx="5762625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21201" y="1990575"/>
            <a:ext cx="43990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a typeface="Calibri" panose="020F0502020204030204" pitchFamily="34" charset="0"/>
              </a:rPr>
              <a:t>«Формирование глобальных компетенций на уроках математики через погружение в Античность»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038" y="5037563"/>
            <a:ext cx="49393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Чубаров Даниил Леонидович</a:t>
            </a:r>
            <a:r>
              <a:rPr lang="ru-RU" sz="2000" b="1" dirty="0" smtClean="0">
                <a:solidFill>
                  <a:srgbClr val="002060"/>
                </a:solidFill>
              </a:rPr>
              <a:t>,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учитель </a:t>
            </a:r>
            <a:r>
              <a:rPr lang="ru-RU" sz="2000" b="1" dirty="0" smtClean="0">
                <a:solidFill>
                  <a:srgbClr val="002060"/>
                </a:solidFill>
              </a:rPr>
              <a:t>математики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7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25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6" descr="Изображение выглядит как внутренний, пол, стен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58A32626-2882-8AA5-1952-7F5649BB86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0" r="-1" b="-1"/>
          <a:stretch/>
        </p:blipFill>
        <p:spPr>
          <a:xfrm>
            <a:off x="1069975" y="1844675"/>
            <a:ext cx="6100763" cy="4449763"/>
          </a:xfrm>
          <a:prstGeom prst="rect">
            <a:avLst/>
          </a:prstGeom>
        </p:spPr>
      </p:pic>
      <p:pic>
        <p:nvPicPr>
          <p:cNvPr id="4" name="Рисунок 4" descr="Изображение выглядит как внутренний, пол, человек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7628E802-B8F3-71C6-50CF-3C0204681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997" r="-1" b="-1"/>
          <a:stretch/>
        </p:blipFill>
        <p:spPr>
          <a:xfrm>
            <a:off x="7237413" y="1844675"/>
            <a:ext cx="3879850" cy="2806700"/>
          </a:xfrm>
          <a:prstGeom prst="rect">
            <a:avLst/>
          </a:prstGeom>
        </p:spPr>
      </p:pic>
      <p:pic>
        <p:nvPicPr>
          <p:cNvPr id="5" name="Рисунок 5" descr="Изображение выглядит как внутренний, магазин&#10;&#10;Автоматически созданное описание">
            <a:extLst>
              <a:ext uri="{FF2B5EF4-FFF2-40B4-BE49-F238E27FC236}">
                <a16:creationId xmlns:a16="http://schemas.microsoft.com/office/drawing/2014/main" id="{B0A09AFC-7BC5-8672-380D-62EF19588C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879" r="2" b="26547"/>
          <a:stretch/>
        </p:blipFill>
        <p:spPr>
          <a:xfrm>
            <a:off x="7237413" y="4719638"/>
            <a:ext cx="3879850" cy="15748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846D65-D4A5-BA32-F8FD-0A3D97163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756117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86F6D-8732-06B5-C742-BD89AA0ED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ru-RU" dirty="0">
                <a:ea typeface="Calibri Light"/>
                <a:cs typeface="Calibri Light"/>
              </a:rPr>
              <a:t>Подготовка урока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39A59A-DA11-E832-4C33-0DB352AE8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000">
                <a:ea typeface="Calibri"/>
                <a:cs typeface="Calibri"/>
              </a:rPr>
              <a:t>Определение основной тематики урока и целевой аудитории</a:t>
            </a:r>
          </a:p>
          <a:p>
            <a:r>
              <a:rPr lang="ru-RU" sz="2000">
                <a:ea typeface="Calibri"/>
                <a:cs typeface="Calibri"/>
              </a:rPr>
              <a:t>Определение формата (интерактивный урок, открытая лекция, игровой формат занятия и т.д.)</a:t>
            </a:r>
          </a:p>
          <a:p>
            <a:r>
              <a:rPr lang="ru-RU" sz="2000">
                <a:ea typeface="Calibri"/>
                <a:cs typeface="Calibri"/>
              </a:rPr>
              <a:t>Подготовка демонстрационного материала и оформление аудитории</a:t>
            </a:r>
          </a:p>
          <a:p>
            <a:r>
              <a:rPr lang="ru-RU" sz="2000">
                <a:ea typeface="Calibri"/>
                <a:cs typeface="Calibri"/>
              </a:rPr>
              <a:t>Определение структуры урока и написание сценария</a:t>
            </a:r>
          </a:p>
          <a:p>
            <a:endParaRPr lang="ru-RU" sz="2000">
              <a:ea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397D3B-6D0B-0BF9-F073-6E7A8519C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23" r="30432" b="625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F4A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466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2BF68F-D18E-812A-15C5-70067C58A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ru-RU" sz="4100" dirty="0">
                <a:ea typeface="Calibri Light"/>
                <a:cs typeface="Calibri Light"/>
              </a:rPr>
              <a:t>Определение основной тематики</a:t>
            </a:r>
            <a:endParaRPr lang="ru-RU" sz="4100" dirty="0"/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58581BD3-78A5-46C2-53C0-8A951DD3A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ru-RU" sz="2000" dirty="0">
                <a:ea typeface="Calibri" panose="020F0502020204030204"/>
                <a:cs typeface="Calibri" panose="020F0502020204030204"/>
              </a:rPr>
              <a:t>Среди основных тем-кандидатов на включение в урок были:</a:t>
            </a:r>
          </a:p>
          <a:p>
            <a:r>
              <a:rPr lang="ru-RU" sz="2000" dirty="0">
                <a:ea typeface="Calibri" panose="020F0502020204030204"/>
                <a:cs typeface="Calibri" panose="020F0502020204030204"/>
              </a:rPr>
              <a:t>Ориентирование по звездам</a:t>
            </a:r>
          </a:p>
          <a:p>
            <a:r>
              <a:rPr lang="ru-RU" sz="2000" dirty="0">
                <a:ea typeface="Calibri" panose="020F0502020204030204"/>
                <a:cs typeface="Calibri" panose="020F0502020204030204"/>
              </a:rPr>
              <a:t>Правило рычага</a:t>
            </a:r>
          </a:p>
          <a:p>
            <a:r>
              <a:rPr lang="ru-RU" sz="2000" dirty="0">
                <a:ea typeface="Calibri" panose="020F0502020204030204"/>
                <a:cs typeface="Calibri" panose="020F0502020204030204"/>
              </a:rPr>
              <a:t>Доказательство шарообразной формы Земли</a:t>
            </a:r>
          </a:p>
          <a:p>
            <a:r>
              <a:rPr lang="ru-RU" sz="2000" dirty="0">
                <a:ea typeface="Calibri" panose="020F0502020204030204"/>
                <a:cs typeface="Calibri" panose="020F0502020204030204"/>
              </a:rPr>
              <a:t>Теорема Пифагора </a:t>
            </a:r>
          </a:p>
          <a:p>
            <a:r>
              <a:rPr lang="ru-RU" sz="2000" dirty="0">
                <a:ea typeface="Calibri" panose="020F0502020204030204"/>
                <a:cs typeface="Calibri" panose="020F0502020204030204"/>
              </a:rPr>
              <a:t>Закон Архимеда</a:t>
            </a:r>
          </a:p>
        </p:txBody>
      </p:sp>
      <p:pic>
        <p:nvPicPr>
          <p:cNvPr id="13" name="Picture 4" descr="Формула вычислительные">
            <a:extLst>
              <a:ext uri="{FF2B5EF4-FFF2-40B4-BE49-F238E27FC236}">
                <a16:creationId xmlns:a16="http://schemas.microsoft.com/office/drawing/2014/main" id="{FB5A3F25-62F5-115D-11C5-FAE60DCF98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24" r="24687" b="-1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322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8" descr="Изображение выглядит как человек, пол, внутренний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EA135E94-CD9F-D086-A5B8-DFA6F1ADF7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79" y="2238288"/>
            <a:ext cx="6021409" cy="4482708"/>
          </a:xfrm>
        </p:spPr>
      </p:pic>
      <p:pic>
        <p:nvPicPr>
          <p:cNvPr id="10" name="Рисунок 10" descr="Изображение выглядит как внутренний, человек, стена, пол&#10;&#10;Автоматически созданное описание">
            <a:extLst>
              <a:ext uri="{FF2B5EF4-FFF2-40B4-BE49-F238E27FC236}">
                <a16:creationId xmlns:a16="http://schemas.microsoft.com/office/drawing/2014/main" id="{C99E508B-572C-187E-212C-6E16EAC15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671" y="2238288"/>
            <a:ext cx="5984418" cy="448270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58776-CEC0-403C-B124-2AD319383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ru-RU" dirty="0">
                <a:latin typeface="Calibri Light"/>
                <a:ea typeface="Calibri Light"/>
                <a:cs typeface="Calibri Light"/>
              </a:rPr>
              <a:t>Подготовка демонстра</a:t>
            </a:r>
            <a:r>
              <a:rPr lang="ru-RU" dirty="0">
                <a:latin typeface="Calibri Light"/>
                <a:ea typeface="Calibri"/>
                <a:cs typeface="Calibri"/>
              </a:rPr>
              <a:t>ционного материала и оформление аудитории</a:t>
            </a:r>
          </a:p>
        </p:txBody>
      </p:sp>
    </p:spTree>
    <p:extLst>
      <p:ext uri="{BB962C8B-B14F-4D97-AF65-F5344CB8AC3E}">
        <p14:creationId xmlns:p14="http://schemas.microsoft.com/office/powerpoint/2010/main" val="1189328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3F9592-83F0-278E-1B42-FCE48A53E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4553" y="128227"/>
            <a:ext cx="6586491" cy="1286160"/>
          </a:xfrm>
        </p:spPr>
        <p:txBody>
          <a:bodyPr anchor="b">
            <a:normAutofit/>
          </a:bodyPr>
          <a:lstStyle/>
          <a:p>
            <a:r>
              <a:rPr lang="ru-RU" sz="4100">
                <a:ea typeface="Calibri Light"/>
                <a:cs typeface="Calibri Light"/>
              </a:rPr>
              <a:t>Определение структуры урока</a:t>
            </a:r>
            <a:endParaRPr lang="ru-RU" sz="41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F37343-5057-85E0-79A9-0F7718B7AE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83" r="9847"/>
          <a:stretch/>
        </p:blipFill>
        <p:spPr>
          <a:xfrm>
            <a:off x="20" y="10"/>
            <a:ext cx="3821381" cy="6857990"/>
          </a:xfrm>
          <a:prstGeom prst="rect">
            <a:avLst/>
          </a:prstGeom>
          <a:effectLst/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487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Объект 2">
            <a:extLst>
              <a:ext uri="{FF2B5EF4-FFF2-40B4-BE49-F238E27FC236}">
                <a16:creationId xmlns:a16="http://schemas.microsoft.com/office/drawing/2014/main" id="{26DDAAC0-75B0-CF67-63F0-2F8045D3CC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8991623"/>
              </p:ext>
            </p:extLst>
          </p:nvPr>
        </p:nvGraphicFramePr>
        <p:xfrm>
          <a:off x="3932034" y="1373688"/>
          <a:ext cx="8141803" cy="541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57707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391DD5-4F6D-E837-3411-E2D0D2758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-217"/>
            <a:ext cx="5251316" cy="1807305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ru-RU">
                <a:latin typeface="Calibri"/>
                <a:ea typeface="Calibri"/>
                <a:cs typeface="Calibri"/>
              </a:rPr>
              <a:t>Введение</a:t>
            </a:r>
            <a:endParaRPr lang="en-US">
              <a:ea typeface="+mj-lt"/>
              <a:cs typeface="+mj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3C53B6-715C-AB11-204F-35578001E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0941"/>
            <a:ext cx="5611264" cy="38436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200" dirty="0">
                <a:ea typeface="Calibri"/>
                <a:cs typeface="Calibri"/>
              </a:rPr>
              <a:t>"Приветствую, ученики, я вас!</a:t>
            </a:r>
            <a:endParaRPr lang="en-US" sz="2200"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sz="2200" dirty="0">
                <a:ea typeface="Calibri"/>
                <a:cs typeface="Calibri"/>
              </a:rPr>
              <a:t>Сегодня вам поведаю я сказ </a:t>
            </a:r>
            <a:endParaRPr lang="en-US" sz="2200"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sz="2200" dirty="0">
                <a:ea typeface="Calibri"/>
                <a:cs typeface="Calibri"/>
              </a:rPr>
              <a:t>О двух великих сыновьях Эллады</a:t>
            </a:r>
            <a:endParaRPr lang="en-US" sz="2200"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sz="2200" dirty="0">
                <a:ea typeface="Calibri"/>
                <a:cs typeface="Calibri"/>
              </a:rPr>
              <a:t>И величайших теоремах, что они</a:t>
            </a:r>
            <a:endParaRPr lang="en-US" sz="2200"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sz="2200" dirty="0">
                <a:ea typeface="Calibri"/>
                <a:cs typeface="Calibri"/>
              </a:rPr>
              <a:t>Преподнесли ученым всего мира</a:t>
            </a:r>
            <a:endParaRPr lang="en-US" sz="2200">
              <a:ea typeface="+mn-lt"/>
              <a:cs typeface="+mn-lt"/>
            </a:endParaRPr>
          </a:p>
          <a:p>
            <a:endParaRPr lang="ru-RU" sz="22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sz="2200" dirty="0">
                <a:ea typeface="Calibri"/>
                <a:cs typeface="Calibri"/>
              </a:rPr>
              <a:t>Один из них был Пифагор Самосский.</a:t>
            </a:r>
            <a:endParaRPr lang="en-US" sz="2200"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sz="2200" dirty="0">
                <a:ea typeface="Calibri"/>
                <a:cs typeface="Calibri"/>
              </a:rPr>
              <a:t>Его вы знаете (надеюсь) с малых лет</a:t>
            </a:r>
            <a:endParaRPr lang="en-US" sz="2200"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sz="2200" dirty="0">
                <a:ea typeface="Calibri"/>
                <a:cs typeface="Calibri"/>
              </a:rPr>
              <a:t>Великий математик и философ,</a:t>
            </a:r>
            <a:endParaRPr lang="en-US" sz="2200"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sz="2200" dirty="0">
                <a:ea typeface="Calibri"/>
                <a:cs typeface="Calibri"/>
              </a:rPr>
              <a:t>Дошедший в Олимпийских играх до побед"</a:t>
            </a:r>
            <a:endParaRPr lang="ru-RU" sz="2200" dirty="0">
              <a:ea typeface="+mn-lt"/>
              <a:cs typeface="+mn-lt"/>
            </a:endParaRPr>
          </a:p>
          <a:p>
            <a:endParaRPr lang="ru-RU" sz="1700">
              <a:ea typeface="+mn-lt"/>
              <a:cs typeface="+mn-lt"/>
            </a:endParaRPr>
          </a:p>
        </p:txBody>
      </p:sp>
      <p:pic>
        <p:nvPicPr>
          <p:cNvPr id="4" name="Рисунок 4" descr="Изображение выглядит как пол, внутренний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9201B31D-9B18-E142-9B86-6475DF1DE2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95" r="17395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4992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утренний, пол, челове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C4A30184-5CAD-E335-7C6D-59F03E143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5326F0-CFD0-1156-B0BC-71E5EE28A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" y="-217"/>
            <a:ext cx="5659339" cy="2035610"/>
          </a:xfrm>
        </p:spPr>
        <p:txBody>
          <a:bodyPr>
            <a:normAutofit/>
          </a:bodyPr>
          <a:lstStyle/>
          <a:p>
            <a:r>
              <a:rPr lang="ru-RU" sz="2800" b="1" dirty="0">
                <a:ea typeface="Calibri Light"/>
                <a:cs typeface="Calibri Light"/>
              </a:rPr>
              <a:t>Доказательство теоремы с использованием демонстративного материала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7A22FC-F2FF-F78E-39FD-022E6519E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2" y="1912284"/>
            <a:ext cx="5920297" cy="44525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2200" dirty="0">
                <a:ea typeface="Calibri"/>
                <a:cs typeface="Calibri"/>
              </a:rPr>
              <a:t>"… Теперь узрим же, как её проверить,</a:t>
            </a:r>
          </a:p>
          <a:p>
            <a:pPr marL="0" indent="0">
              <a:buNone/>
            </a:pPr>
            <a:r>
              <a:rPr lang="ru-RU" sz="2200" dirty="0">
                <a:ea typeface="Calibri"/>
                <a:cs typeface="Calibri"/>
              </a:rPr>
              <a:t>Ведь доказательство важней всего.</a:t>
            </a:r>
          </a:p>
          <a:p>
            <a:pPr marL="0" indent="0">
              <a:buNone/>
            </a:pPr>
            <a:r>
              <a:rPr lang="ru-RU" sz="2200" dirty="0">
                <a:ea typeface="Calibri"/>
                <a:cs typeface="Calibri"/>
              </a:rPr>
              <a:t>Мы к треугольнику квадраты дорисуем, </a:t>
            </a:r>
          </a:p>
          <a:p>
            <a:pPr marL="0" indent="0">
              <a:buNone/>
            </a:pPr>
            <a:r>
              <a:rPr lang="ru-RU" sz="2200" dirty="0">
                <a:ea typeface="Calibri"/>
                <a:cs typeface="Calibri"/>
              </a:rPr>
              <a:t>Что б прилежали к сторонам его.</a:t>
            </a:r>
          </a:p>
          <a:p>
            <a:pPr marL="0" indent="0">
              <a:buNone/>
            </a:pPr>
            <a:endParaRPr lang="ru-RU" sz="22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ru-RU" sz="2200" dirty="0">
                <a:ea typeface="Calibri"/>
                <a:cs typeface="Calibri"/>
              </a:rPr>
              <a:t>Теперь скажите, как найти квадрата площадь?</a:t>
            </a:r>
          </a:p>
          <a:p>
            <a:pPr marL="0" indent="0">
              <a:buNone/>
            </a:pPr>
            <a:r>
              <a:rPr lang="ru-RU" sz="2200" dirty="0">
                <a:ea typeface="Calibri"/>
                <a:cs typeface="Calibri"/>
              </a:rPr>
              <a:t>- Запишем это к каждому из них</a:t>
            </a:r>
          </a:p>
          <a:p>
            <a:pPr marL="0" indent="0">
              <a:buNone/>
            </a:pPr>
            <a:r>
              <a:rPr lang="ru-RU" sz="2200" dirty="0">
                <a:ea typeface="Calibri"/>
                <a:cs typeface="Calibri"/>
              </a:rPr>
              <a:t>Выходит, сумма площадей квадратов малых, </a:t>
            </a:r>
          </a:p>
          <a:p>
            <a:pPr marL="0" indent="0">
              <a:buNone/>
            </a:pPr>
            <a:r>
              <a:rPr lang="ru-RU" sz="2200" dirty="0">
                <a:ea typeface="Calibri"/>
                <a:cs typeface="Calibri"/>
              </a:rPr>
              <a:t>Должна давать нам площадь большего из них</a:t>
            </a:r>
          </a:p>
          <a:p>
            <a:pPr marL="0" indent="0">
              <a:buNone/>
            </a:pPr>
            <a:r>
              <a:rPr lang="ru-RU" sz="2200" dirty="0">
                <a:ea typeface="Calibri"/>
                <a:cs typeface="Calibri"/>
              </a:rPr>
              <a:t>Проверим же сей тезис мы наглядно..."</a:t>
            </a:r>
          </a:p>
        </p:txBody>
      </p:sp>
    </p:spTree>
    <p:extLst>
      <p:ext uri="{BB962C8B-B14F-4D97-AF65-F5344CB8AC3E}">
        <p14:creationId xmlns:p14="http://schemas.microsoft.com/office/powerpoint/2010/main" val="328529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20093-8900-D6E0-A718-CF89615E4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ru-RU" sz="4100">
                <a:ea typeface="Calibri Light"/>
                <a:cs typeface="Calibri Light"/>
              </a:rPr>
              <a:t>Применение теоремы в быту</a:t>
            </a:r>
            <a:endParaRPr lang="ru-RU" sz="41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B604E5-916E-737E-49B8-411B1C5B6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313140"/>
            <a:ext cx="6930954" cy="40255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2200" dirty="0">
                <a:ea typeface="Calibri"/>
                <a:cs typeface="Calibri"/>
              </a:rPr>
              <a:t>"...Представим, вы строительство ведете</a:t>
            </a:r>
            <a:endParaRPr lang="ru-RU" sz="22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ru-RU" sz="2200" dirty="0">
                <a:ea typeface="Calibri"/>
                <a:cs typeface="Calibri"/>
              </a:rPr>
              <a:t>И прямоту угла измерить есть нужда</a:t>
            </a:r>
          </a:p>
          <a:p>
            <a:pPr marL="0" indent="0">
              <a:buNone/>
            </a:pPr>
            <a:r>
              <a:rPr lang="ru-RU" sz="2200" dirty="0">
                <a:ea typeface="Calibri"/>
                <a:cs typeface="Calibri"/>
              </a:rPr>
              <a:t>Но нет угольника, а лазер, дай-то бог,</a:t>
            </a:r>
          </a:p>
          <a:p>
            <a:pPr marL="0" indent="0">
              <a:buNone/>
            </a:pPr>
            <a:r>
              <a:rPr lang="ru-RU" sz="2200" dirty="0">
                <a:ea typeface="Calibri"/>
                <a:cs typeface="Calibri"/>
              </a:rPr>
              <a:t>Изобретут чрез множество веков.</a:t>
            </a:r>
          </a:p>
          <a:p>
            <a:pPr marL="0" indent="0">
              <a:buNone/>
            </a:pPr>
            <a:r>
              <a:rPr lang="ru-RU" sz="2200" dirty="0">
                <a:ea typeface="Calibri"/>
                <a:cs typeface="Calibri"/>
              </a:rPr>
              <a:t>Возьмем мерило или нить и пять узлов</a:t>
            </a:r>
          </a:p>
          <a:p>
            <a:pPr marL="0" indent="0">
              <a:buNone/>
            </a:pPr>
            <a:r>
              <a:rPr lang="ru-RU" sz="2200" dirty="0">
                <a:ea typeface="Calibri"/>
                <a:cs typeface="Calibri"/>
              </a:rPr>
              <a:t>На ней отмерим с равным расстояньем</a:t>
            </a:r>
          </a:p>
          <a:p>
            <a:pPr marL="0" indent="0">
              <a:buNone/>
            </a:pPr>
            <a:r>
              <a:rPr lang="ru-RU" sz="2200" dirty="0">
                <a:ea typeface="Calibri"/>
                <a:cs typeface="Calibri"/>
              </a:rPr>
              <a:t>Теперь запишем мы еще один момент,</a:t>
            </a:r>
          </a:p>
          <a:p>
            <a:pPr marL="0" indent="0">
              <a:buNone/>
            </a:pPr>
            <a:r>
              <a:rPr lang="ru-RU" sz="2200" dirty="0">
                <a:ea typeface="Calibri"/>
                <a:cs typeface="Calibri"/>
              </a:rPr>
              <a:t>Что если треугольник мы имеем со сторонами 3, 4, 5 - </a:t>
            </a:r>
          </a:p>
          <a:p>
            <a:pPr marL="0" indent="0">
              <a:buNone/>
            </a:pPr>
            <a:r>
              <a:rPr lang="ru-RU" sz="2200" dirty="0">
                <a:ea typeface="Calibri"/>
                <a:cs typeface="Calibri"/>
              </a:rPr>
              <a:t>Прямоугольным быть ему навеки.."</a:t>
            </a:r>
          </a:p>
          <a:p>
            <a:endParaRPr lang="ru-RU" sz="2200" dirty="0">
              <a:ea typeface="Calibri"/>
              <a:cs typeface="Calibri"/>
            </a:endParaRPr>
          </a:p>
        </p:txBody>
      </p:sp>
      <p:pic>
        <p:nvPicPr>
          <p:cNvPr id="4" name="Рисунок 4" descr="Изображение выглядит как внутренний, пол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B30F62A8-FF4B-68F2-909B-4BB60A678E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10" r="2639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43C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93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AA7C39-ECF1-220B-0F8C-F993E132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749" y="254800"/>
            <a:ext cx="4589493" cy="1578308"/>
          </a:xfrm>
        </p:spPr>
        <p:txBody>
          <a:bodyPr>
            <a:normAutofit/>
          </a:bodyPr>
          <a:lstStyle/>
          <a:p>
            <a:r>
              <a:rPr lang="ru-RU" sz="4000">
                <a:ea typeface="Calibri Light"/>
                <a:cs typeface="Calibri Light"/>
              </a:rPr>
              <a:t>Закон Архимеда</a:t>
            </a:r>
            <a:endParaRPr lang="ru-RU" sz="4000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A7BFC74D-1BFC-45AA-4E41-1FFFFC7EA3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38" r="12639"/>
          <a:stretch/>
        </p:blipFill>
        <p:spPr>
          <a:xfrm>
            <a:off x="1" y="10"/>
            <a:ext cx="6832674" cy="6857990"/>
          </a:xfrm>
          <a:custGeom>
            <a:avLst/>
            <a:gdLst/>
            <a:ahLst/>
            <a:cxnLst/>
            <a:rect l="l" t="t" r="r" b="b"/>
            <a:pathLst>
              <a:path w="6832674" h="6858000">
                <a:moveTo>
                  <a:pt x="0" y="0"/>
                </a:moveTo>
                <a:lnTo>
                  <a:pt x="6832674" y="0"/>
                </a:lnTo>
                <a:lnTo>
                  <a:pt x="6749707" y="183520"/>
                </a:lnTo>
                <a:cubicBezTo>
                  <a:pt x="6327787" y="1181050"/>
                  <a:pt x="6094475" y="2277779"/>
                  <a:pt x="6094475" y="3429000"/>
                </a:cubicBezTo>
                <a:cubicBezTo>
                  <a:pt x="6094475" y="4580222"/>
                  <a:pt x="6327787" y="5676950"/>
                  <a:pt x="6749707" y="6674481"/>
                </a:cubicBezTo>
                <a:lnTo>
                  <a:pt x="683267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247E3FDE-B1B1-915F-71E2-2363DDD4B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3791" y="1836846"/>
            <a:ext cx="5111408" cy="333248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200" dirty="0">
                <a:ea typeface="Calibri"/>
                <a:cs typeface="Calibri"/>
              </a:rPr>
              <a:t>"… Второй ученый, </a:t>
            </a:r>
          </a:p>
          <a:p>
            <a:pPr marL="0" indent="0">
              <a:buNone/>
            </a:pPr>
            <a:r>
              <a:rPr lang="ru-RU" sz="2200" dirty="0">
                <a:ea typeface="Calibri"/>
                <a:cs typeface="Calibri"/>
              </a:rPr>
              <a:t>Которого сегодня вспомним мы -</a:t>
            </a:r>
          </a:p>
          <a:p>
            <a:pPr marL="0" indent="0">
              <a:buNone/>
            </a:pPr>
            <a:r>
              <a:rPr lang="ru-RU" sz="2200" dirty="0">
                <a:ea typeface="Calibri"/>
                <a:cs typeface="Calibri"/>
              </a:rPr>
              <a:t>То Архимед - оте</a:t>
            </a:r>
            <a:r>
              <a:rPr lang="ru-RU" sz="2200" dirty="0">
                <a:latin typeface="Calibri"/>
                <a:ea typeface="Calibri Light"/>
                <a:cs typeface="Calibri Light"/>
              </a:rPr>
              <a:t>ц всех инженеров.</a:t>
            </a:r>
          </a:p>
          <a:p>
            <a:pPr marL="0" indent="0">
              <a:buNone/>
            </a:pPr>
            <a:r>
              <a:rPr lang="ru-RU" sz="2200" dirty="0">
                <a:latin typeface="Calibri"/>
                <a:ea typeface="Calibri Light"/>
                <a:cs typeface="Calibri Light"/>
              </a:rPr>
              <a:t>Великий, как и все его труды.</a:t>
            </a:r>
          </a:p>
          <a:p>
            <a:pPr marL="0" indent="0">
              <a:buNone/>
            </a:pPr>
            <a:endParaRPr lang="ru-RU" sz="2200" dirty="0">
              <a:latin typeface="Calibri"/>
              <a:ea typeface="Calibri Light"/>
              <a:cs typeface="Calibri Light"/>
            </a:endParaRPr>
          </a:p>
          <a:p>
            <a:pPr marL="0" indent="0">
              <a:buNone/>
            </a:pPr>
            <a:r>
              <a:rPr lang="ru-RU" sz="2200" dirty="0">
                <a:latin typeface="Calibri"/>
                <a:ea typeface="Calibri Light"/>
                <a:cs typeface="Calibri Light"/>
              </a:rPr>
              <a:t>Мы скажем об одном, носящем его имя</a:t>
            </a:r>
            <a:endParaRPr lang="ru-RU" sz="22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ru-RU" sz="2200" dirty="0">
                <a:latin typeface="Calibri"/>
                <a:ea typeface="Calibri Light"/>
                <a:cs typeface="Calibri Light"/>
              </a:rPr>
              <a:t>Законе, что надеюсь, знают все.</a:t>
            </a:r>
          </a:p>
          <a:p>
            <a:pPr marL="0" indent="0">
              <a:buNone/>
            </a:pPr>
            <a:r>
              <a:rPr lang="ru-RU" sz="2200" dirty="0">
                <a:latin typeface="Calibri"/>
                <a:ea typeface="Calibri Light"/>
                <a:cs typeface="Calibri Light"/>
              </a:rPr>
              <a:t>О том, как нам без помощи мерила,</a:t>
            </a:r>
          </a:p>
          <a:p>
            <a:pPr marL="0" indent="0">
              <a:buNone/>
            </a:pPr>
            <a:r>
              <a:rPr lang="ru-RU" sz="2200" dirty="0">
                <a:latin typeface="Calibri"/>
                <a:ea typeface="Calibri Light"/>
                <a:cs typeface="Calibri Light"/>
              </a:rPr>
              <a:t>Лишь жидкостью, объем измерить тел.."</a:t>
            </a:r>
          </a:p>
        </p:txBody>
      </p:sp>
    </p:spTree>
    <p:extLst>
      <p:ext uri="{BB962C8B-B14F-4D97-AF65-F5344CB8AC3E}">
        <p14:creationId xmlns:p14="http://schemas.microsoft.com/office/powerpoint/2010/main" val="37157294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379</Words>
  <Application>Microsoft Office PowerPoint</Application>
  <PresentationFormat>Широкоэкранный</PresentationFormat>
  <Paragraphs>68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Подготовка урока</vt:lpstr>
      <vt:lpstr>Определение основной тематики</vt:lpstr>
      <vt:lpstr>Подготовка демонстрационного материала и оформление аудитории</vt:lpstr>
      <vt:lpstr>Определение структуры урока</vt:lpstr>
      <vt:lpstr>Введение</vt:lpstr>
      <vt:lpstr>Доказательство теоремы с использованием демонстративного материала</vt:lpstr>
      <vt:lpstr>Применение теоремы в быту</vt:lpstr>
      <vt:lpstr>Закон Архимеда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Тырышкина Ксения Викторовна</cp:lastModifiedBy>
  <cp:revision>381</cp:revision>
  <dcterms:created xsi:type="dcterms:W3CDTF">2022-10-27T15:47:02Z</dcterms:created>
  <dcterms:modified xsi:type="dcterms:W3CDTF">2022-10-28T07:29:47Z</dcterms:modified>
</cp:coreProperties>
</file>