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6" r:id="rId3"/>
    <p:sldId id="258" r:id="rId4"/>
    <p:sldId id="259" r:id="rId5"/>
    <p:sldId id="278" r:id="rId6"/>
    <p:sldId id="279" r:id="rId7"/>
    <p:sldId id="28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277C0-F495-4644-9D03-B7D16543805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7A2DC-E671-40E5-B77A-57FC9B644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405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0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3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0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33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3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21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4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5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68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70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accent1">
                <a:lumMod val="5000"/>
                <a:lumOff val="95000"/>
              </a:schemeClr>
            </a:gs>
            <a:gs pos="48000">
              <a:schemeClr val="accent1">
                <a:lumMod val="45000"/>
                <a:lumOff val="55000"/>
              </a:schemeClr>
            </a:gs>
            <a:gs pos="1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E878-505E-459F-8612-0E31FEC846EF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E1EB-61FC-40C0-BC2C-E83059CB3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27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sun9-60.userapi.com/impg/7JOZlBhSw92HLOTBiUXfberbDW44yEGT-zoLeQ/8ECgR_3QGfA.jpg?size=1600x1101&amp;quality=96&amp;sign=8c1e4f07a31ecbf355837f2a1e0ac02b&amp;type=albu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662" b="1338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0700" y="133350"/>
            <a:ext cx="576262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1038" y="2145268"/>
            <a:ext cx="478832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«Ресурсная карта </a:t>
            </a:r>
            <a:r>
              <a:rPr lang="ru-RU" sz="3200" b="1" smtClean="0">
                <a:solidFill>
                  <a:srgbClr val="002060"/>
                </a:solidFill>
                <a:ea typeface="Calibri" panose="020F0502020204030204" pitchFamily="34" charset="0"/>
              </a:rPr>
              <a:t>для</a:t>
            </a:r>
            <a:r>
              <a:rPr lang="ru-RU" sz="3200" b="1" smtClean="0">
                <a:solidFill>
                  <a:srgbClr val="002060"/>
                </a:solidFill>
                <a:ea typeface="Calibri" panose="020F0502020204030204" pitchFamily="34" charset="0"/>
              </a:rPr>
              <a:t> проектирования </a:t>
            </a:r>
            <a:r>
              <a:rPr lang="ru-RU" sz="32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индивидуального образовательного маршрута»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1038" y="5037563"/>
            <a:ext cx="49393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Тырышкина Ксения Викторовна,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учитель математики,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заместитель директора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7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2974700" y="4185587"/>
            <a:ext cx="6360303" cy="15696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образовательный маршрут (ИОМ)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0" name="Рисунок 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3926" y="2166497"/>
            <a:ext cx="3498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создает условия для реализации педагогом непрерывного самообразования</a:t>
            </a:r>
            <a:endParaRPr lang="ru-RU" b="1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8707116" y="2166497"/>
            <a:ext cx="3059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позволяет выбирать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наиболее приемлемые для себя сроки и формы его реализации</a:t>
            </a:r>
            <a:endParaRPr lang="ru-RU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363408" y="830921"/>
            <a:ext cx="40800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позволяет самостоятельно конструировать образовательный маршрут с учетом своих компетентностей, своих профессиональных потребностей </a:t>
            </a:r>
            <a:endParaRPr lang="ru-RU" dirty="0"/>
          </a:p>
        </p:txBody>
      </p:sp>
      <p:pic>
        <p:nvPicPr>
          <p:cNvPr id="96" name="Рисунок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384" y="5279880"/>
            <a:ext cx="3552825" cy="1285875"/>
          </a:xfrm>
          <a:prstGeom prst="rect">
            <a:avLst/>
          </a:prstGeom>
          <a:effectLst>
            <a:softEdge rad="228600"/>
          </a:effectLst>
        </p:spPr>
      </p:pic>
      <p:sp>
        <p:nvSpPr>
          <p:cNvPr id="97" name="Прямоугольная выноска 96"/>
          <p:cNvSpPr/>
          <p:nvPr/>
        </p:nvSpPr>
        <p:spPr>
          <a:xfrm>
            <a:off x="1300613" y="1809397"/>
            <a:ext cx="2745069" cy="1914525"/>
          </a:xfrm>
          <a:prstGeom prst="wedgeRectCallo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ая выноска 97"/>
          <p:cNvSpPr/>
          <p:nvPr/>
        </p:nvSpPr>
        <p:spPr>
          <a:xfrm>
            <a:off x="4524375" y="612322"/>
            <a:ext cx="3860089" cy="1914525"/>
          </a:xfrm>
          <a:prstGeom prst="wedgeRectCallo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ая выноска 98"/>
          <p:cNvSpPr/>
          <p:nvPr/>
        </p:nvSpPr>
        <p:spPr>
          <a:xfrm>
            <a:off x="8761153" y="1809396"/>
            <a:ext cx="2951011" cy="1914525"/>
          </a:xfrm>
          <a:prstGeom prst="wedgeRectCallo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0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A713F44-2764-60ED-1F18-CA3DE9870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6" y="2400300"/>
            <a:ext cx="2619375" cy="3810000"/>
          </a:xfrm>
          <a:prstGeom prst="rect">
            <a:avLst/>
          </a:prstGeom>
        </p:spPr>
      </p:pic>
      <p:sp>
        <p:nvSpPr>
          <p:cNvPr id="2" name="Овальная выноска 1"/>
          <p:cNvSpPr/>
          <p:nvPr/>
        </p:nvSpPr>
        <p:spPr>
          <a:xfrm>
            <a:off x="1966913" y="1228724"/>
            <a:ext cx="2309812" cy="1478621"/>
          </a:xfrm>
          <a:prstGeom prst="wedgeEllipseCallou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223720" y="1759557"/>
            <a:ext cx="189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– это….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10200" y="1159392"/>
            <a:ext cx="6096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Ресурсы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— это то, с помощью чего можно удовлетворить различные потребности, которые вы можете использовать во всех сферах жизни для достижения результатов или восполнить свои профессиональные дефициты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48350" y="4002746"/>
            <a:ext cx="5657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Ресурсная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карта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- это некая визуализация ваших возможностей для достижения определенной цели – ликвидации профессионального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дефицита</a:t>
            </a:r>
            <a:endParaRPr lang="ru-RU" b="1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5086350" y="564169"/>
            <a:ext cx="6562725" cy="2645756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Горизонтальный свиток 27"/>
          <p:cNvSpPr/>
          <p:nvPr/>
        </p:nvSpPr>
        <p:spPr>
          <a:xfrm>
            <a:off x="5176837" y="3571875"/>
            <a:ext cx="6562725" cy="1990725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2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47991"/>
            <a:ext cx="8181975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компоненты ресурсной карты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479" y="2140090"/>
            <a:ext cx="466794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479" y="3996303"/>
            <a:ext cx="3257548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компонент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4154" y="3864115"/>
            <a:ext cx="3124198" cy="1100435"/>
          </a:xfrm>
          <a:prstGeom prst="flowChartAlternateProcess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65706" y="5552848"/>
            <a:ext cx="147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err="1" smtClean="0">
                <a:latin typeface="Times New Roman" panose="02020603050405020304" pitchFamily="18" charset="0"/>
              </a:rPr>
              <a:t>вебинары</a:t>
            </a:r>
            <a:endParaRPr lang="ru-RU" sz="2000" b="1" dirty="0"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31540" y="2324643"/>
            <a:ext cx="21105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</a:rPr>
              <a:t>методическая литература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42737" y="4029828"/>
            <a:ext cx="1032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</a:rPr>
              <a:t>лекции</a:t>
            </a:r>
            <a:endParaRPr lang="ru-RU" sz="20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030327" y="2300993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4030327" y="3864115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4030327" y="5427237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083385" y="2909531"/>
            <a:ext cx="698366" cy="695276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29897" y="5143231"/>
            <a:ext cx="805342" cy="64977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04005" y="4232730"/>
            <a:ext cx="506345" cy="446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685237" y="1275346"/>
            <a:ext cx="3867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Дефицит: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неумение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рефлексию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уроке</a:t>
            </a:r>
            <a:endParaRPr lang="ru-RU" b="1" dirty="0"/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7027770" y="1843465"/>
            <a:ext cx="4876066" cy="2496839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350640" y="2420342"/>
            <a:ext cx="453634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Богин В.Г. «Обучение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способ формирования творческой личности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Соколова Л.А. «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 компонент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как необходимое условие развития учителя и учащихся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Горизонтальный свиток 36"/>
          <p:cNvSpPr/>
          <p:nvPr/>
        </p:nvSpPr>
        <p:spPr>
          <a:xfrm>
            <a:off x="7144758" y="4340304"/>
            <a:ext cx="4642090" cy="2425087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685237" y="4874656"/>
            <a:ext cx="3994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образовательном портале онлайн-школы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Фоксфорд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эффективная форма работы с учениками» и «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рефлексии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литературы»</a:t>
            </a:r>
          </a:p>
        </p:txBody>
      </p:sp>
    </p:spTree>
    <p:extLst>
      <p:ext uri="{BB962C8B-B14F-4D97-AF65-F5344CB8AC3E}">
        <p14:creationId xmlns:p14="http://schemas.microsoft.com/office/powerpoint/2010/main" val="1656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47991"/>
            <a:ext cx="8181975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компоненты ресурсной карты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479" y="2140090"/>
            <a:ext cx="466794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479" y="3996303"/>
            <a:ext cx="3257548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Коммуникативный компонент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4154" y="3864115"/>
            <a:ext cx="3124198" cy="1100435"/>
          </a:xfrm>
          <a:prstGeom prst="flowChartAlternateProcess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04313" y="2778812"/>
            <a:ext cx="211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консультации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33051" y="5613222"/>
            <a:ext cx="15021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err="1" smtClean="0">
                <a:latin typeface="Times New Roman" panose="02020603050405020304" pitchFamily="18" charset="0"/>
              </a:rPr>
              <a:t>супервизия</a:t>
            </a:r>
            <a:endParaRPr lang="ru-RU" sz="20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286036" y="2659463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4286036" y="5466559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342738" y="3100684"/>
            <a:ext cx="698366" cy="695276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89250" y="5051539"/>
            <a:ext cx="805342" cy="64977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733774" y="1697393"/>
            <a:ext cx="3867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Дефицит: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неумение рационально распределить время на уроке</a:t>
            </a:r>
            <a:endParaRPr lang="ru-RU" b="1" dirty="0"/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8582992" y="2765544"/>
            <a:ext cx="2189783" cy="1250910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350765" y="3045796"/>
            <a:ext cx="282366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с наставником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Горизонтальный свиток 26"/>
          <p:cNvSpPr/>
          <p:nvPr/>
        </p:nvSpPr>
        <p:spPr>
          <a:xfrm>
            <a:off x="8274565" y="4407497"/>
            <a:ext cx="2943041" cy="1519743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8417440" y="4730655"/>
            <a:ext cx="28236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встреча с опытным педагогом-предметником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Личный вклад. Коммуникация в стране soft skill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5" b="4880"/>
          <a:stretch/>
        </p:blipFill>
        <p:spPr bwMode="auto">
          <a:xfrm>
            <a:off x="1181100" y="1682818"/>
            <a:ext cx="2031638" cy="1860481"/>
          </a:xfrm>
          <a:prstGeom prst="rect">
            <a:avLst/>
          </a:prstGeom>
          <a:noFill/>
          <a:effectLst>
            <a:softEdge rad="177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3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47991"/>
            <a:ext cx="8181975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компоненты ресурсной карты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479" y="2140090"/>
            <a:ext cx="466794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479" y="3996303"/>
            <a:ext cx="3257548" cy="83099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44154" y="3864115"/>
            <a:ext cx="3124198" cy="1100435"/>
          </a:xfrm>
          <a:prstGeom prst="flowChartAlternateProcess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444946" y="3527109"/>
            <a:ext cx="18295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практикумы</a:t>
            </a:r>
            <a:endParaRPr lang="ru-RU" sz="2000" b="1" dirty="0"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276719" y="1729870"/>
            <a:ext cx="211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тренинги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418894" y="2645967"/>
            <a:ext cx="1915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мастер-классы</a:t>
            </a:r>
            <a:endParaRPr lang="ru-RU" sz="20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048045" y="1591617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4048045" y="2480254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альтернативный процесс 24"/>
          <p:cNvSpPr/>
          <p:nvPr/>
        </p:nvSpPr>
        <p:spPr>
          <a:xfrm>
            <a:off x="4063542" y="3377503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083385" y="2909531"/>
            <a:ext cx="698366" cy="695276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029897" y="5143231"/>
            <a:ext cx="805342" cy="64977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504005" y="4232730"/>
            <a:ext cx="506345" cy="446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429500" y="1275346"/>
            <a:ext cx="44574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Дефицит: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неумение готовить учащихся к олимпиадам по математике</a:t>
            </a:r>
            <a:endParaRPr lang="ru-RU" b="1" dirty="0"/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7027770" y="1843466"/>
            <a:ext cx="4876066" cy="1452184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350639" y="2279503"/>
            <a:ext cx="453634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для педагогов «Подготовка учащихся к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олимпиадам по математике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 ТГПУ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Горизонтальный свиток 36"/>
          <p:cNvSpPr/>
          <p:nvPr/>
        </p:nvSpPr>
        <p:spPr>
          <a:xfrm>
            <a:off x="7144758" y="3218064"/>
            <a:ext cx="4642090" cy="1899682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7548077" y="3629296"/>
            <a:ext cx="4209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«Развитие предметных навыков при подготовке учащихся к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олимпиадам по математике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от онлайн-школы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Фоксфорд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598921" y="6159466"/>
            <a:ext cx="14763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семинары</a:t>
            </a:r>
            <a:endParaRPr lang="ru-RU" sz="2000" b="1" dirty="0">
              <a:effectLst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42181" y="4302148"/>
            <a:ext cx="23860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курсы повышения квалификации</a:t>
            </a:r>
            <a:endParaRPr lang="ru-RU" sz="20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598669" y="5318425"/>
            <a:ext cx="1587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стажировки</a:t>
            </a:r>
            <a:endParaRPr lang="ru-RU" sz="2000" b="1" dirty="0"/>
          </a:p>
        </p:txBody>
      </p:sp>
      <p:sp>
        <p:nvSpPr>
          <p:cNvPr id="43" name="Блок-схема: альтернативный процесс 42"/>
          <p:cNvSpPr/>
          <p:nvPr/>
        </p:nvSpPr>
        <p:spPr>
          <a:xfrm>
            <a:off x="4075506" y="4271569"/>
            <a:ext cx="2486026" cy="738465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альтернативный процесс 43"/>
          <p:cNvSpPr/>
          <p:nvPr/>
        </p:nvSpPr>
        <p:spPr>
          <a:xfrm>
            <a:off x="4063542" y="5152712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/>
          <p:cNvSpPr/>
          <p:nvPr/>
        </p:nvSpPr>
        <p:spPr>
          <a:xfrm>
            <a:off x="4063542" y="6033855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Горизонтальный свиток 45"/>
          <p:cNvSpPr/>
          <p:nvPr/>
        </p:nvSpPr>
        <p:spPr>
          <a:xfrm>
            <a:off x="7144758" y="5055205"/>
            <a:ext cx="4642090" cy="1504371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548076" y="5377506"/>
            <a:ext cx="4209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«Подготовка к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олимпиадам по математике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педагогов и учащихся 10-11 классов» от МФТИ</a:t>
            </a:r>
          </a:p>
        </p:txBody>
      </p:sp>
    </p:spTree>
    <p:extLst>
      <p:ext uri="{BB962C8B-B14F-4D97-AF65-F5344CB8AC3E}">
        <p14:creationId xmlns:p14="http://schemas.microsoft.com/office/powerpoint/2010/main" val="15131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447991"/>
            <a:ext cx="8181975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компоненты ресурсной карты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479" y="2140090"/>
            <a:ext cx="466794" cy="76944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0804" y="3853389"/>
            <a:ext cx="3257548" cy="120032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Социально-общественный компонент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277479" y="3853390"/>
            <a:ext cx="3124198" cy="1168590"/>
          </a:xfrm>
          <a:prstGeom prst="flowChartAlternateProcess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504313" y="2778812"/>
            <a:ext cx="2110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клубы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816926" y="5613222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</a:rPr>
              <a:t>ассоциации</a:t>
            </a:r>
            <a:endParaRPr lang="ru-RU" sz="2000" b="1" dirty="0"/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286036" y="2659463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4286036" y="5466559"/>
            <a:ext cx="2486026" cy="731536"/>
          </a:xfrm>
          <a:prstGeom prst="flowChartAlternateProcess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342738" y="3100684"/>
            <a:ext cx="698366" cy="695276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89250" y="5051539"/>
            <a:ext cx="805342" cy="64977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7733774" y="1697393"/>
            <a:ext cx="38671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Дефицит: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неумение организовать внеклассную работу с учащимися</a:t>
            </a:r>
            <a:endParaRPr lang="ru-RU" b="1" dirty="0"/>
          </a:p>
        </p:txBody>
      </p:sp>
      <p:sp>
        <p:nvSpPr>
          <p:cNvPr id="34" name="Горизонтальный свиток 33"/>
          <p:cNvSpPr/>
          <p:nvPr/>
        </p:nvSpPr>
        <p:spPr>
          <a:xfrm>
            <a:off x="7240217" y="2645647"/>
            <a:ext cx="4752975" cy="1844586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582867" y="2909531"/>
            <a:ext cx="44103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вступить в «КЛАСС.RPO»: Региональную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классных руководителей и педагогов образовательных организаций Томской области, сопровождающих обучающихся от ТОИПКРО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Горизонтальный свиток 26"/>
          <p:cNvSpPr/>
          <p:nvPr/>
        </p:nvSpPr>
        <p:spPr>
          <a:xfrm>
            <a:off x="8236465" y="4651645"/>
            <a:ext cx="2943041" cy="1519743"/>
          </a:xfrm>
          <a:prstGeom prst="horizontalScroll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8426965" y="5083687"/>
            <a:ext cx="28236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вступить в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тьюторский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Гуманитарного лицея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162" y="5316017"/>
            <a:ext cx="1516708" cy="136311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75923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1" y="173696"/>
            <a:ext cx="1162050" cy="1314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224" y="3780063"/>
            <a:ext cx="4016375" cy="2581956"/>
          </a:xfrm>
          <a:prstGeom prst="rect">
            <a:avLst/>
          </a:prstGeom>
          <a:effectLst>
            <a:softEdge rad="114300"/>
          </a:effectLst>
        </p:spPr>
      </p:pic>
      <p:sp>
        <p:nvSpPr>
          <p:cNvPr id="25" name="TextBox 24"/>
          <p:cNvSpPr txBox="1"/>
          <p:nvPr/>
        </p:nvSpPr>
        <p:spPr>
          <a:xfrm>
            <a:off x="1504951" y="1724341"/>
            <a:ext cx="8181975" cy="175432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цель, ресурсы найдутся</a:t>
            </a:r>
          </a:p>
          <a:p>
            <a:pPr algn="r"/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М.Ганди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06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321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Тырышкина Ксения Викторовна</dc:creator>
  <cp:lastModifiedBy>Тырышкина Ксения Викторовна</cp:lastModifiedBy>
  <cp:revision>53</cp:revision>
  <dcterms:created xsi:type="dcterms:W3CDTF">2022-10-07T08:17:12Z</dcterms:created>
  <dcterms:modified xsi:type="dcterms:W3CDTF">2022-10-26T03:28:37Z</dcterms:modified>
</cp:coreProperties>
</file>