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76" r:id="rId3"/>
    <p:sldId id="282" r:id="rId4"/>
    <p:sldId id="281" r:id="rId5"/>
    <p:sldId id="283" r:id="rId6"/>
    <p:sldId id="284" r:id="rId7"/>
    <p:sldId id="285" r:id="rId8"/>
    <p:sldId id="287" r:id="rId9"/>
    <p:sldId id="286" r:id="rId10"/>
    <p:sldId id="261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3277C0-F495-4644-9D03-B7D165438055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7A2DC-E671-40E5-B77A-57FC9B6441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7405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E878-505E-459F-8612-0E31FEC846E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E1EB-61FC-40C0-BC2C-E83059CB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206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E878-505E-459F-8612-0E31FEC846E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E1EB-61FC-40C0-BC2C-E83059CB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631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E878-505E-459F-8612-0E31FEC846E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E1EB-61FC-40C0-BC2C-E83059CB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08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E878-505E-459F-8612-0E31FEC846E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E1EB-61FC-40C0-BC2C-E83059CB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33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E878-505E-459F-8612-0E31FEC846E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E1EB-61FC-40C0-BC2C-E83059CB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03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E878-505E-459F-8612-0E31FEC846E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E1EB-61FC-40C0-BC2C-E83059CB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086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E878-505E-459F-8612-0E31FEC846E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E1EB-61FC-40C0-BC2C-E83059CB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2167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E878-505E-459F-8612-0E31FEC846E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E1EB-61FC-40C0-BC2C-E83059CB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4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E878-505E-459F-8612-0E31FEC846E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E1EB-61FC-40C0-BC2C-E83059CB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653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E878-505E-459F-8612-0E31FEC846E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E1EB-61FC-40C0-BC2C-E83059CB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6894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2E878-505E-459F-8612-0E31FEC846E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5E1EB-61FC-40C0-BC2C-E83059CB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706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3000">
              <a:schemeClr val="accent1">
                <a:lumMod val="5000"/>
                <a:lumOff val="95000"/>
              </a:schemeClr>
            </a:gs>
            <a:gs pos="48000">
              <a:schemeClr val="accent1">
                <a:lumMod val="45000"/>
                <a:lumOff val="55000"/>
              </a:schemeClr>
            </a:gs>
            <a:gs pos="1000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2E878-505E-459F-8612-0E31FEC846EF}" type="datetimeFigureOut">
              <a:rPr lang="ru-RU" smtClean="0"/>
              <a:t>28.10.2022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5E1EB-61FC-40C0-BC2C-E83059CB36A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2276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sun9-60.userapi.com/impg/7JOZlBhSw92HLOTBiUXfberbDW44yEGT-zoLeQ/8ECgR_3QGfA.jpg?size=1600x1101&amp;quality=96&amp;sign=8c1e4f07a31ecbf355837f2a1e0ac02b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" t="662" b="133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90700" y="133350"/>
            <a:ext cx="5762625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21201" y="2151727"/>
            <a:ext cx="43990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ea typeface="Calibri" panose="020F0502020204030204" pitchFamily="34" charset="0"/>
              </a:rPr>
              <a:t>«Приемы формирования глобальных компетенций на уроках математики»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1038" y="5037563"/>
            <a:ext cx="493936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Тырышкина Ксения Викторовна,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учитель математики, 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</a:rPr>
              <a:t> заместитель директора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97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173696"/>
            <a:ext cx="1162050" cy="13144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224" y="3780063"/>
            <a:ext cx="4016375" cy="2581956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25" name="TextBox 24"/>
          <p:cNvSpPr txBox="1"/>
          <p:nvPr/>
        </p:nvSpPr>
        <p:spPr>
          <a:xfrm>
            <a:off x="1845419" y="1597881"/>
            <a:ext cx="8181975" cy="1754326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– это сундук с сокровищами, а ключом к нему является практика</a:t>
            </a:r>
            <a:endParaRPr lang="ru-RU" sz="3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Томас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Фуллер</a:t>
            </a:r>
            <a:endParaRPr lang="ru-RU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60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2808791" y="671883"/>
            <a:ext cx="6959009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КОМПЕТЕНЦИИ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173696"/>
            <a:ext cx="1162050" cy="1314450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1384" y="5279880"/>
            <a:ext cx="3552825" cy="1285875"/>
          </a:xfrm>
          <a:prstGeom prst="rect">
            <a:avLst/>
          </a:prstGeom>
          <a:effectLst>
            <a:softEdge rad="2286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366815" y="2266338"/>
            <a:ext cx="9576262" cy="1870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«Глобальные компетенции» – это не конкретные навыки, а </a:t>
            </a:r>
            <a:r>
              <a:rPr lang="ru-RU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сочетание знаний, умений, взглядов, отношений и ценностей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успешно </a:t>
            </a:r>
            <a:r>
              <a:rPr lang="ru-RU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применяемых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 личном или виртуальном </a:t>
            </a:r>
            <a:r>
              <a:rPr lang="ru-RU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взаимодействии с людьми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которые принадлежат к другой культурной среде, и при участии отдельных лиц в решении глобальных проблем (т.е. в ситуациях, требующих от человека понимания проблем, которые не имеют национальных границ и оказывают влияние на жизнь нынешнего и будущих поколений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endParaRPr lang="ru-RU" sz="1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Глобальные компетен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762" y="4712599"/>
            <a:ext cx="2909107" cy="1783362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20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3008816" y="538533"/>
            <a:ext cx="6959009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КОМПЕТЕНЦИИ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173696"/>
            <a:ext cx="1162050" cy="1314450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8954" y="1488146"/>
            <a:ext cx="3323422" cy="1202847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1026" name="Picture 2" descr="Глобальные компетенци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5103193"/>
            <a:ext cx="2661221" cy="1631401"/>
          </a:xfrm>
          <a:prstGeom prst="rect">
            <a:avLst/>
          </a:prstGeom>
          <a:noFill/>
          <a:effectLst>
            <a:softEdge rad="1524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876301" y="2615856"/>
            <a:ext cx="3422985" cy="2463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составлении заданий необходимо учитывать следующие знания и умения, формируемые при обучении математике, которые требуются для решения возникающих в повседневной жизни ситуаций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91690" y="1523763"/>
            <a:ext cx="55273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проводить вычисления, включая округление и оценку (прикидку) результатов действий использовать для подсчетов известные формулы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448036" y="2926796"/>
            <a:ext cx="581466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извлечь и проинтерпретировать информацию, представленную в различной форме (таблиц, диаграмм, графиков, схем и др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88344" y="4196352"/>
            <a:ext cx="5630704" cy="882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применять знание элементов статистики и вероятности для характеристики несложных реальных явлений и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процессов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46466" y="5587840"/>
            <a:ext cx="5186450" cy="619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умение вычислять длины, площади и объемы реальных объектов при решении практических </a:t>
            </a: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задач</a:t>
            </a:r>
            <a:endParaRPr lang="ru-RU" sz="14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Блок-схема: альтернативный процесс 11"/>
          <p:cNvSpPr/>
          <p:nvPr/>
        </p:nvSpPr>
        <p:spPr>
          <a:xfrm>
            <a:off x="5591690" y="1488146"/>
            <a:ext cx="5496005" cy="955674"/>
          </a:xfrm>
          <a:prstGeom prst="flowChartAlternateProcess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5591689" y="2805783"/>
            <a:ext cx="5496005" cy="955674"/>
          </a:xfrm>
          <a:prstGeom prst="flowChartAlternateProcess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альтернативный процесс 14"/>
          <p:cNvSpPr/>
          <p:nvPr/>
        </p:nvSpPr>
        <p:spPr>
          <a:xfrm>
            <a:off x="5607366" y="4123420"/>
            <a:ext cx="5496005" cy="955674"/>
          </a:xfrm>
          <a:prstGeom prst="flowChartAlternateProcess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5623043" y="5441057"/>
            <a:ext cx="5496005" cy="955674"/>
          </a:xfrm>
          <a:prstGeom prst="flowChartAlternateProcess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4524478" y="2354760"/>
            <a:ext cx="892203" cy="769777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4586566" y="3342294"/>
            <a:ext cx="733520" cy="5261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549298" y="4606749"/>
            <a:ext cx="733520" cy="5261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479546" y="4829767"/>
            <a:ext cx="931883" cy="838821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325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Рисунок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173696"/>
            <a:ext cx="1162050" cy="131445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533995" y="564552"/>
            <a:ext cx="7543801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Самые простые способы организации работы на уроке для формирования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компетенций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8711" y="2115411"/>
            <a:ext cx="4050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объяснении нового материала и новых понятий в математике, предлагать ученикам вспомнить, где это понятие можно встретить в повседневной жизни и, возможно, привести простые примеры</a:t>
            </a:r>
            <a:endParaRPr lang="ru-RU" sz="1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8712" y="4228264"/>
            <a:ext cx="2695575" cy="783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округление и прикидка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быстрый подсчёт затрат при покупке товаров в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магазине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05051" y="5167589"/>
            <a:ext cx="310270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дроби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необходимость делить что-то целое на части, в строительстве и проектировании – рассчитать расход материалов, сделать макет здания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905749" y="2115410"/>
            <a:ext cx="38004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учителю самому привести примеры, в том числе приводить примеры применения этих знаний при изучении других школьных предметов</a:t>
            </a:r>
            <a:endParaRPr lang="ru-RU" sz="16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66585" y="4115164"/>
            <a:ext cx="24876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физика, химия, биология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процентное соотношение, пропорции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9967874" y="4102331"/>
            <a:ext cx="202882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ИЗО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геометрические тела и золотое сечение, понятие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пропорции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8266100" y="5167588"/>
            <a:ext cx="239077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технология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измерения, разметки деталей, создание выкройки, расчёт материалов</a:t>
            </a:r>
            <a:endParaRPr lang="ru-RU" sz="1400" dirty="0"/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3619500" y="1267464"/>
            <a:ext cx="794538" cy="718515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8066075" y="1267464"/>
            <a:ext cx="849324" cy="758187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Блок-схема: альтернативный процесс 25"/>
          <p:cNvSpPr/>
          <p:nvPr/>
        </p:nvSpPr>
        <p:spPr>
          <a:xfrm>
            <a:off x="508711" y="4280597"/>
            <a:ext cx="2596439" cy="731536"/>
          </a:xfrm>
          <a:prstGeom prst="flowChartAlternateProcess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Блок-схема: альтернативный процесс 26"/>
          <p:cNvSpPr/>
          <p:nvPr/>
        </p:nvSpPr>
        <p:spPr>
          <a:xfrm>
            <a:off x="2220578" y="5172420"/>
            <a:ext cx="3187180" cy="949275"/>
          </a:xfrm>
          <a:prstGeom prst="flowChartAlternateProcess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Блок-схема: альтернативный процесс 27"/>
          <p:cNvSpPr/>
          <p:nvPr/>
        </p:nvSpPr>
        <p:spPr>
          <a:xfrm>
            <a:off x="6066585" y="4112735"/>
            <a:ext cx="2486026" cy="731536"/>
          </a:xfrm>
          <a:prstGeom prst="flowChartAlternateProcess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9853574" y="4102331"/>
            <a:ext cx="2257426" cy="731536"/>
          </a:xfrm>
          <a:prstGeom prst="flowChartAlternateProcess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альтернативный процесс 29"/>
          <p:cNvSpPr/>
          <p:nvPr/>
        </p:nvSpPr>
        <p:spPr>
          <a:xfrm>
            <a:off x="8170848" y="5146076"/>
            <a:ext cx="2486026" cy="1043189"/>
          </a:xfrm>
          <a:prstGeom prst="flowChartAlternateProcess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1806930" y="3474299"/>
            <a:ext cx="794538" cy="718515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3083109" y="3443681"/>
            <a:ext cx="1224821" cy="1523824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>
            <a:off x="7861288" y="3230218"/>
            <a:ext cx="794538" cy="718515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0115057" y="3196466"/>
            <a:ext cx="867230" cy="724824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>
            <a:off x="9426548" y="3304854"/>
            <a:ext cx="11123" cy="1685118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групповая работа PNG рисунок, картинки и пнг прозрачный для бесплатной  загрузки | Pngtr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899" y="1845050"/>
            <a:ext cx="2076239" cy="2076240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7251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2635855" y="538625"/>
            <a:ext cx="6959009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КОМПЕТЕНЦИИ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173696"/>
            <a:ext cx="1162050" cy="13144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008816" y="1502953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9 класс, спецкурс по математике, </a:t>
            </a:r>
            <a:endParaRPr lang="ru-RU" sz="2400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тема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«Задачи на проценты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</a:t>
            </a:r>
            <a:endParaRPr lang="ru-RU" sz="2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635855" y="3450854"/>
            <a:ext cx="78911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глобальная проблема – ПРОБЛЕМА ВЫРУБКИ ЛЕСА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938213" y="4406544"/>
            <a:ext cx="2110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</a:rPr>
              <a:t>кластер</a:t>
            </a:r>
            <a:endParaRPr lang="ru-RU" sz="2000" b="1" dirty="0"/>
          </a:p>
        </p:txBody>
      </p:sp>
      <p:sp>
        <p:nvSpPr>
          <p:cNvPr id="24" name="Блок-схема: альтернативный процесс 23"/>
          <p:cNvSpPr/>
          <p:nvPr/>
        </p:nvSpPr>
        <p:spPr>
          <a:xfrm>
            <a:off x="938212" y="4320819"/>
            <a:ext cx="2084891" cy="575557"/>
          </a:xfrm>
          <a:prstGeom prst="flowChartAlternateProcess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 стрелкой 24"/>
          <p:cNvCxnSpPr/>
          <p:nvPr/>
        </p:nvCxnSpPr>
        <p:spPr>
          <a:xfrm flipH="1">
            <a:off x="1052512" y="4971856"/>
            <a:ext cx="601218" cy="575700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2377630" y="4949783"/>
            <a:ext cx="456057" cy="687495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0" y="5723003"/>
            <a:ext cx="211057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</a:rPr>
              <a:t>общие пути решения</a:t>
            </a:r>
            <a:endParaRPr lang="ru-RU" sz="2000" b="1" dirty="0"/>
          </a:p>
        </p:txBody>
      </p:sp>
      <p:sp>
        <p:nvSpPr>
          <p:cNvPr id="29" name="Блок-схема: альтернативный процесс 28"/>
          <p:cNvSpPr/>
          <p:nvPr/>
        </p:nvSpPr>
        <p:spPr>
          <a:xfrm>
            <a:off x="123824" y="5637278"/>
            <a:ext cx="1857376" cy="861307"/>
          </a:xfrm>
          <a:prstGeom prst="flowChartAlternateProcess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2172840" y="5760016"/>
            <a:ext cx="28134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</a:rPr>
              <a:t>личная включенность в решение проблемы</a:t>
            </a:r>
            <a:endParaRPr lang="ru-RU" sz="2000" b="1" dirty="0"/>
          </a:p>
        </p:txBody>
      </p:sp>
      <p:sp>
        <p:nvSpPr>
          <p:cNvPr id="31" name="Блок-схема: альтернативный процесс 30"/>
          <p:cNvSpPr/>
          <p:nvPr/>
        </p:nvSpPr>
        <p:spPr>
          <a:xfrm>
            <a:off x="2172840" y="5637278"/>
            <a:ext cx="2727772" cy="861307"/>
          </a:xfrm>
          <a:prstGeom prst="flowChartAlternateProcess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 стрелкой 31"/>
          <p:cNvCxnSpPr/>
          <p:nvPr/>
        </p:nvCxnSpPr>
        <p:spPr>
          <a:xfrm>
            <a:off x="3085339" y="4644764"/>
            <a:ext cx="2081973" cy="4464"/>
          </a:xfrm>
          <a:prstGeom prst="straightConnector1">
            <a:avLst/>
          </a:prstGeom>
          <a:ln w="6350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Прямоугольник 33"/>
          <p:cNvSpPr/>
          <p:nvPr/>
        </p:nvSpPr>
        <p:spPr>
          <a:xfrm>
            <a:off x="5397784" y="4476406"/>
            <a:ext cx="64388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b="1" dirty="0" smtClean="0">
                <a:latin typeface="Times New Roman" panose="02020603050405020304" pitchFamily="18" charset="0"/>
              </a:rPr>
              <a:t>групповая работа (решение и конструирование задач)</a:t>
            </a:r>
            <a:endParaRPr lang="ru-RU" sz="2000" b="1" dirty="0"/>
          </a:p>
        </p:txBody>
      </p:sp>
      <p:sp>
        <p:nvSpPr>
          <p:cNvPr id="35" name="Блок-схема: альтернативный процесс 34"/>
          <p:cNvSpPr/>
          <p:nvPr/>
        </p:nvSpPr>
        <p:spPr>
          <a:xfrm>
            <a:off x="5372097" y="4412291"/>
            <a:ext cx="6443665" cy="575557"/>
          </a:xfrm>
          <a:prstGeom prst="flowChartAlternateProcess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982112" y="5286697"/>
            <a:ext cx="17430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Озеленение территории»</a:t>
            </a:r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372097" y="5279944"/>
            <a:ext cx="16958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«Сбор макулатуры»</a:t>
            </a:r>
            <a:endParaRPr lang="ru-RU" b="1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7652437" y="5282432"/>
            <a:ext cx="18829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«Целлюлозный комбинат»</a:t>
            </a:r>
            <a:endParaRPr lang="ru-RU" b="1" dirty="0"/>
          </a:p>
        </p:txBody>
      </p:sp>
      <p:sp>
        <p:nvSpPr>
          <p:cNvPr id="39" name="Блок-схема: альтернативный процесс 38"/>
          <p:cNvSpPr/>
          <p:nvPr/>
        </p:nvSpPr>
        <p:spPr>
          <a:xfrm>
            <a:off x="5310187" y="5315330"/>
            <a:ext cx="1757760" cy="575557"/>
          </a:xfrm>
          <a:prstGeom prst="flowChartAlternateProcess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Блок-схема: альтернативный процесс 39"/>
          <p:cNvSpPr/>
          <p:nvPr/>
        </p:nvSpPr>
        <p:spPr>
          <a:xfrm>
            <a:off x="7715048" y="5310987"/>
            <a:ext cx="1757760" cy="575557"/>
          </a:xfrm>
          <a:prstGeom prst="flowChartAlternateProcess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Блок-схема: альтернативный процесс 40"/>
          <p:cNvSpPr/>
          <p:nvPr/>
        </p:nvSpPr>
        <p:spPr>
          <a:xfrm>
            <a:off x="9967427" y="5328916"/>
            <a:ext cx="1757760" cy="575557"/>
          </a:xfrm>
          <a:prstGeom prst="flowChartAlternateProcess">
            <a:avLst/>
          </a:prstGeom>
          <a:noFill/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Вырубка леса: надвигающаяся экологическая катастроф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794" y="1193194"/>
            <a:ext cx="3417549" cy="2113999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773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3008816" y="538533"/>
            <a:ext cx="6959009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КОМПЕТЕНЦИИ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173696"/>
            <a:ext cx="1162050" cy="1314450"/>
          </a:xfrm>
          <a:prstGeom prst="rect">
            <a:avLst/>
          </a:prstGeom>
        </p:spPr>
      </p:pic>
      <p:pic>
        <p:nvPicPr>
          <p:cNvPr id="1026" name="Picture 2" descr="Вырубка леса: надвигающаяся экологическая катастроф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7215" y="1605446"/>
            <a:ext cx="3331007" cy="2060467"/>
          </a:xfrm>
          <a:prstGeom prst="rect">
            <a:avLst/>
          </a:prstGeom>
          <a:noFill/>
          <a:effectLst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75704" y="1540131"/>
            <a:ext cx="6923118" cy="2533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группа «Сбор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макулатуры»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того чтобы спасти от вырубки одно дерево, требуется собрать и сдать на переработку около 80 кг макулатуры. Эта информация, услышанная на уроке, очень заинтересовала друзей-девятиклассников Романа и Михаила. Они придумали проект и организовали сбор макулатуры школьниками всей области, а школам-победителям областной филиал Российского центра защиты леса подарил саженцы для высадки на пришкольном участке. Учащиеся школы, в которой учатся Роман и Михаил, собрали 1,2 т макулатуры, причём учащиеся начальной школы собрали 20 % всего количества, основной — 60 % и старшей — 20 %. Сколько деревьев спасли </a:t>
            </a:r>
            <a:r>
              <a:rPr lang="ru-RU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учащиеся?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87678" y="4437970"/>
            <a:ext cx="6528263" cy="18414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группа «Целлюлозный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комбинат»</a:t>
            </a:r>
            <a:endParaRPr lang="ru-RU" sz="14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Целлюлозный комбинат использует в производстве бумаги водные ресурсы. После переработки вода должна пройти сквозь очистные сооружения. Эти сооружения оказались неисправными, за что комбинат должен уплатить штраф в размере 2000 рублей. Но администрация комбината уплатила этот штраф только через 2 месяца. Какова сумма штрафа, если за несвоевременную уплату начисляется 15% каждый месяц на новую сумму? </a:t>
            </a:r>
            <a:endParaRPr lang="ru-RU" sz="1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31330" y="4553226"/>
            <a:ext cx="4222866" cy="1610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 группа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«Озеленение территории»</a:t>
            </a:r>
            <a:endParaRPr lang="ru-RU" sz="1600" b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Бригада по озеленению за первую неделю работы посадила 16% саженцев, за вторую 3/5 от числа оставшихся саженцев, а за третью – остальные 504 саженца. Сколько саженцев посадила бригада за три недели?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51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2635855" y="463508"/>
            <a:ext cx="6959009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КОМПЕТЕНЦИИ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173696"/>
            <a:ext cx="1162050" cy="13144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09939" y="1184656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Задачи учащихся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4807" y="1782337"/>
            <a:ext cx="9112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 группа</a:t>
            </a:r>
          </a:p>
          <a:p>
            <a:pPr algn="ctr"/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После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сбора 1,2 т. макулатуры учащимися школы было спасено </a:t>
            </a:r>
            <a:r>
              <a:rPr lang="ru-RU" sz="16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15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деревьев. Учащиеся 192 группы Гуманитарного лицея решили взять пример со школьников и тоже собрать макулатуру. За месяц со всего лицея им удалось собрать на 60% меньше макулатуры, чем собрали школьники. Сколько всего деревьев спасли школьники и лицеисты Гуманитарного лицея. </a:t>
            </a:r>
            <a:endParaRPr lang="ru-RU" sz="16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29192" y="3187984"/>
            <a:ext cx="9465013" cy="1841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2 группа</a:t>
            </a:r>
            <a:endParaRPr lang="ru-RU" sz="20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Целлюлозный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комбинат оплатил штраф в размере </a:t>
            </a:r>
            <a:r>
              <a:rPr lang="ru-RU" sz="16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2645 р.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 неисправные сооружения. На приобретение нового оборудования для сооружений комбинату требуется сумма на 20% больше, чем сумма уплаченного штрафа. Для установки данного оборудования сотрудники комбината вызвали специалиста, стоимость работ которого составляет 25% от стоимости оборудования. Сколько рублей потратил комбинат на налаживание работы сооружений, включая штраф.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6986" y="5050230"/>
            <a:ext cx="7190532" cy="1545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 группа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Бригада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 озеленению за три недели посадила </a:t>
            </a:r>
            <a:r>
              <a:rPr lang="ru-RU" sz="1600" b="1" dirty="0"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1500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саженцев, что составляет 75% от запланированного. В следующем месяце план посадки решили увеличить на 15% по сравнению с текущим. Сколько деревьев нужно будет посадить бригаде в следующем месяце?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Смайлик-эмодзи 👏 'Аплодисменты' ВК (ВКонтакте), Инстаграм, Ватсап: код  смайла, значение и расшифров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0970" y="5383617"/>
            <a:ext cx="1313235" cy="1313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973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TextBox 83"/>
          <p:cNvSpPr txBox="1"/>
          <p:nvPr/>
        </p:nvSpPr>
        <p:spPr>
          <a:xfrm>
            <a:off x="2635855" y="463508"/>
            <a:ext cx="6959009" cy="584775"/>
          </a:xfrm>
          <a:prstGeom prst="rect">
            <a:avLst/>
          </a:prstGeom>
          <a:noFill/>
          <a:ln w="254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ГЛОБАЛЬНЫЕ КОМПЕТЕНЦИИ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0" name="Рисунок 8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173696"/>
            <a:ext cx="1162050" cy="131445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605658" y="1619019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8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класс,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геометрия,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тема «Площадь прямоугольника»</a:t>
            </a:r>
            <a:endParaRPr lang="ru-RU" sz="24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96712" y="2799457"/>
            <a:ext cx="6258629" cy="1936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г. Томске на застройку нового микрорайона «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Супервосток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выделен земельный участок площадью 37,5 гектар. </a:t>
            </a:r>
            <a:r>
              <a:rPr lang="ru-RU" sz="1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Спроектируйте 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расположение 17 домов, больницы, двух школ, 5 садиков, зная, что общая отведенная площадь под застройки 24 гектара. (Считайте длину земельного участка 1250 м., его ширину 300 м., 1 га. = 10000 </a:t>
            </a:r>
            <a:r>
              <a:rPr lang="ru-RU" sz="16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кв.м</a:t>
            </a:r>
            <a:r>
              <a:rPr lang="ru-RU" sz="16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форма зданий имеет вид прямоугольника). </a:t>
            </a:r>
            <a:endParaRPr lang="ru-RU" sz="1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ТДСК надеется заселить первую 17-этажку на Супервостоке в 2023г - РИА Томск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71" y="2653542"/>
            <a:ext cx="3567199" cy="2023042"/>
          </a:xfrm>
          <a:prstGeom prst="rect">
            <a:avLst/>
          </a:prstGeom>
          <a:noFill/>
          <a:effectLst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Томск должен будет заплатить 14 миллиардов рублей за отказ от проекта &quot; Супервосток&quot; - МК Томск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652" y="4736077"/>
            <a:ext cx="2649703" cy="1766469"/>
          </a:xfrm>
          <a:prstGeom prst="rect">
            <a:avLst/>
          </a:prstGeom>
          <a:noFill/>
          <a:effectLst>
            <a:softEdge rad="1016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785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901" y="173696"/>
            <a:ext cx="1162050" cy="1314450"/>
          </a:xfrm>
          <a:prstGeom prst="rect">
            <a:avLst/>
          </a:prstGeom>
        </p:spPr>
      </p:pic>
      <p:pic>
        <p:nvPicPr>
          <p:cNvPr id="1026" name="Picture 2" descr="https://sun9-34.userapi.com/impg/hsENx77_4qIGPdNRQ-Nk003cSUUgoTYB6q9M2A/tvci_UM5hJ4.jpg?size=1920x1440&amp;quality=95&amp;rotate=270&amp;sign=e9614b1fd025fd53ca94be81d99b2e62&amp;type=albu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2" b="5833"/>
          <a:stretch/>
        </p:blipFill>
        <p:spPr bwMode="auto">
          <a:xfrm>
            <a:off x="2806115" y="173696"/>
            <a:ext cx="5063906" cy="338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13.userapi.com/impg/sPmrgNnraguonm3jaMh3K6K-A6iEhFE6AKfzng/6SnrXS3GQbk.jpg?size=1440x1920&amp;quality=95&amp;sign=f8723124d5cc5b0b7a49ace94c4875fa&amp;type=album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8" r="1411"/>
          <a:stretch/>
        </p:blipFill>
        <p:spPr bwMode="auto">
          <a:xfrm>
            <a:off x="8506167" y="1589846"/>
            <a:ext cx="3341717" cy="489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un9-77.userapi.com/impg/yUHw4mLN3cPK3PtF6DmKgegW7YTVVNN8QvjLBA/jLCS9RSW_vo.jpg?size=1440x1920&amp;quality=95&amp;sign=a31b47aa9efda746a6e1b023555b5670&amp;type=album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" r="5625"/>
          <a:stretch/>
        </p:blipFill>
        <p:spPr bwMode="auto">
          <a:xfrm rot="16200000">
            <a:off x="1264664" y="2944737"/>
            <a:ext cx="2982016" cy="449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50558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1066</TotalTime>
  <Words>846</Words>
  <Application>Microsoft Office PowerPoint</Application>
  <PresentationFormat>Широкоэкранный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Тырышкина Ксения Викторовна</dc:creator>
  <cp:lastModifiedBy>Тырышкина Ксения Викторовна</cp:lastModifiedBy>
  <cp:revision>68</cp:revision>
  <dcterms:created xsi:type="dcterms:W3CDTF">2022-10-07T08:17:12Z</dcterms:created>
  <dcterms:modified xsi:type="dcterms:W3CDTF">2022-10-28T07:27:04Z</dcterms:modified>
</cp:coreProperties>
</file>