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82" r:id="rId3"/>
    <p:sldId id="284" r:id="rId4"/>
    <p:sldId id="276" r:id="rId5"/>
    <p:sldId id="285" r:id="rId6"/>
    <p:sldId id="286" r:id="rId7"/>
    <p:sldId id="258" r:id="rId8"/>
    <p:sldId id="294" r:id="rId9"/>
    <p:sldId id="288" r:id="rId10"/>
    <p:sldId id="290" r:id="rId11"/>
    <p:sldId id="291" r:id="rId12"/>
    <p:sldId id="293" r:id="rId13"/>
    <p:sldId id="29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6" d="100"/>
          <a:sy n="86" d="100"/>
        </p:scale>
        <p:origin x="-870" y="-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D29601-974B-4DCF-8193-0FF116F19FD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AC8F69-102A-4462-A387-B19BEFFA8866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Проектирование гуманитарной образовательной среды, реализуемой на междисциплинарной основе, обеспечивающей формирование востребованной в современном обществе личности и отвечающей образовательному запросу не только г. Томска, но и современного российского общества в целом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97E3FE-4D43-4C9D-914D-B635C33D3AAB}" type="parTrans" cxnId="{4E45752E-24BC-44A5-B76B-35FD52F01111}">
      <dgm:prSet/>
      <dgm:spPr/>
      <dgm:t>
        <a:bodyPr/>
        <a:lstStyle/>
        <a:p>
          <a:endParaRPr lang="ru-RU"/>
        </a:p>
      </dgm:t>
    </dgm:pt>
    <dgm:pt modelId="{DC4607C0-085E-47AE-B937-E1E7F60FDBD5}" type="sibTrans" cxnId="{4E45752E-24BC-44A5-B76B-35FD52F01111}">
      <dgm:prSet/>
      <dgm:spPr/>
      <dgm:t>
        <a:bodyPr/>
        <a:lstStyle/>
        <a:p>
          <a:endParaRPr lang="ru-RU"/>
        </a:p>
      </dgm:t>
    </dgm:pt>
    <dgm:pt modelId="{384C522E-7CAB-4A4E-B457-BCE2308968A7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Воспитание человека культуры, то есть личности, в которой осуществляется связь времен; личности, ощущающей себя законной наследницей прошлого.</a:t>
          </a:r>
        </a:p>
      </dgm:t>
    </dgm:pt>
    <dgm:pt modelId="{E2AE84C8-E5F9-4C7F-BA13-E39600D0D80A}" type="sibTrans" cxnId="{D72EE5A8-5998-48F7-B3E8-1408FE7BB7D3}">
      <dgm:prSet/>
      <dgm:spPr/>
      <dgm:t>
        <a:bodyPr/>
        <a:lstStyle/>
        <a:p>
          <a:endParaRPr lang="ru-RU"/>
        </a:p>
      </dgm:t>
    </dgm:pt>
    <dgm:pt modelId="{637ED067-5799-4AD3-BFE1-80C841F4DDD1}" type="parTrans" cxnId="{D72EE5A8-5998-48F7-B3E8-1408FE7BB7D3}">
      <dgm:prSet/>
      <dgm:spPr/>
      <dgm:t>
        <a:bodyPr/>
        <a:lstStyle/>
        <a:p>
          <a:endParaRPr lang="ru-RU"/>
        </a:p>
      </dgm:t>
    </dgm:pt>
    <dgm:pt modelId="{8CA5167A-DE8D-47BC-BA73-CB5F52CF5E36}" type="pres">
      <dgm:prSet presAssocID="{F3D29601-974B-4DCF-8193-0FF116F19FD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BE6DB7-D5EE-472B-B72D-3FDA5A0C63B1}" type="pres">
      <dgm:prSet presAssocID="{384C522E-7CAB-4A4E-B457-BCE2308968A7}" presName="comp" presStyleCnt="0"/>
      <dgm:spPr/>
    </dgm:pt>
    <dgm:pt modelId="{2F239086-5461-4595-AE8B-A037A1CB90F5}" type="pres">
      <dgm:prSet presAssocID="{384C522E-7CAB-4A4E-B457-BCE2308968A7}" presName="box" presStyleLbl="node1" presStyleIdx="0" presStyleCnt="2" custScaleY="63091" custLinFactNeighborX="-3181" custLinFactNeighborY="-6001"/>
      <dgm:spPr/>
      <dgm:t>
        <a:bodyPr/>
        <a:lstStyle/>
        <a:p>
          <a:endParaRPr lang="ru-RU"/>
        </a:p>
      </dgm:t>
    </dgm:pt>
    <dgm:pt modelId="{589811A2-06A9-4C07-BF73-CAC175870F27}" type="pres">
      <dgm:prSet presAssocID="{384C522E-7CAB-4A4E-B457-BCE2308968A7}" presName="img" presStyleLbl="fgImgPlace1" presStyleIdx="0" presStyleCnt="2" custScaleX="86304" custScaleY="76885" custLinFactNeighborX="-1417" custLinFactNeighborY="-152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2C4B6FF-13CB-404E-A220-F7526121C198}" type="pres">
      <dgm:prSet presAssocID="{384C522E-7CAB-4A4E-B457-BCE2308968A7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00E868-4772-446F-B303-5D42436B9FA7}" type="pres">
      <dgm:prSet presAssocID="{E2AE84C8-E5F9-4C7F-BA13-E39600D0D80A}" presName="spacer" presStyleCnt="0"/>
      <dgm:spPr/>
    </dgm:pt>
    <dgm:pt modelId="{ECCFCFAF-4C5C-4CB1-9E32-D9D885DF5996}" type="pres">
      <dgm:prSet presAssocID="{36AC8F69-102A-4462-A387-B19BEFFA8866}" presName="comp" presStyleCnt="0"/>
      <dgm:spPr/>
    </dgm:pt>
    <dgm:pt modelId="{FB239C49-05DA-4A38-A21C-0D2AD05E6675}" type="pres">
      <dgm:prSet presAssocID="{36AC8F69-102A-4462-A387-B19BEFFA8866}" presName="box" presStyleLbl="node1" presStyleIdx="1" presStyleCnt="2"/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2557E02D-5E22-44AD-B8E1-E45174CDFD61}" type="pres">
      <dgm:prSet presAssocID="{36AC8F69-102A-4462-A387-B19BEFFA8866}" presName="img" presStyleLbl="fgImgPlace1" presStyleIdx="1" presStyleCnt="2" custScaleX="40159" custScaleY="83705" custLinFactNeighborX="-3938" custLinFactNeighborY="-64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  <dgm:t>
        <a:bodyPr/>
        <a:lstStyle/>
        <a:p>
          <a:endParaRPr lang="ru-RU"/>
        </a:p>
      </dgm:t>
    </dgm:pt>
    <dgm:pt modelId="{94CD8A81-4F54-4771-B5FF-2A43FB5874E6}" type="pres">
      <dgm:prSet presAssocID="{36AC8F69-102A-4462-A387-B19BEFFA8866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6C2FEC-A75F-4472-9AA0-46EBB18349BA}" type="presOf" srcId="{384C522E-7CAB-4A4E-B457-BCE2308968A7}" destId="{2F239086-5461-4595-AE8B-A037A1CB90F5}" srcOrd="0" destOrd="0" presId="urn:microsoft.com/office/officeart/2005/8/layout/vList4"/>
    <dgm:cxn modelId="{0B8701B5-598C-4EA9-B894-62EA8C8ABFA8}" type="presOf" srcId="{F3D29601-974B-4DCF-8193-0FF116F19FDE}" destId="{8CA5167A-DE8D-47BC-BA73-CB5F52CF5E36}" srcOrd="0" destOrd="0" presId="urn:microsoft.com/office/officeart/2005/8/layout/vList4"/>
    <dgm:cxn modelId="{06F63E15-7ED9-46EB-BE42-9A238BCF4257}" type="presOf" srcId="{36AC8F69-102A-4462-A387-B19BEFFA8866}" destId="{FB239C49-05DA-4A38-A21C-0D2AD05E6675}" srcOrd="0" destOrd="0" presId="urn:microsoft.com/office/officeart/2005/8/layout/vList4"/>
    <dgm:cxn modelId="{D72EE5A8-5998-48F7-B3E8-1408FE7BB7D3}" srcId="{F3D29601-974B-4DCF-8193-0FF116F19FDE}" destId="{384C522E-7CAB-4A4E-B457-BCE2308968A7}" srcOrd="0" destOrd="0" parTransId="{637ED067-5799-4AD3-BFE1-80C841F4DDD1}" sibTransId="{E2AE84C8-E5F9-4C7F-BA13-E39600D0D80A}"/>
    <dgm:cxn modelId="{8225DFF7-BD3A-4D6F-829D-BFB3BE31876C}" type="presOf" srcId="{384C522E-7CAB-4A4E-B457-BCE2308968A7}" destId="{E2C4B6FF-13CB-404E-A220-F7526121C198}" srcOrd="1" destOrd="0" presId="urn:microsoft.com/office/officeart/2005/8/layout/vList4"/>
    <dgm:cxn modelId="{4E45752E-24BC-44A5-B76B-35FD52F01111}" srcId="{F3D29601-974B-4DCF-8193-0FF116F19FDE}" destId="{36AC8F69-102A-4462-A387-B19BEFFA8866}" srcOrd="1" destOrd="0" parTransId="{A797E3FE-4D43-4C9D-914D-B635C33D3AAB}" sibTransId="{DC4607C0-085E-47AE-B937-E1E7F60FDBD5}"/>
    <dgm:cxn modelId="{F5005774-5BEA-48BC-A05F-8EEEB90DE5CE}" type="presOf" srcId="{36AC8F69-102A-4462-A387-B19BEFFA8866}" destId="{94CD8A81-4F54-4771-B5FF-2A43FB5874E6}" srcOrd="1" destOrd="0" presId="urn:microsoft.com/office/officeart/2005/8/layout/vList4"/>
    <dgm:cxn modelId="{B336E5B2-5131-47C6-ADC8-D438E60E832B}" type="presParOf" srcId="{8CA5167A-DE8D-47BC-BA73-CB5F52CF5E36}" destId="{60BE6DB7-D5EE-472B-B72D-3FDA5A0C63B1}" srcOrd="0" destOrd="0" presId="urn:microsoft.com/office/officeart/2005/8/layout/vList4"/>
    <dgm:cxn modelId="{26EBACE3-A0D3-4D66-ADA7-FD754436DC7D}" type="presParOf" srcId="{60BE6DB7-D5EE-472B-B72D-3FDA5A0C63B1}" destId="{2F239086-5461-4595-AE8B-A037A1CB90F5}" srcOrd="0" destOrd="0" presId="urn:microsoft.com/office/officeart/2005/8/layout/vList4"/>
    <dgm:cxn modelId="{0B164777-DA59-4775-B108-8A6D01B21FED}" type="presParOf" srcId="{60BE6DB7-D5EE-472B-B72D-3FDA5A0C63B1}" destId="{589811A2-06A9-4C07-BF73-CAC175870F27}" srcOrd="1" destOrd="0" presId="urn:microsoft.com/office/officeart/2005/8/layout/vList4"/>
    <dgm:cxn modelId="{1010BC8D-F292-4477-AD47-769E5C5F2113}" type="presParOf" srcId="{60BE6DB7-D5EE-472B-B72D-3FDA5A0C63B1}" destId="{E2C4B6FF-13CB-404E-A220-F7526121C198}" srcOrd="2" destOrd="0" presId="urn:microsoft.com/office/officeart/2005/8/layout/vList4"/>
    <dgm:cxn modelId="{6A8E2FD6-914C-466C-B660-EC7FA30D456F}" type="presParOf" srcId="{8CA5167A-DE8D-47BC-BA73-CB5F52CF5E36}" destId="{C100E868-4772-446F-B303-5D42436B9FA7}" srcOrd="1" destOrd="0" presId="urn:microsoft.com/office/officeart/2005/8/layout/vList4"/>
    <dgm:cxn modelId="{5A6CB036-23FE-448F-A218-82E6A6D76211}" type="presParOf" srcId="{8CA5167A-DE8D-47BC-BA73-CB5F52CF5E36}" destId="{ECCFCFAF-4C5C-4CB1-9E32-D9D885DF5996}" srcOrd="2" destOrd="0" presId="urn:microsoft.com/office/officeart/2005/8/layout/vList4"/>
    <dgm:cxn modelId="{8AF6EB4A-BA3D-463E-89A2-5B4A417B1BE7}" type="presParOf" srcId="{ECCFCFAF-4C5C-4CB1-9E32-D9D885DF5996}" destId="{FB239C49-05DA-4A38-A21C-0D2AD05E6675}" srcOrd="0" destOrd="0" presId="urn:microsoft.com/office/officeart/2005/8/layout/vList4"/>
    <dgm:cxn modelId="{F622C3E2-0B06-4874-8BB0-BC4FA436922A}" type="presParOf" srcId="{ECCFCFAF-4C5C-4CB1-9E32-D9D885DF5996}" destId="{2557E02D-5E22-44AD-B8E1-E45174CDFD61}" srcOrd="1" destOrd="0" presId="urn:microsoft.com/office/officeart/2005/8/layout/vList4"/>
    <dgm:cxn modelId="{30EAA409-340E-4FAD-96EB-F4D7478F249F}" type="presParOf" srcId="{ECCFCFAF-4C5C-4CB1-9E32-D9D885DF5996}" destId="{94CD8A81-4F54-4771-B5FF-2A43FB5874E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239086-5461-4595-AE8B-A037A1CB90F5}">
      <dsp:nvSpPr>
        <dsp:cNvPr id="0" name=""/>
        <dsp:cNvSpPr/>
      </dsp:nvSpPr>
      <dsp:spPr>
        <a:xfrm>
          <a:off x="0" y="0"/>
          <a:ext cx="10468209" cy="719307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Воспитание человека культуры, то есть личности, в которой осуществляется связь времен; личности, ощущающей себя законной наследницей прошлого.</a:t>
          </a:r>
        </a:p>
      </dsp:txBody>
      <dsp:txXfrm>
        <a:off x="2207652" y="0"/>
        <a:ext cx="8260556" cy="719307"/>
      </dsp:txXfrm>
    </dsp:sp>
    <dsp:sp modelId="{589811A2-06A9-4C07-BF73-CAC175870F27}">
      <dsp:nvSpPr>
        <dsp:cNvPr id="0" name=""/>
        <dsp:cNvSpPr/>
      </dsp:nvSpPr>
      <dsp:spPr>
        <a:xfrm>
          <a:off x="227716" y="0"/>
          <a:ext cx="1806896" cy="70125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39C49-05DA-4A38-A21C-0D2AD05E6675}">
      <dsp:nvSpPr>
        <dsp:cNvPr id="0" name=""/>
        <dsp:cNvSpPr/>
      </dsp:nvSpPr>
      <dsp:spPr>
        <a:xfrm>
          <a:off x="0" y="833319"/>
          <a:ext cx="10468209" cy="1140111"/>
        </a:xfrm>
        <a:prstGeom prst="flowChartAlternateProcess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Проектирование гуманитарной образовательной среды, реализуемой на междисциплинарной основе, обеспечивающей формирование востребованной в современном обществе личности и отвечающей образовательному запросу не только г. Томска, но и современного российского общества в целом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7652" y="833319"/>
        <a:ext cx="8260556" cy="1140111"/>
      </dsp:txXfrm>
    </dsp:sp>
    <dsp:sp modelId="{2557E02D-5E22-44AD-B8E1-E45174CDFD61}">
      <dsp:nvSpPr>
        <dsp:cNvPr id="0" name=""/>
        <dsp:cNvSpPr/>
      </dsp:nvSpPr>
      <dsp:spPr>
        <a:xfrm>
          <a:off x="657991" y="1015787"/>
          <a:ext cx="840785" cy="76346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277C0-F495-4644-9D03-B7D165438055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7A2DC-E671-40E5-B77A-57FC9B644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405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49997-C7A6-4C1A-92D2-2A720985995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309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49997-C7A6-4C1A-92D2-2A720985995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789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49997-C7A6-4C1A-92D2-2A720985995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71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49997-C7A6-4C1A-92D2-2A720985995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26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20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631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8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33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03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086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216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747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65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68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E878-505E-459F-8612-0E31FEC846E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706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chemeClr val="accent1">
                <a:lumMod val="5000"/>
                <a:lumOff val="95000"/>
              </a:schemeClr>
            </a:gs>
            <a:gs pos="48000">
              <a:schemeClr val="accent1">
                <a:lumMod val="45000"/>
                <a:lumOff val="55000"/>
              </a:schemeClr>
            </a:gs>
            <a:gs pos="1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2E878-505E-459F-8612-0E31FEC846EF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5E1EB-61FC-40C0-BC2C-E83059CB3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27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1.jpeg"/><Relationship Id="rId3" Type="http://schemas.openxmlformats.org/officeDocument/2006/relationships/image" Target="../media/image4.jpe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9.jpeg"/><Relationship Id="rId5" Type="http://schemas.openxmlformats.org/officeDocument/2006/relationships/image" Target="../media/image6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un9-60.userapi.com/impg/7JOZlBhSw92HLOTBiUXfberbDW44yEGT-zoLeQ/8ECgR_3QGfA.jpg?size=1600x1101&amp;quality=96&amp;sign=8c1e4f07a31ecbf355837f2a1e0ac02b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" t="662" b="13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0700" y="133350"/>
            <a:ext cx="576262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1038" y="2145268"/>
            <a:ext cx="493936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Особенности формирования и оценки глобальных компетенций обучающихся как компонентов функциональной </a:t>
            </a:r>
            <a:r>
              <a:rPr lang="ru-RU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грамотности</a:t>
            </a:r>
            <a:r>
              <a:rPr 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 МАОУ Гуманитарный лицей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038" y="5379304"/>
            <a:ext cx="49393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Баталова Евгения Анатольевна,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директор, учитель математики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7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1524001" y="658394"/>
            <a:ext cx="7929543" cy="85760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4043" t="17041" r="36248" b="11366"/>
          <a:stretch/>
        </p:blipFill>
        <p:spPr>
          <a:xfrm>
            <a:off x="347840" y="241330"/>
            <a:ext cx="2184076" cy="29590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5266" t="18180" r="35782" b="11729"/>
          <a:stretch/>
        </p:blipFill>
        <p:spPr>
          <a:xfrm>
            <a:off x="2827908" y="821484"/>
            <a:ext cx="1677590" cy="228338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40633" y="614721"/>
            <a:ext cx="4680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Проект «Литературное творчество для всех возрастов»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33455" t="18144" r="34699" b="5115"/>
          <a:stretch/>
        </p:blipFill>
        <p:spPr>
          <a:xfrm>
            <a:off x="4657206" y="382645"/>
            <a:ext cx="2184731" cy="29599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955" y="1515996"/>
            <a:ext cx="4719690" cy="312679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358150" y="4774627"/>
            <a:ext cx="4204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 вечер «4асть года»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3" b="6891"/>
          <a:stretch/>
        </p:blipFill>
        <p:spPr>
          <a:xfrm>
            <a:off x="195957" y="3860990"/>
            <a:ext cx="4476944" cy="2504381"/>
          </a:xfrm>
          <a:prstGeom prst="rect">
            <a:avLst/>
          </a:prstGeom>
        </p:spPr>
      </p:pic>
      <p:pic>
        <p:nvPicPr>
          <p:cNvPr id="12" name="Picture 6" descr="https://sun9-13.userapi.com/impg/y5zixxEzLK92JxYyFrBxCtctiWWI7oSlrTUC_w/HfXxaM4vaa8.jpg?size=499x1080&amp;quality=96&amp;sign=0d7ffe450b660ee1d7d986cbca88edce&amp;type=alb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2" b="37368"/>
          <a:stretch/>
        </p:blipFill>
        <p:spPr bwMode="auto">
          <a:xfrm>
            <a:off x="4833836" y="3851142"/>
            <a:ext cx="2524314" cy="252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6" r="2750" b="5878"/>
          <a:stretch/>
        </p:blipFill>
        <p:spPr>
          <a:xfrm>
            <a:off x="8687269" y="5330814"/>
            <a:ext cx="1984256" cy="104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94" y="162175"/>
            <a:ext cx="5705501" cy="4260195"/>
          </a:xfrm>
          <a:prstGeom prst="rect">
            <a:avLst/>
          </a:prstGeom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217921" y="2601884"/>
            <a:ext cx="5841075" cy="415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Открой свой путь в ТГУ: научная работа со школьника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325" y="162175"/>
            <a:ext cx="3478850" cy="231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t="6286" b="8625"/>
          <a:stretch/>
        </p:blipFill>
        <p:spPr>
          <a:xfrm>
            <a:off x="1294639" y="4512183"/>
            <a:ext cx="3393740" cy="224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12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3668" y="164090"/>
            <a:ext cx="1091279" cy="1487553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030382" y="164090"/>
            <a:ext cx="7129444" cy="89853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201447"/>
            <a:ext cx="10789919" cy="173837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Гуманитарный лицей + социальные партнеры </a:t>
            </a:r>
            <a:endParaRPr lang="ru-RU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7684" y="1821163"/>
            <a:ext cx="2905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Предметно-содержательный блок» </a:t>
            </a:r>
            <a:endParaRPr lang="ru-RU" b="1" dirty="0"/>
          </a:p>
        </p:txBody>
      </p:sp>
      <p:sp>
        <p:nvSpPr>
          <p:cNvPr id="6" name="Овал 5"/>
          <p:cNvSpPr/>
          <p:nvPr/>
        </p:nvSpPr>
        <p:spPr>
          <a:xfrm>
            <a:off x="259638" y="1687143"/>
            <a:ext cx="3308425" cy="99205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146099" y="3472579"/>
            <a:ext cx="2905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«Проектно – исследовательский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блок» </a:t>
            </a:r>
            <a:endParaRPr lang="ru-RU" b="1" dirty="0"/>
          </a:p>
        </p:txBody>
      </p:sp>
      <p:sp>
        <p:nvSpPr>
          <p:cNvPr id="8" name="Овал 7"/>
          <p:cNvSpPr/>
          <p:nvPr/>
        </p:nvSpPr>
        <p:spPr>
          <a:xfrm>
            <a:off x="3786059" y="3405090"/>
            <a:ext cx="3567752" cy="93436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869245" y="4816925"/>
            <a:ext cx="2905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«Культурно –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развивающий блок» </a:t>
            </a:r>
            <a:endParaRPr lang="ru-RU" b="1" dirty="0"/>
          </a:p>
        </p:txBody>
      </p:sp>
      <p:sp>
        <p:nvSpPr>
          <p:cNvPr id="10" name="Овал 9"/>
          <p:cNvSpPr/>
          <p:nvPr/>
        </p:nvSpPr>
        <p:spPr>
          <a:xfrm>
            <a:off x="7537910" y="4730595"/>
            <a:ext cx="3567752" cy="87145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8" y="3100280"/>
            <a:ext cx="2870210" cy="21526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32" y="4689477"/>
            <a:ext cx="3092535" cy="20584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24" y="5392491"/>
            <a:ext cx="1832415" cy="13735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0" b="4912"/>
          <a:stretch/>
        </p:blipFill>
        <p:spPr>
          <a:xfrm>
            <a:off x="8501971" y="2652116"/>
            <a:ext cx="3027336" cy="18611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163" y="5680229"/>
            <a:ext cx="1656784" cy="11045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74" y="1378926"/>
            <a:ext cx="2845085" cy="188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1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973" y="262984"/>
            <a:ext cx="3581256" cy="3652311"/>
          </a:xfrm>
          <a:prstGeom prst="rect">
            <a:avLst/>
          </a:prstGeom>
        </p:spPr>
      </p:pic>
      <p:pic>
        <p:nvPicPr>
          <p:cNvPr id="3" name="image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211530"/>
            <a:ext cx="5771515" cy="2207895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469446"/>
              </p:ext>
            </p:extLst>
          </p:nvPr>
        </p:nvGraphicFramePr>
        <p:xfrm>
          <a:off x="4099704" y="71320"/>
          <a:ext cx="5771515" cy="389131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67550">
                  <a:extLst>
                    <a:ext uri="{9D8B030D-6E8A-4147-A177-3AD203B41FA5}">
                      <a16:colId xmlns:a16="http://schemas.microsoft.com/office/drawing/2014/main" val="1630006507"/>
                    </a:ext>
                  </a:extLst>
                </a:gridCol>
                <a:gridCol w="4703965">
                  <a:extLst>
                    <a:ext uri="{9D8B030D-6E8A-4147-A177-3AD203B41FA5}">
                      <a16:colId xmlns:a16="http://schemas.microsoft.com/office/drawing/2014/main" val="840282128"/>
                    </a:ext>
                  </a:extLst>
                </a:gridCol>
              </a:tblGrid>
              <a:tr h="11207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marL="108585" marR="102235" algn="ctr">
                        <a:spcBef>
                          <a:spcPts val="113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r>
                        <a:rPr lang="ru-RU" sz="1200" spc="-5">
                          <a:effectLst/>
                        </a:rPr>
                        <a:t> </a:t>
                      </a:r>
                      <a:r>
                        <a:rPr lang="ru-RU" sz="1200">
                          <a:effectLst/>
                        </a:rPr>
                        <a:t>уровень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0" marR="43815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обучающиеся могут выявлять и анализировать 5 и более точек зрения. В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рассуждениях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они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демонстрируют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способность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выходить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за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рамки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задания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привлекать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информацию,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не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содержащуюся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в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условии,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оценивать значительные объемы информации, которая непосредственно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не связана с базовыми знаниями, самостоятельно устанавливая связи при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анализе проблемы. Обучающиеся могут </a:t>
                      </a:r>
                      <a:r>
                        <a:rPr lang="ru-RU" sz="900" dirty="0" err="1">
                          <a:effectLst/>
                        </a:rPr>
                        <a:t>объяснятьсложные</a:t>
                      </a:r>
                      <a:r>
                        <a:rPr lang="ru-RU" sz="900" dirty="0">
                          <a:effectLst/>
                        </a:rPr>
                        <a:t> ситуации или</a:t>
                      </a:r>
                      <a:r>
                        <a:rPr lang="ru-RU" sz="900" spc="-28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их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аспекты,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что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требует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оценки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информации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с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точки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зрения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ее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достоверности,</a:t>
                      </a:r>
                      <a:r>
                        <a:rPr lang="ru-RU" sz="900" spc="150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определения</a:t>
                      </a:r>
                      <a:r>
                        <a:rPr lang="ru-RU" sz="900" spc="180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краткосрочных</a:t>
                      </a:r>
                      <a:r>
                        <a:rPr lang="ru-RU" sz="900" spc="150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и</a:t>
                      </a:r>
                      <a:r>
                        <a:rPr lang="ru-RU" sz="900" spc="170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долгосрочных</a:t>
                      </a:r>
                    </a:p>
                    <a:p>
                      <a:pPr marL="57150">
                        <a:lnSpc>
                          <a:spcPts val="1305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последствий.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55378434"/>
                  </a:ext>
                </a:extLst>
              </a:tr>
              <a:tr h="12466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marL="108585" marR="10223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r>
                        <a:rPr lang="ru-RU" sz="1200" spc="-5">
                          <a:effectLst/>
                        </a:rPr>
                        <a:t> </a:t>
                      </a:r>
                      <a:r>
                        <a:rPr lang="ru-RU" sz="1200">
                          <a:effectLst/>
                        </a:rPr>
                        <a:t>уровень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0" marR="44450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обучающиеся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могут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выявить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проанализировать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до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пяти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различных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spc="-5" dirty="0">
                          <a:effectLst/>
                        </a:rPr>
                        <a:t>точек зрения. Они демонстрируют способность </a:t>
                      </a:r>
                      <a:r>
                        <a:rPr lang="ru-RU" sz="900" dirty="0">
                          <a:effectLst/>
                        </a:rPr>
                        <a:t>в процессе рассуждения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выходить за рамки задания, привлекают дополнительную информацию,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не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содержащуюся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в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условии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задания,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при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оценке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больших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объемов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информации,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однако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эта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оценка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опирается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на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базовые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знания.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Обучающиеся могут предоставить описания ситуаций, недостаточно им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знакомых,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с привлечением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причинно-следственных связей. Они также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могут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дать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объяснения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ситуаций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или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их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аспектов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демонстрируют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способность</a:t>
                      </a:r>
                      <a:r>
                        <a:rPr lang="ru-RU" sz="900" spc="28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оценивать,</a:t>
                      </a:r>
                      <a:r>
                        <a:rPr lang="ru-RU" sz="900" spc="28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описывать</a:t>
                      </a:r>
                      <a:r>
                        <a:rPr lang="ru-RU" sz="900" spc="290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и/или</a:t>
                      </a:r>
                      <a:r>
                        <a:rPr lang="ru-RU" sz="900" spc="280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объяснять</a:t>
                      </a:r>
                      <a:r>
                        <a:rPr lang="ru-RU" sz="900" spc="140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сложные</a:t>
                      </a:r>
                      <a:r>
                        <a:rPr lang="ru-RU" sz="900" spc="120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ситуации</a:t>
                      </a:r>
                    </a:p>
                    <a:p>
                      <a:pPr marL="57150" algn="just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</a:t>
                      </a:r>
                      <a:r>
                        <a:rPr lang="ru-RU" sz="900" spc="-3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основе условия</a:t>
                      </a:r>
                      <a:r>
                        <a:rPr lang="ru-RU" sz="900" spc="-20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задания.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1530696"/>
                  </a:ext>
                </a:extLst>
              </a:tr>
              <a:tr h="1503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 marL="108585" marR="102235" algn="ctr">
                        <a:spcBef>
                          <a:spcPts val="11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r>
                        <a:rPr lang="ru-RU" sz="1200" spc="-5">
                          <a:effectLst/>
                        </a:rPr>
                        <a:t> </a:t>
                      </a:r>
                      <a:r>
                        <a:rPr lang="ru-RU" sz="1200">
                          <a:effectLst/>
                        </a:rPr>
                        <a:t>уровень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0" marR="42545"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обучающиеся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могут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выявить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в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предложенной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ситуации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проанализировать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две-три различные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точки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зрения.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На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этом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уровне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наблюдается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зависимость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между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способностью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обучающихся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в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ходе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рассуждения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выходить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за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рамки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предложенной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ситуации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объемом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информации, подлежащей оцениванию. Рассуждения обучающегося тем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успешнее,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чем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меньше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объем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информации,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которую ему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необходимо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оценить.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наоборот,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обучающийся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демонстрирует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способность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оценивать средний и больший объем информации, если это не требует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рассуждений,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выходящих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за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рамки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задания.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Обучающиеся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могут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объяснить</a:t>
                      </a:r>
                      <a:r>
                        <a:rPr lang="ru-RU" sz="900" spc="25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несложную</a:t>
                      </a:r>
                      <a:r>
                        <a:rPr lang="ru-RU" sz="900" spc="26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ситуацию</a:t>
                      </a:r>
                      <a:r>
                        <a:rPr lang="ru-RU" sz="900" spc="290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или</a:t>
                      </a:r>
                      <a:r>
                        <a:rPr lang="ru-RU" sz="900" spc="27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ее</a:t>
                      </a:r>
                      <a:r>
                        <a:rPr lang="ru-RU" sz="900" spc="270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аспекты.</a:t>
                      </a:r>
                      <a:r>
                        <a:rPr lang="ru-RU" sz="900" spc="290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Они</a:t>
                      </a:r>
                      <a:r>
                        <a:rPr lang="ru-RU" sz="900" spc="280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демонстрируют</a:t>
                      </a:r>
                    </a:p>
                    <a:p>
                      <a:pPr marL="57150" marR="43815"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900" spc="-5" dirty="0">
                          <a:effectLst/>
                        </a:rPr>
                        <a:t>способность оценивать,</a:t>
                      </a:r>
                      <a:r>
                        <a:rPr lang="ru-RU" sz="900" dirty="0">
                          <a:effectLst/>
                        </a:rPr>
                        <a:t> </a:t>
                      </a:r>
                      <a:r>
                        <a:rPr lang="ru-RU" sz="900" spc="-5" dirty="0">
                          <a:effectLst/>
                        </a:rPr>
                        <a:t>описывать</a:t>
                      </a:r>
                      <a:r>
                        <a:rPr lang="ru-RU" sz="900" dirty="0">
                          <a:effectLst/>
                        </a:rPr>
                        <a:t> и/или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объяснять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ситуации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в рамках</a:t>
                      </a:r>
                      <a:r>
                        <a:rPr lang="ru-RU" sz="900" spc="5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задания.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1166057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235471"/>
              </p:ext>
            </p:extLst>
          </p:nvPr>
        </p:nvGraphicFramePr>
        <p:xfrm>
          <a:off x="5852877" y="4073452"/>
          <a:ext cx="6089015" cy="27152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25220">
                  <a:extLst>
                    <a:ext uri="{9D8B030D-6E8A-4147-A177-3AD203B41FA5}">
                      <a16:colId xmlns:a16="http://schemas.microsoft.com/office/drawing/2014/main" val="3405049380"/>
                    </a:ext>
                  </a:extLst>
                </a:gridCol>
                <a:gridCol w="4963795">
                  <a:extLst>
                    <a:ext uri="{9D8B030D-6E8A-4147-A177-3AD203B41FA5}">
                      <a16:colId xmlns:a16="http://schemas.microsoft.com/office/drawing/2014/main" val="3841362598"/>
                    </a:ext>
                  </a:extLst>
                </a:gridCol>
              </a:tblGrid>
              <a:tr h="1577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marL="114935" marR="96520" algn="ctr">
                        <a:spcBef>
                          <a:spcPts val="11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r>
                        <a:rPr lang="ru-RU" sz="1600" spc="-5" dirty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уровень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 marR="4191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обучающиеся могут правильно определить две разные точки зрения на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ситуацию.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Они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могут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рассуждать,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используя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дополнительную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информацию,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когда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количество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информации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остается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минимальным.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Когда требуется использовать аргументы из условия задания, они могут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оценить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минимальный или средний объем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информации.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Обучающиеся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могут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описать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ситуацию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или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ее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аспекты,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а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также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найти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правильное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объяснение среди предложенных.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Когда имеется минимальный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объем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информации</a:t>
                      </a:r>
                      <a:r>
                        <a:rPr lang="ru-RU" sz="1200" spc="16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для</a:t>
                      </a:r>
                      <a:r>
                        <a:rPr lang="ru-RU" sz="1200" spc="12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оценки,</a:t>
                      </a:r>
                      <a:r>
                        <a:rPr lang="ru-RU" sz="1200" spc="11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они</a:t>
                      </a:r>
                      <a:r>
                        <a:rPr lang="ru-RU" sz="1200" spc="23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могут</a:t>
                      </a:r>
                      <a:r>
                        <a:rPr lang="ru-RU" sz="1200" spc="26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самостоятельно</a:t>
                      </a:r>
                      <a:r>
                        <a:rPr lang="ru-RU" sz="1200" spc="26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объяснить</a:t>
                      </a:r>
                      <a:endParaRPr lang="ru-RU" sz="1100" dirty="0">
                        <a:effectLst/>
                      </a:endParaRPr>
                    </a:p>
                    <a:p>
                      <a:pPr marL="62865" algn="just">
                        <a:lnSpc>
                          <a:spcPts val="133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ситуацию</a:t>
                      </a:r>
                      <a:r>
                        <a:rPr lang="ru-RU" sz="1200" spc="-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или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ее</a:t>
                      </a:r>
                      <a:r>
                        <a:rPr lang="ru-RU" sz="1200" spc="-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аспекты.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90696568"/>
                  </a:ext>
                </a:extLst>
              </a:tr>
              <a:tr h="1053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114935" marR="96520" algn="ctr">
                        <a:spcBef>
                          <a:spcPts val="108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r>
                        <a:rPr lang="ru-RU" sz="1600" spc="-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уровень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 marR="43815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обучающиеся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могут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правильно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определить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одну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точку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зрения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и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использовать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полученную информацию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для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выполнения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задания.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Они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могут рассуждать за пределами информации задания, когда им знаком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контекст,</a:t>
                      </a:r>
                      <a:r>
                        <a:rPr lang="ru-RU" sz="1200" spc="-5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и</a:t>
                      </a:r>
                      <a:r>
                        <a:rPr lang="ru-RU" sz="1200" spc="-7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они</a:t>
                      </a:r>
                      <a:r>
                        <a:rPr lang="ru-RU" sz="1200" spc="-4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могут</a:t>
                      </a:r>
                      <a:r>
                        <a:rPr lang="ru-RU" sz="1200" spc="-4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легко</a:t>
                      </a:r>
                      <a:r>
                        <a:rPr lang="ru-RU" sz="1200" spc="-3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представить</a:t>
                      </a:r>
                      <a:r>
                        <a:rPr lang="ru-RU" sz="1200" spc="-1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себя</a:t>
                      </a:r>
                      <a:r>
                        <a:rPr lang="ru-RU" sz="1200" spc="-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на</a:t>
                      </a:r>
                      <a:r>
                        <a:rPr lang="ru-RU" sz="1200" spc="-1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месте</a:t>
                      </a:r>
                      <a:r>
                        <a:rPr lang="ru-RU" sz="1200" spc="-1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другого.</a:t>
                      </a:r>
                      <a:r>
                        <a:rPr lang="ru-RU" sz="1200" spc="-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Учащиеся</a:t>
                      </a:r>
                      <a:endParaRPr lang="ru-RU" sz="1100" dirty="0">
                        <a:effectLst/>
                      </a:endParaRPr>
                    </a:p>
                    <a:p>
                      <a:pPr marL="62865" marR="48895" algn="just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могут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оценить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минимальный</a:t>
                      </a:r>
                      <a:r>
                        <a:rPr lang="ru-RU" sz="1200" spc="30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объем</a:t>
                      </a:r>
                      <a:r>
                        <a:rPr lang="ru-RU" sz="1200" spc="30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информации,</a:t>
                      </a:r>
                      <a:r>
                        <a:rPr lang="ru-RU" sz="1200" spc="30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описать</a:t>
                      </a:r>
                      <a:r>
                        <a:rPr lang="ru-RU" sz="1200" spc="30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ситуацию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или</a:t>
                      </a:r>
                      <a:r>
                        <a:rPr lang="ru-RU" sz="1200" spc="1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ее</a:t>
                      </a:r>
                      <a:r>
                        <a:rPr lang="ru-RU" sz="1200" spc="-1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аспекты.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54510251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051175" y="26431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538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Гуманитарный лицей – это образовательное пространство, в котором дети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object 8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396" y="1683038"/>
            <a:ext cx="4513048" cy="1080120"/>
          </a:xfrm>
          <a:prstGeom prst="rect">
            <a:avLst/>
          </a:prstGeom>
        </p:spPr>
      </p:pic>
      <p:pic>
        <p:nvPicPr>
          <p:cNvPr id="5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9427" y="2994099"/>
            <a:ext cx="4574603" cy="1090525"/>
          </a:xfrm>
          <a:prstGeom prst="rect">
            <a:avLst/>
          </a:prstGeom>
        </p:spPr>
      </p:pic>
      <p:pic>
        <p:nvPicPr>
          <p:cNvPr id="6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881" y="4246495"/>
            <a:ext cx="4731265" cy="1093711"/>
          </a:xfrm>
          <a:prstGeom prst="rect">
            <a:avLst/>
          </a:prstGeom>
        </p:spPr>
      </p:pic>
      <p:pic>
        <p:nvPicPr>
          <p:cNvPr id="7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9216" y="5605605"/>
            <a:ext cx="4713992" cy="1093711"/>
          </a:xfrm>
          <a:prstGeom prst="rect">
            <a:avLst/>
          </a:prstGeom>
        </p:spPr>
      </p:pic>
      <p:pic>
        <p:nvPicPr>
          <p:cNvPr id="8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99946" y="1417639"/>
            <a:ext cx="6308658" cy="544036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64948" y="1772817"/>
            <a:ext cx="4364994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ts val="1800"/>
              </a:lnSpc>
              <a:spcBef>
                <a:spcPts val="260"/>
              </a:spcBef>
            </a:pPr>
            <a:r>
              <a:rPr lang="ru-RU" sz="1400" spc="-5" dirty="0">
                <a:latin typeface="Trebuchet MS"/>
                <a:cs typeface="Trebuchet MS"/>
              </a:rPr>
              <a:t>учиться </a:t>
            </a:r>
            <a:r>
              <a:rPr lang="ru-RU" sz="1400" spc="-20" dirty="0">
                <a:latin typeface="Trebuchet MS"/>
                <a:cs typeface="Trebuchet MS"/>
              </a:rPr>
              <a:t>в </a:t>
            </a:r>
            <a:r>
              <a:rPr lang="ru-RU" sz="1400" spc="25" dirty="0">
                <a:latin typeface="Trebuchet MS"/>
                <a:cs typeface="Trebuchet MS"/>
              </a:rPr>
              <a:t>своем </a:t>
            </a:r>
            <a:r>
              <a:rPr lang="ru-RU" sz="1400" dirty="0">
                <a:latin typeface="Trebuchet MS"/>
                <a:cs typeface="Trebuchet MS"/>
              </a:rPr>
              <a:t>темпе </a:t>
            </a:r>
            <a:r>
              <a:rPr lang="ru-RU" sz="1400" spc="-15" dirty="0">
                <a:latin typeface="Trebuchet MS"/>
                <a:cs typeface="Trebuchet MS"/>
              </a:rPr>
              <a:t>и </a:t>
            </a:r>
            <a:r>
              <a:rPr lang="ru-RU" sz="1400" spc="-10" dirty="0">
                <a:latin typeface="Trebuchet MS"/>
                <a:cs typeface="Trebuchet MS"/>
              </a:rPr>
              <a:t> </a:t>
            </a:r>
            <a:r>
              <a:rPr lang="ru-RU" sz="1400" spc="30" dirty="0">
                <a:latin typeface="Trebuchet MS"/>
                <a:cs typeface="Trebuchet MS"/>
              </a:rPr>
              <a:t>всегда</a:t>
            </a:r>
            <a:r>
              <a:rPr lang="ru-RU" sz="1400" spc="-95" dirty="0">
                <a:latin typeface="Trebuchet MS"/>
                <a:cs typeface="Trebuchet MS"/>
              </a:rPr>
              <a:t> </a:t>
            </a:r>
            <a:r>
              <a:rPr lang="ru-RU" sz="1400" spc="-15" dirty="0">
                <a:latin typeface="Trebuchet MS"/>
                <a:cs typeface="Trebuchet MS"/>
              </a:rPr>
              <a:t>знают,</a:t>
            </a:r>
            <a:r>
              <a:rPr lang="ru-RU" sz="1400" spc="-95" dirty="0">
                <a:latin typeface="Trebuchet MS"/>
                <a:cs typeface="Trebuchet MS"/>
              </a:rPr>
              <a:t> </a:t>
            </a:r>
            <a:r>
              <a:rPr lang="ru-RU" sz="1400" spc="30" dirty="0">
                <a:latin typeface="Trebuchet MS"/>
                <a:cs typeface="Trebuchet MS"/>
              </a:rPr>
              <a:t>какая</a:t>
            </a:r>
            <a:r>
              <a:rPr lang="ru-RU" sz="1400" spc="-90" dirty="0">
                <a:latin typeface="Trebuchet MS"/>
                <a:cs typeface="Trebuchet MS"/>
              </a:rPr>
              <a:t> </a:t>
            </a:r>
            <a:r>
              <a:rPr lang="ru-RU" sz="1400" spc="-5" dirty="0">
                <a:latin typeface="Trebuchet MS"/>
                <a:cs typeface="Trebuchet MS"/>
              </a:rPr>
              <a:t>цель</a:t>
            </a:r>
            <a:r>
              <a:rPr lang="ru-RU" sz="1400" spc="-95" dirty="0">
                <a:latin typeface="Trebuchet MS"/>
                <a:cs typeface="Trebuchet MS"/>
              </a:rPr>
              <a:t> </a:t>
            </a:r>
            <a:r>
              <a:rPr lang="ru-RU" sz="1400" spc="-15" dirty="0">
                <a:latin typeface="Trebuchet MS"/>
                <a:cs typeface="Trebuchet MS"/>
              </a:rPr>
              <a:t>и </a:t>
            </a:r>
            <a:r>
              <a:rPr lang="ru-RU" sz="1400" spc="-465" dirty="0">
                <a:latin typeface="Trebuchet MS"/>
                <a:cs typeface="Trebuchet MS"/>
              </a:rPr>
              <a:t> </a:t>
            </a:r>
            <a:r>
              <a:rPr lang="ru-RU" sz="1400" spc="15" dirty="0">
                <a:latin typeface="Trebuchet MS"/>
                <a:cs typeface="Trebuchet MS"/>
              </a:rPr>
              <a:t>какой </a:t>
            </a:r>
            <a:r>
              <a:rPr lang="ru-RU" sz="1400" spc="35" dirty="0">
                <a:latin typeface="Trebuchet MS"/>
                <a:cs typeface="Trebuchet MS"/>
              </a:rPr>
              <a:t>уровень осуществления, </a:t>
            </a:r>
            <a:r>
              <a:rPr lang="ru-RU" sz="1400" spc="50" dirty="0">
                <a:latin typeface="Trebuchet MS"/>
                <a:cs typeface="Trebuchet MS"/>
              </a:rPr>
              <a:t>получают </a:t>
            </a:r>
            <a:r>
              <a:rPr lang="ru-RU" sz="1400" spc="-530" dirty="0">
                <a:latin typeface="Trebuchet MS"/>
                <a:cs typeface="Trebuchet MS"/>
              </a:rPr>
              <a:t> </a:t>
            </a:r>
            <a:r>
              <a:rPr lang="ru-RU" sz="1400" spc="80" dirty="0">
                <a:latin typeface="Trebuchet MS"/>
                <a:cs typeface="Trebuchet MS"/>
              </a:rPr>
              <a:t>обратную</a:t>
            </a:r>
            <a:r>
              <a:rPr lang="ru-RU" sz="1400" spc="-105" dirty="0">
                <a:latin typeface="Trebuchet MS"/>
                <a:cs typeface="Trebuchet MS"/>
              </a:rPr>
              <a:t> </a:t>
            </a:r>
            <a:r>
              <a:rPr lang="ru-RU" sz="1400" spc="-20" dirty="0">
                <a:latin typeface="Trebuchet MS"/>
                <a:cs typeface="Trebuchet MS"/>
              </a:rPr>
              <a:t>связь</a:t>
            </a:r>
            <a:r>
              <a:rPr lang="ru-RU" sz="1400" spc="-105" dirty="0">
                <a:latin typeface="Trebuchet MS"/>
                <a:cs typeface="Trebuchet MS"/>
              </a:rPr>
              <a:t> </a:t>
            </a:r>
            <a:r>
              <a:rPr lang="ru-RU" sz="1400" spc="30" dirty="0">
                <a:latin typeface="Trebuchet MS"/>
                <a:cs typeface="Trebuchet MS"/>
              </a:rPr>
              <a:t>от</a:t>
            </a:r>
            <a:r>
              <a:rPr lang="ru-RU" sz="1400" spc="-105" dirty="0">
                <a:latin typeface="Trebuchet MS"/>
                <a:cs typeface="Trebuchet MS"/>
              </a:rPr>
              <a:t> </a:t>
            </a:r>
            <a:r>
              <a:rPr lang="ru-RU" sz="1400" spc="30" dirty="0">
                <a:latin typeface="Trebuchet MS"/>
                <a:cs typeface="Trebuchet MS"/>
              </a:rPr>
              <a:t>педагогов</a:t>
            </a:r>
            <a:endParaRPr lang="ru-RU" sz="1400" dirty="0">
              <a:latin typeface="Trebuchet MS"/>
              <a:cs typeface="Trebuchet MS"/>
            </a:endParaRPr>
          </a:p>
          <a:p>
            <a:pPr marL="12700" marR="5080">
              <a:lnSpc>
                <a:spcPts val="1800"/>
              </a:lnSpc>
              <a:spcBef>
                <a:spcPts val="260"/>
              </a:spcBef>
            </a:pPr>
            <a:endParaRPr lang="ru-RU" sz="1400" dirty="0">
              <a:latin typeface="Trebuchet MS"/>
              <a:cs typeface="Trebuchet M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8201" y="3070416"/>
            <a:ext cx="476174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ts val="1800"/>
              </a:lnSpc>
              <a:spcBef>
                <a:spcPts val="260"/>
              </a:spcBef>
            </a:pPr>
            <a:r>
              <a:rPr lang="ru-RU" sz="1400" spc="75" dirty="0">
                <a:latin typeface="Trebuchet MS"/>
                <a:cs typeface="Trebuchet MS"/>
              </a:rPr>
              <a:t>уча</a:t>
            </a:r>
            <a:r>
              <a:rPr lang="ru-RU" sz="1400" spc="55" dirty="0">
                <a:latin typeface="Trebuchet MS"/>
                <a:cs typeface="Trebuchet MS"/>
              </a:rPr>
              <a:t>с</a:t>
            </a:r>
            <a:r>
              <a:rPr lang="ru-RU" sz="1400" spc="25" dirty="0">
                <a:latin typeface="Trebuchet MS"/>
                <a:cs typeface="Trebuchet MS"/>
              </a:rPr>
              <a:t>твуют</a:t>
            </a:r>
            <a:r>
              <a:rPr lang="ru-RU" sz="1400" spc="-85" dirty="0">
                <a:latin typeface="Trebuchet MS"/>
                <a:cs typeface="Trebuchet MS"/>
              </a:rPr>
              <a:t> </a:t>
            </a:r>
            <a:r>
              <a:rPr lang="ru-RU" sz="1400" spc="-20" dirty="0">
                <a:latin typeface="Trebuchet MS"/>
                <a:cs typeface="Trebuchet MS"/>
              </a:rPr>
              <a:t>в</a:t>
            </a:r>
            <a:r>
              <a:rPr lang="ru-RU" sz="1400" spc="-85" dirty="0">
                <a:latin typeface="Trebuchet MS"/>
                <a:cs typeface="Trebuchet MS"/>
              </a:rPr>
              <a:t> </a:t>
            </a:r>
            <a:r>
              <a:rPr lang="ru-RU" sz="1400" dirty="0">
                <a:latin typeface="Trebuchet MS"/>
                <a:cs typeface="Trebuchet MS"/>
              </a:rPr>
              <a:t>уни</a:t>
            </a:r>
            <a:r>
              <a:rPr lang="ru-RU" sz="1400" spc="-75" dirty="0">
                <a:latin typeface="Trebuchet MS"/>
                <a:cs typeface="Trebuchet MS"/>
              </a:rPr>
              <a:t>к</a:t>
            </a:r>
            <a:r>
              <a:rPr lang="ru-RU" sz="1400" spc="15" dirty="0">
                <a:latin typeface="Trebuchet MS"/>
                <a:cs typeface="Trebuchet MS"/>
              </a:rPr>
              <a:t>альных  </a:t>
            </a:r>
            <a:r>
              <a:rPr lang="ru-RU" sz="1400" spc="20" dirty="0">
                <a:latin typeface="Trebuchet MS"/>
                <a:cs typeface="Trebuchet MS"/>
              </a:rPr>
              <a:t>мероприятиях </a:t>
            </a:r>
            <a:r>
              <a:rPr lang="ru-RU" sz="1400" spc="-15" dirty="0">
                <a:latin typeface="Trebuchet MS"/>
                <a:cs typeface="Trebuchet MS"/>
              </a:rPr>
              <a:t>и </a:t>
            </a:r>
            <a:r>
              <a:rPr lang="ru-RU" sz="1400" spc="-10" dirty="0">
                <a:latin typeface="Trebuchet MS"/>
                <a:cs typeface="Trebuchet MS"/>
              </a:rPr>
              <a:t> </a:t>
            </a:r>
            <a:r>
              <a:rPr lang="ru-RU" sz="1400" spc="-15" dirty="0">
                <a:latin typeface="Trebuchet MS"/>
                <a:cs typeface="Trebuchet MS"/>
              </a:rPr>
              <a:t>фестивалях, </a:t>
            </a:r>
            <a:r>
              <a:rPr lang="ru-RU" sz="1400" spc="190" dirty="0">
                <a:latin typeface="Trebuchet MS"/>
                <a:cs typeface="Trebuchet MS"/>
              </a:rPr>
              <a:t>а </a:t>
            </a:r>
            <a:r>
              <a:rPr lang="ru-RU" sz="1400" spc="60" dirty="0">
                <a:latin typeface="Trebuchet MS"/>
                <a:cs typeface="Trebuchet MS"/>
              </a:rPr>
              <a:t>еще </a:t>
            </a:r>
            <a:r>
              <a:rPr lang="ru-RU" sz="1400" spc="65" dirty="0">
                <a:latin typeface="Trebuchet MS"/>
                <a:cs typeface="Trebuchet MS"/>
              </a:rPr>
              <a:t> </a:t>
            </a:r>
            <a:r>
              <a:rPr lang="ru-RU" sz="1400" spc="15" dirty="0">
                <a:latin typeface="Trebuchet MS"/>
                <a:cs typeface="Trebuchet MS"/>
              </a:rPr>
              <a:t>придумывать</a:t>
            </a:r>
            <a:r>
              <a:rPr lang="ru-RU" sz="1400" spc="-105" dirty="0">
                <a:latin typeface="Trebuchet MS"/>
                <a:cs typeface="Trebuchet MS"/>
              </a:rPr>
              <a:t> </a:t>
            </a:r>
            <a:r>
              <a:rPr lang="ru-RU" sz="1400" spc="-15" dirty="0">
                <a:latin typeface="Trebuchet MS"/>
                <a:cs typeface="Trebuchet MS"/>
              </a:rPr>
              <a:t>и</a:t>
            </a:r>
            <a:r>
              <a:rPr lang="ru-RU" sz="1400" spc="-100" dirty="0">
                <a:latin typeface="Trebuchet MS"/>
                <a:cs typeface="Trebuchet MS"/>
              </a:rPr>
              <a:t> </a:t>
            </a:r>
            <a:r>
              <a:rPr lang="ru-RU" sz="1400" spc="25" dirty="0">
                <a:latin typeface="Trebuchet MS"/>
                <a:cs typeface="Trebuchet MS"/>
              </a:rPr>
              <a:t>проводить </a:t>
            </a:r>
            <a:r>
              <a:rPr lang="ru-RU" sz="1400" spc="-470" dirty="0">
                <a:latin typeface="Trebuchet MS"/>
                <a:cs typeface="Trebuchet MS"/>
              </a:rPr>
              <a:t> </a:t>
            </a:r>
            <a:r>
              <a:rPr lang="ru-RU" sz="1400" spc="5" dirty="0">
                <a:latin typeface="Trebuchet MS"/>
                <a:cs typeface="Trebuchet MS"/>
              </a:rPr>
              <a:t>вместе </a:t>
            </a:r>
            <a:r>
              <a:rPr lang="ru-RU" sz="1400" spc="75" dirty="0">
                <a:latin typeface="Trebuchet MS"/>
                <a:cs typeface="Trebuchet MS"/>
              </a:rPr>
              <a:t>с </a:t>
            </a:r>
            <a:r>
              <a:rPr lang="ru-RU" sz="1400" spc="-15" dirty="0">
                <a:latin typeface="Trebuchet MS"/>
                <a:cs typeface="Trebuchet MS"/>
              </a:rPr>
              <a:t>друзьями </a:t>
            </a:r>
            <a:r>
              <a:rPr lang="ru-RU" sz="1400" spc="55" dirty="0">
                <a:latin typeface="Trebuchet MS"/>
                <a:cs typeface="Trebuchet MS"/>
              </a:rPr>
              <a:t>свое </a:t>
            </a:r>
            <a:r>
              <a:rPr lang="ru-RU" sz="1400" spc="60" dirty="0">
                <a:latin typeface="Trebuchet MS"/>
                <a:cs typeface="Trebuchet MS"/>
              </a:rPr>
              <a:t> </a:t>
            </a:r>
            <a:r>
              <a:rPr lang="ru-RU" sz="1400" spc="30" dirty="0">
                <a:latin typeface="Trebuchet MS"/>
                <a:cs typeface="Trebuchet MS"/>
              </a:rPr>
              <a:t>мероприятие </a:t>
            </a:r>
            <a:r>
              <a:rPr lang="ru-RU" sz="1400" spc="-10" dirty="0">
                <a:latin typeface="Trebuchet MS"/>
                <a:cs typeface="Trebuchet MS"/>
              </a:rPr>
              <a:t>для </a:t>
            </a:r>
            <a:r>
              <a:rPr lang="ru-RU" sz="1400" spc="20" dirty="0">
                <a:latin typeface="Trebuchet MS"/>
                <a:cs typeface="Trebuchet MS"/>
              </a:rPr>
              <a:t>всего лицея</a:t>
            </a:r>
            <a:endParaRPr lang="ru-RU" sz="1400" dirty="0">
              <a:latin typeface="Trebuchet MS"/>
              <a:cs typeface="Trebuchet M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7384" y="4325306"/>
            <a:ext cx="41211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spc="60" dirty="0">
                <a:latin typeface="Trebuchet MS" panose="020B0603020202020204" pitchFamily="34" charset="0"/>
                <a:cs typeface="Trebuchet MS"/>
              </a:rPr>
              <a:t>могут </a:t>
            </a:r>
            <a:r>
              <a:rPr lang="ru-RU" sz="1400" spc="60" dirty="0" smtClean="0">
                <a:latin typeface="Trebuchet MS" panose="020B0603020202020204" pitchFamily="34" charset="0"/>
                <a:cs typeface="Trebuchet MS"/>
              </a:rPr>
              <a:t>писать</a:t>
            </a:r>
            <a:r>
              <a:rPr lang="ru-RU" sz="1400" spc="-85" dirty="0" smtClean="0">
                <a:latin typeface="Trebuchet MS" panose="020B0603020202020204" pitchFamily="34" charset="0"/>
                <a:cs typeface="Trebuchet MS"/>
              </a:rPr>
              <a:t> </a:t>
            </a:r>
            <a:r>
              <a:rPr lang="ru-RU" sz="1400" spc="60" dirty="0">
                <a:latin typeface="Trebuchet MS" panose="020B0603020202020204" pitchFamily="34" charset="0"/>
                <a:cs typeface="Trebuchet MS"/>
              </a:rPr>
              <a:t>с</a:t>
            </a:r>
            <a:r>
              <a:rPr lang="ru-RU" sz="1400" spc="70" dirty="0">
                <a:latin typeface="Trebuchet MS" panose="020B0603020202020204" pitchFamily="34" charset="0"/>
                <a:cs typeface="Trebuchet MS"/>
              </a:rPr>
              <a:t>об</a:t>
            </a:r>
            <a:r>
              <a:rPr lang="ru-RU" sz="1400" spc="50" dirty="0">
                <a:latin typeface="Trebuchet MS" panose="020B0603020202020204" pitchFamily="34" charset="0"/>
                <a:cs typeface="Trebuchet MS"/>
              </a:rPr>
              <a:t>с</a:t>
            </a:r>
            <a:r>
              <a:rPr lang="ru-RU" sz="1400" spc="25" dirty="0">
                <a:latin typeface="Trebuchet MS" panose="020B0603020202020204" pitchFamily="34" charset="0"/>
                <a:cs typeface="Trebuchet MS"/>
              </a:rPr>
              <a:t>твенную  </a:t>
            </a:r>
            <a:r>
              <a:rPr lang="ru-RU" sz="1400" spc="-20" dirty="0">
                <a:latin typeface="Trebuchet MS" panose="020B0603020202020204" pitchFamily="34" charset="0"/>
                <a:cs typeface="Trebuchet MS"/>
              </a:rPr>
              <a:t>книжку </a:t>
            </a:r>
            <a:r>
              <a:rPr lang="ru-RU" sz="1400" spc="-15" dirty="0">
                <a:latin typeface="Trebuchet MS" panose="020B0603020202020204" pitchFamily="34" charset="0"/>
                <a:cs typeface="Trebuchet MS"/>
              </a:rPr>
              <a:t>и </a:t>
            </a:r>
            <a:r>
              <a:rPr lang="ru-RU" sz="1400" spc="-10" dirty="0">
                <a:latin typeface="Trebuchet MS" panose="020B0603020202020204" pitchFamily="34" charset="0"/>
                <a:cs typeface="Trebuchet MS"/>
              </a:rPr>
              <a:t>увидеть </a:t>
            </a:r>
            <a:r>
              <a:rPr lang="ru-RU" sz="1400" spc="55" dirty="0">
                <a:latin typeface="Trebuchet MS" panose="020B0603020202020204" pitchFamily="34" charset="0"/>
                <a:cs typeface="Trebuchet MS"/>
              </a:rPr>
              <a:t>ее </a:t>
            </a:r>
            <a:r>
              <a:rPr lang="ru-RU" sz="1400" spc="60" dirty="0">
                <a:latin typeface="Trebuchet MS" panose="020B0603020202020204" pitchFamily="34" charset="0"/>
                <a:cs typeface="Trebuchet MS"/>
              </a:rPr>
              <a:t> </a:t>
            </a:r>
            <a:r>
              <a:rPr lang="ru-RU" sz="1400" spc="25" dirty="0">
                <a:latin typeface="Trebuchet MS" panose="020B0603020202020204" pitchFamily="34" charset="0"/>
                <a:cs typeface="Trebuchet MS"/>
              </a:rPr>
              <a:t>издание </a:t>
            </a:r>
            <a:r>
              <a:rPr lang="ru-RU" sz="1400" spc="-20" dirty="0">
                <a:latin typeface="Trebuchet MS" panose="020B0603020202020204" pitchFamily="34" charset="0"/>
                <a:cs typeface="Trebuchet MS"/>
              </a:rPr>
              <a:t>в </a:t>
            </a:r>
            <a:r>
              <a:rPr lang="ru-RU" sz="1400" dirty="0">
                <a:latin typeface="Trebuchet MS" panose="020B0603020202020204" pitchFamily="34" charset="0"/>
                <a:cs typeface="Trebuchet MS"/>
              </a:rPr>
              <a:t>библиотеке </a:t>
            </a:r>
            <a:r>
              <a:rPr lang="ru-RU" sz="1400" dirty="0" smtClean="0">
                <a:latin typeface="Trebuchet MS" panose="020B0603020202020204" pitchFamily="34" charset="0"/>
                <a:cs typeface="Trebuchet MS"/>
              </a:rPr>
              <a:t>, разрабатывают сценарии фильмов и спектаклей</a:t>
            </a:r>
            <a:endParaRPr lang="ru-RU" sz="1400" dirty="0">
              <a:latin typeface="Trebuchet MS" panose="020B0603020202020204" pitchFamily="34" charset="0"/>
            </a:endParaRPr>
          </a:p>
        </p:txBody>
      </p:sp>
      <p:sp>
        <p:nvSpPr>
          <p:cNvPr id="14" name="object 16"/>
          <p:cNvSpPr/>
          <p:nvPr/>
        </p:nvSpPr>
        <p:spPr>
          <a:xfrm>
            <a:off x="6168007" y="2060849"/>
            <a:ext cx="5503061" cy="1284605"/>
          </a:xfrm>
          <a:custGeom>
            <a:avLst/>
            <a:gdLst/>
            <a:ahLst/>
            <a:cxnLst/>
            <a:rect l="l" t="t" r="r" b="b"/>
            <a:pathLst>
              <a:path w="2854959" h="1284605">
                <a:moveTo>
                  <a:pt x="2554033" y="0"/>
                </a:moveTo>
                <a:lnTo>
                  <a:pt x="300393" y="0"/>
                </a:lnTo>
                <a:lnTo>
                  <a:pt x="251668" y="3931"/>
                </a:lnTo>
                <a:lnTo>
                  <a:pt x="205446" y="15314"/>
                </a:lnTo>
                <a:lnTo>
                  <a:pt x="162346" y="33529"/>
                </a:lnTo>
                <a:lnTo>
                  <a:pt x="122985" y="57959"/>
                </a:lnTo>
                <a:lnTo>
                  <a:pt x="87984" y="87984"/>
                </a:lnTo>
                <a:lnTo>
                  <a:pt x="57959" y="122985"/>
                </a:lnTo>
                <a:lnTo>
                  <a:pt x="33529" y="162346"/>
                </a:lnTo>
                <a:lnTo>
                  <a:pt x="15314" y="205446"/>
                </a:lnTo>
                <a:lnTo>
                  <a:pt x="3931" y="251668"/>
                </a:lnTo>
                <a:lnTo>
                  <a:pt x="0" y="300393"/>
                </a:lnTo>
                <a:lnTo>
                  <a:pt x="0" y="983830"/>
                </a:lnTo>
                <a:lnTo>
                  <a:pt x="3931" y="1032555"/>
                </a:lnTo>
                <a:lnTo>
                  <a:pt x="15314" y="1078776"/>
                </a:lnTo>
                <a:lnTo>
                  <a:pt x="33529" y="1121875"/>
                </a:lnTo>
                <a:lnTo>
                  <a:pt x="57959" y="1161233"/>
                </a:lnTo>
                <a:lnTo>
                  <a:pt x="87984" y="1196233"/>
                </a:lnTo>
                <a:lnTo>
                  <a:pt x="122985" y="1226256"/>
                </a:lnTo>
                <a:lnTo>
                  <a:pt x="162346" y="1250684"/>
                </a:lnTo>
                <a:lnTo>
                  <a:pt x="205446" y="1268898"/>
                </a:lnTo>
                <a:lnTo>
                  <a:pt x="251668" y="1280279"/>
                </a:lnTo>
                <a:lnTo>
                  <a:pt x="300393" y="1284211"/>
                </a:lnTo>
                <a:lnTo>
                  <a:pt x="2554033" y="1284211"/>
                </a:lnTo>
                <a:lnTo>
                  <a:pt x="2602757" y="1280279"/>
                </a:lnTo>
                <a:lnTo>
                  <a:pt x="2648978" y="1268898"/>
                </a:lnTo>
                <a:lnTo>
                  <a:pt x="2692077" y="1250684"/>
                </a:lnTo>
                <a:lnTo>
                  <a:pt x="2731436" y="1226256"/>
                </a:lnTo>
                <a:lnTo>
                  <a:pt x="2766436" y="1196233"/>
                </a:lnTo>
                <a:lnTo>
                  <a:pt x="2796459" y="1161233"/>
                </a:lnTo>
                <a:lnTo>
                  <a:pt x="2820886" y="1121875"/>
                </a:lnTo>
                <a:lnTo>
                  <a:pt x="2839100" y="1078776"/>
                </a:lnTo>
                <a:lnTo>
                  <a:pt x="2850482" y="1032555"/>
                </a:lnTo>
                <a:lnTo>
                  <a:pt x="2854413" y="983830"/>
                </a:lnTo>
                <a:lnTo>
                  <a:pt x="2854413" y="300393"/>
                </a:lnTo>
                <a:lnTo>
                  <a:pt x="2850482" y="251668"/>
                </a:lnTo>
                <a:lnTo>
                  <a:pt x="2839100" y="205446"/>
                </a:lnTo>
                <a:lnTo>
                  <a:pt x="2820886" y="162346"/>
                </a:lnTo>
                <a:lnTo>
                  <a:pt x="2796459" y="122985"/>
                </a:lnTo>
                <a:lnTo>
                  <a:pt x="2766436" y="87984"/>
                </a:lnTo>
                <a:lnTo>
                  <a:pt x="2731436" y="57959"/>
                </a:lnTo>
                <a:lnTo>
                  <a:pt x="2692077" y="33529"/>
                </a:lnTo>
                <a:lnTo>
                  <a:pt x="2648978" y="15314"/>
                </a:lnTo>
                <a:lnTo>
                  <a:pt x="2602757" y="3931"/>
                </a:lnTo>
                <a:lnTo>
                  <a:pt x="25540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222250" marR="5080">
              <a:lnSpc>
                <a:spcPts val="1800"/>
              </a:lnSpc>
            </a:pPr>
            <a:endParaRPr lang="ru-RU" sz="1600" spc="30" dirty="0">
              <a:solidFill>
                <a:srgbClr val="030607"/>
              </a:solidFill>
              <a:latin typeface="Trebuchet MS"/>
              <a:cs typeface="Trebuchet MS"/>
            </a:endParaRPr>
          </a:p>
          <a:p>
            <a:pPr marL="222250" marR="5080">
              <a:lnSpc>
                <a:spcPts val="1800"/>
              </a:lnSpc>
            </a:pPr>
            <a:endParaRPr lang="ru-RU" sz="1600" spc="30" dirty="0">
              <a:solidFill>
                <a:srgbClr val="030607"/>
              </a:solidFill>
              <a:latin typeface="Trebuchet MS"/>
              <a:cs typeface="Trebuchet MS"/>
            </a:endParaRPr>
          </a:p>
          <a:p>
            <a:pPr marL="222250" marR="5080">
              <a:lnSpc>
                <a:spcPts val="1800"/>
              </a:lnSpc>
            </a:pPr>
            <a:r>
              <a:rPr lang="ru-RU" sz="1600" spc="30" dirty="0">
                <a:solidFill>
                  <a:srgbClr val="030607"/>
                </a:solidFill>
                <a:latin typeface="Trebuchet MS"/>
                <a:cs typeface="Trebuchet MS"/>
              </a:rPr>
              <a:t>определяют</a:t>
            </a:r>
            <a:r>
              <a:rPr lang="ru-RU" sz="1600" spc="-114" dirty="0">
                <a:solidFill>
                  <a:srgbClr val="030607"/>
                </a:solidFill>
                <a:latin typeface="Trebuchet MS"/>
                <a:cs typeface="Trebuchet MS"/>
              </a:rPr>
              <a:t> </a:t>
            </a:r>
            <a:r>
              <a:rPr lang="ru-RU" sz="1600" spc="40" dirty="0">
                <a:solidFill>
                  <a:srgbClr val="030607"/>
                </a:solidFill>
                <a:latin typeface="Trebuchet MS"/>
                <a:cs typeface="Trebuchet MS"/>
              </a:rPr>
              <a:t>свой</a:t>
            </a:r>
            <a:r>
              <a:rPr lang="ru-RU" sz="1600" spc="-114" dirty="0">
                <a:solidFill>
                  <a:srgbClr val="030607"/>
                </a:solidFill>
                <a:latin typeface="Trebuchet MS"/>
                <a:cs typeface="Trebuchet MS"/>
              </a:rPr>
              <a:t> </a:t>
            </a:r>
            <a:r>
              <a:rPr lang="ru-RU" sz="1600" spc="40" dirty="0">
                <a:solidFill>
                  <a:srgbClr val="030607"/>
                </a:solidFill>
                <a:latin typeface="Trebuchet MS"/>
                <a:cs typeface="Trebuchet MS"/>
              </a:rPr>
              <a:t>персональный </a:t>
            </a:r>
            <a:r>
              <a:rPr lang="ru-RU" sz="1600" spc="-525" dirty="0">
                <a:solidFill>
                  <a:srgbClr val="030607"/>
                </a:solidFill>
                <a:latin typeface="Trebuchet MS"/>
                <a:cs typeface="Trebuchet MS"/>
              </a:rPr>
              <a:t> </a:t>
            </a:r>
            <a:r>
              <a:rPr lang="ru-RU" sz="1600" spc="35" dirty="0">
                <a:solidFill>
                  <a:srgbClr val="030607"/>
                </a:solidFill>
                <a:latin typeface="Trebuchet MS"/>
                <a:cs typeface="Trebuchet MS"/>
              </a:rPr>
              <a:t>трек </a:t>
            </a:r>
            <a:r>
              <a:rPr lang="ru-RU" sz="1600" spc="-30" dirty="0">
                <a:solidFill>
                  <a:srgbClr val="030607"/>
                </a:solidFill>
                <a:latin typeface="Trebuchet MS"/>
                <a:cs typeface="Trebuchet MS"/>
              </a:rPr>
              <a:t>в </a:t>
            </a:r>
            <a:r>
              <a:rPr lang="ru-RU" sz="1600" spc="60" dirty="0">
                <a:solidFill>
                  <a:srgbClr val="030607"/>
                </a:solidFill>
                <a:latin typeface="Trebuchet MS"/>
                <a:cs typeface="Trebuchet MS"/>
              </a:rPr>
              <a:t>рамках </a:t>
            </a:r>
            <a:r>
              <a:rPr lang="ru-RU" sz="1600" spc="10" dirty="0">
                <a:solidFill>
                  <a:srgbClr val="030607"/>
                </a:solidFill>
                <a:latin typeface="Trebuchet MS"/>
                <a:cs typeface="Trebuchet MS"/>
              </a:rPr>
              <a:t>профильного </a:t>
            </a:r>
            <a:r>
              <a:rPr lang="ru-RU" sz="1600" spc="15" dirty="0">
                <a:solidFill>
                  <a:srgbClr val="030607"/>
                </a:solidFill>
                <a:latin typeface="Trebuchet MS"/>
                <a:cs typeface="Trebuchet MS"/>
              </a:rPr>
              <a:t> обучения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9215" y="5694347"/>
            <a:ext cx="4819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Comic Sans MS" panose="030F0702030302020204" pitchFamily="66" charset="0"/>
              </a:rPr>
              <a:t>принимают участие в  театрализованной </a:t>
            </a:r>
          </a:p>
          <a:p>
            <a:pPr algn="ctr"/>
            <a:r>
              <a:rPr lang="ru-RU" sz="1400" dirty="0">
                <a:latin typeface="Comic Sans MS" panose="030F0702030302020204" pitchFamily="66" charset="0"/>
              </a:rPr>
              <a:t>постановке,  радио эфире с любимым педагогам   </a:t>
            </a:r>
          </a:p>
        </p:txBody>
      </p:sp>
      <p:sp>
        <p:nvSpPr>
          <p:cNvPr id="16" name="object 16"/>
          <p:cNvSpPr/>
          <p:nvPr/>
        </p:nvSpPr>
        <p:spPr>
          <a:xfrm>
            <a:off x="6179830" y="3991429"/>
            <a:ext cx="5316672" cy="1619886"/>
          </a:xfrm>
          <a:custGeom>
            <a:avLst/>
            <a:gdLst/>
            <a:ahLst/>
            <a:cxnLst/>
            <a:rect l="l" t="t" r="r" b="b"/>
            <a:pathLst>
              <a:path w="2854959" h="1284605">
                <a:moveTo>
                  <a:pt x="2554033" y="0"/>
                </a:moveTo>
                <a:lnTo>
                  <a:pt x="300393" y="0"/>
                </a:lnTo>
                <a:lnTo>
                  <a:pt x="251668" y="3931"/>
                </a:lnTo>
                <a:lnTo>
                  <a:pt x="205446" y="15314"/>
                </a:lnTo>
                <a:lnTo>
                  <a:pt x="162346" y="33529"/>
                </a:lnTo>
                <a:lnTo>
                  <a:pt x="122985" y="57959"/>
                </a:lnTo>
                <a:lnTo>
                  <a:pt x="87984" y="87984"/>
                </a:lnTo>
                <a:lnTo>
                  <a:pt x="57959" y="122985"/>
                </a:lnTo>
                <a:lnTo>
                  <a:pt x="33529" y="162346"/>
                </a:lnTo>
                <a:lnTo>
                  <a:pt x="15314" y="205446"/>
                </a:lnTo>
                <a:lnTo>
                  <a:pt x="3931" y="251668"/>
                </a:lnTo>
                <a:lnTo>
                  <a:pt x="0" y="300393"/>
                </a:lnTo>
                <a:lnTo>
                  <a:pt x="0" y="983830"/>
                </a:lnTo>
                <a:lnTo>
                  <a:pt x="3931" y="1032555"/>
                </a:lnTo>
                <a:lnTo>
                  <a:pt x="15314" y="1078776"/>
                </a:lnTo>
                <a:lnTo>
                  <a:pt x="33529" y="1121875"/>
                </a:lnTo>
                <a:lnTo>
                  <a:pt x="57959" y="1161233"/>
                </a:lnTo>
                <a:lnTo>
                  <a:pt x="87984" y="1196233"/>
                </a:lnTo>
                <a:lnTo>
                  <a:pt x="122985" y="1226256"/>
                </a:lnTo>
                <a:lnTo>
                  <a:pt x="162346" y="1250684"/>
                </a:lnTo>
                <a:lnTo>
                  <a:pt x="205446" y="1268898"/>
                </a:lnTo>
                <a:lnTo>
                  <a:pt x="251668" y="1280279"/>
                </a:lnTo>
                <a:lnTo>
                  <a:pt x="300393" y="1284211"/>
                </a:lnTo>
                <a:lnTo>
                  <a:pt x="2554033" y="1284211"/>
                </a:lnTo>
                <a:lnTo>
                  <a:pt x="2602757" y="1280279"/>
                </a:lnTo>
                <a:lnTo>
                  <a:pt x="2648978" y="1268898"/>
                </a:lnTo>
                <a:lnTo>
                  <a:pt x="2692077" y="1250684"/>
                </a:lnTo>
                <a:lnTo>
                  <a:pt x="2731436" y="1226256"/>
                </a:lnTo>
                <a:lnTo>
                  <a:pt x="2766436" y="1196233"/>
                </a:lnTo>
                <a:lnTo>
                  <a:pt x="2796459" y="1161233"/>
                </a:lnTo>
                <a:lnTo>
                  <a:pt x="2820886" y="1121875"/>
                </a:lnTo>
                <a:lnTo>
                  <a:pt x="2839100" y="1078776"/>
                </a:lnTo>
                <a:lnTo>
                  <a:pt x="2850482" y="1032555"/>
                </a:lnTo>
                <a:lnTo>
                  <a:pt x="2854413" y="983830"/>
                </a:lnTo>
                <a:lnTo>
                  <a:pt x="2854413" y="300393"/>
                </a:lnTo>
                <a:lnTo>
                  <a:pt x="2850482" y="251668"/>
                </a:lnTo>
                <a:lnTo>
                  <a:pt x="2839100" y="205446"/>
                </a:lnTo>
                <a:lnTo>
                  <a:pt x="2820886" y="162346"/>
                </a:lnTo>
                <a:lnTo>
                  <a:pt x="2796459" y="122985"/>
                </a:lnTo>
                <a:lnTo>
                  <a:pt x="2766436" y="87984"/>
                </a:lnTo>
                <a:lnTo>
                  <a:pt x="2731436" y="57959"/>
                </a:lnTo>
                <a:lnTo>
                  <a:pt x="2692077" y="33529"/>
                </a:lnTo>
                <a:lnTo>
                  <a:pt x="2648978" y="15314"/>
                </a:lnTo>
                <a:lnTo>
                  <a:pt x="2602757" y="3931"/>
                </a:lnTo>
                <a:lnTo>
                  <a:pt x="25540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lang="ru-RU" sz="1600" spc="20" dirty="0">
              <a:solidFill>
                <a:srgbClr val="313637"/>
              </a:solidFill>
              <a:latin typeface="Trebuchet MS"/>
              <a:cs typeface="Trebuchet MS"/>
            </a:endParaRPr>
          </a:p>
          <a:p>
            <a:pPr algn="ctr"/>
            <a:r>
              <a:rPr lang="ru-RU" sz="1600" spc="20" dirty="0">
                <a:solidFill>
                  <a:srgbClr val="313637"/>
                </a:solidFill>
                <a:latin typeface="Trebuchet MS"/>
                <a:cs typeface="Trebuchet MS"/>
              </a:rPr>
              <a:t>научают</a:t>
            </a:r>
            <a:r>
              <a:rPr lang="ru-RU" sz="1600" spc="-95" dirty="0">
                <a:solidFill>
                  <a:srgbClr val="313637"/>
                </a:solidFill>
                <a:latin typeface="Trebuchet MS"/>
                <a:cs typeface="Trebuchet MS"/>
              </a:rPr>
              <a:t> </a:t>
            </a:r>
            <a:r>
              <a:rPr lang="ru-RU" sz="1600" spc="60" dirty="0">
                <a:solidFill>
                  <a:srgbClr val="313637"/>
                </a:solidFill>
                <a:latin typeface="Trebuchet MS"/>
                <a:cs typeface="Trebuchet MS"/>
              </a:rPr>
              <a:t>весь </a:t>
            </a:r>
            <a:r>
              <a:rPr lang="ru-RU" sz="1600" spc="-95" dirty="0">
                <a:solidFill>
                  <a:srgbClr val="313637"/>
                </a:solidFill>
                <a:latin typeface="Trebuchet MS"/>
                <a:cs typeface="Trebuchet MS"/>
              </a:rPr>
              <a:t> </a:t>
            </a:r>
            <a:r>
              <a:rPr lang="ru-RU" sz="1600" spc="15" dirty="0">
                <a:solidFill>
                  <a:srgbClr val="313637"/>
                </a:solidFill>
                <a:latin typeface="Trebuchet MS"/>
                <a:cs typeface="Trebuchet MS"/>
              </a:rPr>
              <a:t>лицей </a:t>
            </a:r>
            <a:r>
              <a:rPr lang="ru-RU" sz="1600" spc="30" dirty="0">
                <a:solidFill>
                  <a:srgbClr val="313637"/>
                </a:solidFill>
                <a:latin typeface="Trebuchet MS"/>
                <a:cs typeface="Trebuchet MS"/>
              </a:rPr>
              <a:t>играть </a:t>
            </a:r>
            <a:r>
              <a:rPr lang="ru-RU" sz="1600" spc="-470" dirty="0">
                <a:solidFill>
                  <a:srgbClr val="313637"/>
                </a:solidFill>
                <a:latin typeface="Trebuchet MS"/>
                <a:cs typeface="Trebuchet MS"/>
              </a:rPr>
              <a:t> </a:t>
            </a:r>
            <a:r>
              <a:rPr lang="ru-RU" sz="1600" spc="-20" dirty="0">
                <a:solidFill>
                  <a:srgbClr val="313637"/>
                </a:solidFill>
                <a:latin typeface="Trebuchet MS"/>
                <a:cs typeface="Trebuchet MS"/>
              </a:rPr>
              <a:t>в </a:t>
            </a:r>
            <a:r>
              <a:rPr lang="ru-RU" sz="1600" spc="70" dirty="0">
                <a:solidFill>
                  <a:srgbClr val="313637"/>
                </a:solidFill>
                <a:latin typeface="Trebuchet MS"/>
                <a:cs typeface="Trebuchet MS"/>
              </a:rPr>
              <a:t>свою </a:t>
            </a:r>
            <a:r>
              <a:rPr lang="ru-RU" sz="1600" spc="25" dirty="0">
                <a:solidFill>
                  <a:srgbClr val="313637"/>
                </a:solidFill>
                <a:latin typeface="Trebuchet MS"/>
                <a:cs typeface="Trebuchet MS"/>
              </a:rPr>
              <a:t>любимую </a:t>
            </a:r>
            <a:r>
              <a:rPr lang="ru-RU" sz="1600" spc="-55" dirty="0">
                <a:solidFill>
                  <a:srgbClr val="313637"/>
                </a:solidFill>
                <a:latin typeface="Trebuchet MS"/>
                <a:cs typeface="Trebuchet MS"/>
              </a:rPr>
              <a:t>игру, </a:t>
            </a:r>
            <a:r>
              <a:rPr lang="ru-RU" sz="1600" spc="-50" dirty="0">
                <a:solidFill>
                  <a:srgbClr val="313637"/>
                </a:solidFill>
                <a:latin typeface="Trebuchet MS"/>
                <a:cs typeface="Trebuchet MS"/>
              </a:rPr>
              <a:t> </a:t>
            </a:r>
            <a:r>
              <a:rPr lang="ru-RU" sz="1600" dirty="0">
                <a:solidFill>
                  <a:srgbClr val="313637"/>
                </a:solidFill>
                <a:latin typeface="Trebuchet MS"/>
                <a:cs typeface="Trebuchet MS"/>
              </a:rPr>
              <a:t>делятся </a:t>
            </a:r>
            <a:r>
              <a:rPr lang="ru-RU" sz="1600" spc="35" dirty="0">
                <a:solidFill>
                  <a:srgbClr val="313637"/>
                </a:solidFill>
                <a:latin typeface="Trebuchet MS"/>
                <a:cs typeface="Trebuchet MS"/>
              </a:rPr>
              <a:t>интересной </a:t>
            </a:r>
            <a:r>
              <a:rPr lang="ru-RU" sz="1600" spc="40" dirty="0">
                <a:solidFill>
                  <a:srgbClr val="313637"/>
                </a:solidFill>
                <a:latin typeface="Trebuchet MS"/>
                <a:cs typeface="Trebuchet MS"/>
              </a:rPr>
              <a:t> </a:t>
            </a:r>
            <a:r>
              <a:rPr lang="ru-RU" sz="1600" spc="20" dirty="0">
                <a:solidFill>
                  <a:srgbClr val="313637"/>
                </a:solidFill>
                <a:latin typeface="Trebuchet MS"/>
                <a:cs typeface="Trebuchet MS"/>
              </a:rPr>
              <a:t>семейной </a:t>
            </a:r>
            <a:r>
              <a:rPr lang="ru-RU" sz="1600" spc="45" dirty="0">
                <a:solidFill>
                  <a:srgbClr val="313637"/>
                </a:solidFill>
                <a:latin typeface="Trebuchet MS"/>
                <a:cs typeface="Trebuchet MS"/>
              </a:rPr>
              <a:t>традицией </a:t>
            </a:r>
            <a:r>
              <a:rPr lang="ru-RU" sz="1600" spc="-15" dirty="0">
                <a:solidFill>
                  <a:srgbClr val="313637"/>
                </a:solidFill>
                <a:latin typeface="Trebuchet MS"/>
                <a:cs typeface="Trebuchet MS"/>
              </a:rPr>
              <a:t>или </a:t>
            </a:r>
            <a:r>
              <a:rPr lang="ru-RU" sz="1600" spc="-470" dirty="0">
                <a:solidFill>
                  <a:srgbClr val="313637"/>
                </a:solidFill>
                <a:latin typeface="Trebuchet MS"/>
                <a:cs typeface="Trebuchet MS"/>
              </a:rPr>
              <a:t> </a:t>
            </a:r>
            <a:r>
              <a:rPr lang="ru-RU" sz="1600" dirty="0">
                <a:solidFill>
                  <a:srgbClr val="313637"/>
                </a:solidFill>
                <a:latin typeface="Trebuchet MS"/>
                <a:cs typeface="Trebuchet MS"/>
              </a:rPr>
              <a:t>выступают</a:t>
            </a:r>
            <a:r>
              <a:rPr lang="ru-RU" sz="1600" spc="-105" dirty="0">
                <a:solidFill>
                  <a:srgbClr val="313637"/>
                </a:solidFill>
                <a:latin typeface="Trebuchet MS"/>
                <a:cs typeface="Trebuchet MS"/>
              </a:rPr>
              <a:t> </a:t>
            </a:r>
            <a:r>
              <a:rPr lang="ru-RU" sz="1600" spc="20" dirty="0">
                <a:solidFill>
                  <a:srgbClr val="313637"/>
                </a:solidFill>
                <a:latin typeface="Trebuchet MS"/>
                <a:cs typeface="Trebuchet MS"/>
              </a:rPr>
              <a:t>всей</a:t>
            </a:r>
            <a:r>
              <a:rPr lang="ru-RU" sz="1600" spc="-105" dirty="0">
                <a:solidFill>
                  <a:srgbClr val="313637"/>
                </a:solidFill>
                <a:latin typeface="Trebuchet MS"/>
                <a:cs typeface="Trebuchet MS"/>
              </a:rPr>
              <a:t> </a:t>
            </a:r>
            <a:r>
              <a:rPr lang="ru-RU" sz="1600" spc="5" dirty="0">
                <a:solidFill>
                  <a:srgbClr val="313637"/>
                </a:solidFill>
                <a:latin typeface="Trebuchet MS"/>
                <a:cs typeface="Trebuchet MS"/>
              </a:rPr>
              <a:t>семьей</a:t>
            </a:r>
            <a:r>
              <a:rPr lang="ru-RU" sz="1600" spc="-100" dirty="0">
                <a:solidFill>
                  <a:srgbClr val="313637"/>
                </a:solidFill>
                <a:latin typeface="Trebuchet MS"/>
                <a:cs typeface="Trebuchet MS"/>
              </a:rPr>
              <a:t> </a:t>
            </a:r>
            <a:r>
              <a:rPr lang="ru-RU" sz="1600" spc="100" dirty="0">
                <a:solidFill>
                  <a:srgbClr val="313637"/>
                </a:solidFill>
                <a:latin typeface="Trebuchet MS"/>
                <a:cs typeface="Trebuchet MS"/>
              </a:rPr>
              <a:t>на лицейском </a:t>
            </a:r>
            <a:r>
              <a:rPr lang="ru-RU" sz="1600" spc="-470" dirty="0">
                <a:solidFill>
                  <a:srgbClr val="313637"/>
                </a:solidFill>
                <a:latin typeface="Trebuchet MS"/>
                <a:cs typeface="Trebuchet MS"/>
              </a:rPr>
              <a:t> </a:t>
            </a:r>
            <a:r>
              <a:rPr lang="ru-RU" sz="1600" spc="25" dirty="0">
                <a:solidFill>
                  <a:srgbClr val="313637"/>
                </a:solidFill>
                <a:latin typeface="Trebuchet MS"/>
                <a:cs typeface="Trebuchet MS"/>
              </a:rPr>
              <a:t>концерте, конференции, событии</a:t>
            </a:r>
            <a:endParaRPr lang="ru-RU" sz="1600" dirty="0">
              <a:latin typeface="Trebuchet MS"/>
              <a:cs typeface="Trebuchet MS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15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tgl.tom.ru/images/foto/IMG-20181111-WA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44" y="4575170"/>
            <a:ext cx="2986753" cy="224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84" y="2812134"/>
            <a:ext cx="2422766" cy="1604689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0" t="17879" r="27242" b="33109"/>
          <a:stretch>
            <a:fillRect/>
          </a:stretch>
        </p:blipFill>
        <p:spPr bwMode="auto">
          <a:xfrm>
            <a:off x="8095812" y="5115095"/>
            <a:ext cx="2753002" cy="1700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3592" y="188641"/>
            <a:ext cx="81035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Какой он, НАШ Гуманитарный лицей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13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9602058"/>
              </p:ext>
            </p:extLst>
          </p:nvPr>
        </p:nvGraphicFramePr>
        <p:xfrm>
          <a:off x="604344" y="773416"/>
          <a:ext cx="10468209" cy="1975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796" y="2485505"/>
            <a:ext cx="3282547" cy="2460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415" y="2950998"/>
            <a:ext cx="3781287" cy="283596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62" y="5623733"/>
            <a:ext cx="1849956" cy="1234267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48284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83"/>
          <p:cNvSpPr txBox="1"/>
          <p:nvPr/>
        </p:nvSpPr>
        <p:spPr>
          <a:xfrm>
            <a:off x="2974700" y="4185587"/>
            <a:ext cx="6360303" cy="107721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Глобально компетентная личность </a:t>
            </a: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173696"/>
            <a:ext cx="1162050" cy="1314450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384" y="5279880"/>
            <a:ext cx="3552825" cy="1285875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97" name="Прямоугольная выноска 96"/>
          <p:cNvSpPr/>
          <p:nvPr/>
        </p:nvSpPr>
        <p:spPr>
          <a:xfrm>
            <a:off x="1300613" y="1809397"/>
            <a:ext cx="2745069" cy="1914525"/>
          </a:xfrm>
          <a:prstGeom prst="wedgeRectCallou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ая выноска 97"/>
          <p:cNvSpPr/>
          <p:nvPr/>
        </p:nvSpPr>
        <p:spPr>
          <a:xfrm>
            <a:off x="4524375" y="612322"/>
            <a:ext cx="3860089" cy="1914525"/>
          </a:xfrm>
          <a:prstGeom prst="wedgeRectCallou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ая выноска 98"/>
          <p:cNvSpPr/>
          <p:nvPr/>
        </p:nvSpPr>
        <p:spPr>
          <a:xfrm>
            <a:off x="8761153" y="1809396"/>
            <a:ext cx="2951011" cy="1914525"/>
          </a:xfrm>
          <a:prstGeom prst="wedgeRectCallou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244136" y="2124933"/>
            <a:ext cx="2829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способен воспринимать местные и глобальные проблемы и вопросы межкультурного взаимодействия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97433" y="736708"/>
            <a:ext cx="3987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понимать и оценивать различные точки зрения и мировоззрения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24374" y="1468228"/>
            <a:ext cx="3860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успешно и уважительно взаимодействовать с другими людьми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667396" y="2000245"/>
            <a:ext cx="29621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ответственно действовать для обеспечения устойчивого развития и коллективного благополучия</a:t>
            </a:r>
          </a:p>
        </p:txBody>
      </p:sp>
    </p:spTree>
    <p:extLst>
      <p:ext uri="{BB962C8B-B14F-4D97-AF65-F5344CB8AC3E}">
        <p14:creationId xmlns:p14="http://schemas.microsoft.com/office/powerpoint/2010/main" val="63820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«Глобальные компетенции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»</a:t>
            </a:r>
            <a:b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global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competence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02" y="1825624"/>
            <a:ext cx="12045142" cy="50323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В какой степени выпускники школы готовы жить и работать в обществе, в котором проявляется межкультурное разнообразие в условиях глобализации?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Как учащиеся воспринимают явления глобального характера, понимают и критически анализируют глобальные проблемы и проблемы взаимодействия культур?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Какие подходы к образованию в области разнообразия культур, взаимодействия культур и глобализации используются в школе?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Какие подходы используются в школе при обучении детей - представителей разных культур; как формируются глобальные компетенции в этих условиях?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Какие подходы используются для организации совместной работы учащихся-представителей разных культур?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Как школа справляется с проблемами гендерных различий и стереотипов?</a:t>
            </a:r>
          </a:p>
        </p:txBody>
      </p:sp>
    </p:spTree>
    <p:extLst>
      <p:ext uri="{BB962C8B-B14F-4D97-AF65-F5344CB8AC3E}">
        <p14:creationId xmlns:p14="http://schemas.microsoft.com/office/powerpoint/2010/main" val="3636693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" y="365125"/>
            <a:ext cx="11610109" cy="1325563"/>
          </a:xfrm>
        </p:spPr>
        <p:txBody>
          <a:bodyPr/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Сформированность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глобальной компетентности</a:t>
            </a: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5344457"/>
              </p:ext>
            </p:extLst>
          </p:nvPr>
        </p:nvGraphicFramePr>
        <p:xfrm>
          <a:off x="0" y="1642739"/>
          <a:ext cx="12192000" cy="52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313019729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776551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Знание и понимание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Умения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434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а) осознание и понимание глобальных проблем:</a:t>
                      </a:r>
                    </a:p>
                    <a:p>
                      <a:r>
                        <a:rPr lang="ru-RU" dirty="0" smtClean="0"/>
                        <a:t>• осведомленность о наиболее значимых глобальных проблемах </a:t>
                      </a:r>
                    </a:p>
                    <a:p>
                      <a:r>
                        <a:rPr lang="ru-RU" dirty="0" smtClean="0"/>
                        <a:t>• понимание взаимосвязей между глобальными проблемами, влияния глобальных проблем на локальные тенденции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а) аналитическое мышление:</a:t>
                      </a:r>
                    </a:p>
                    <a:p>
                      <a:r>
                        <a:rPr lang="ru-RU" dirty="0" smtClean="0"/>
                        <a:t>• следование логике</a:t>
                      </a:r>
                    </a:p>
                    <a:p>
                      <a:r>
                        <a:rPr lang="ru-RU" dirty="0" smtClean="0"/>
                        <a:t>• системность рассмотрения проблемы</a:t>
                      </a:r>
                    </a:p>
                    <a:p>
                      <a:r>
                        <a:rPr lang="ru-RU" dirty="0" smtClean="0"/>
                        <a:t>• соблюдение последовательности рассмотрения</a:t>
                      </a:r>
                    </a:p>
                    <a:p>
                      <a:r>
                        <a:rPr lang="ru-RU" dirty="0" smtClean="0"/>
                        <a:t>проблемы</a:t>
                      </a:r>
                    </a:p>
                    <a:p>
                      <a:r>
                        <a:rPr lang="ru-RU" dirty="0" smtClean="0"/>
                        <a:t>• способность интерпретировать смысл элементов текста</a:t>
                      </a:r>
                    </a:p>
                    <a:p>
                      <a:r>
                        <a:rPr lang="ru-RU" dirty="0" smtClean="0"/>
                        <a:t>• способность устанавливать связи и выявлять</a:t>
                      </a:r>
                    </a:p>
                    <a:p>
                      <a:r>
                        <a:rPr lang="ru-RU" dirty="0" smtClean="0"/>
                        <a:t>противоречия при рассмотрении проблемы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496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б) осознание и понимание межкультурных различий,</a:t>
                      </a:r>
                    </a:p>
                    <a:p>
                      <a:r>
                        <a:rPr lang="ru-RU" dirty="0" smtClean="0"/>
                        <a:t>взаимопонимание:</a:t>
                      </a:r>
                    </a:p>
                    <a:p>
                      <a:r>
                        <a:rPr lang="ru-RU" dirty="0" smtClean="0"/>
                        <a:t>• осознание сходства и различий</a:t>
                      </a:r>
                    </a:p>
                    <a:p>
                      <a:r>
                        <a:rPr lang="ru-RU" dirty="0" smtClean="0"/>
                        <a:t>разных культур</a:t>
                      </a:r>
                    </a:p>
                    <a:p>
                      <a:r>
                        <a:rPr lang="ru-RU" dirty="0" smtClean="0"/>
                        <a:t>• понимание иной точки зрения,</a:t>
                      </a:r>
                    </a:p>
                    <a:p>
                      <a:r>
                        <a:rPr lang="ru-RU" dirty="0" smtClean="0"/>
                        <a:t>осознание факторов, влияющих на</a:t>
                      </a:r>
                    </a:p>
                    <a:p>
                      <a:r>
                        <a:rPr lang="ru-RU" dirty="0" smtClean="0"/>
                        <a:t>выбор той или иной позиции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б) критическое мышление: </a:t>
                      </a:r>
                    </a:p>
                    <a:p>
                      <a:r>
                        <a:rPr lang="ru-RU" dirty="0" smtClean="0"/>
                        <a:t>• оценка значимости, обоснованности, достоверности информации (текста, источника, утверждения) с позиций внутренней целостности, непротиворечивости объективным данным и личному опыту</a:t>
                      </a:r>
                    </a:p>
                    <a:p>
                      <a:r>
                        <a:rPr lang="ru-RU" dirty="0" smtClean="0"/>
                        <a:t> • осознание связи собственных взглядов с определенными ценностями и культурными традициями, понимание обусловленности взглядов и суждений культурными и иными традициями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27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673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173696"/>
            <a:ext cx="1162050" cy="13144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A713F44-2764-60ED-1F18-CA3DE9870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6" y="2400300"/>
            <a:ext cx="2619375" cy="3810000"/>
          </a:xfrm>
          <a:prstGeom prst="rect">
            <a:avLst/>
          </a:prstGeom>
        </p:spPr>
      </p:pic>
      <p:sp>
        <p:nvSpPr>
          <p:cNvPr id="2" name="Овальная выноска 1"/>
          <p:cNvSpPr/>
          <p:nvPr/>
        </p:nvSpPr>
        <p:spPr>
          <a:xfrm>
            <a:off x="1966913" y="1228724"/>
            <a:ext cx="2309812" cy="1478621"/>
          </a:xfrm>
          <a:prstGeom prst="wedgeEllipseCallou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5086350" y="564169"/>
            <a:ext cx="3611359" cy="923977"/>
          </a:xfrm>
          <a:prstGeom prst="horizontalScroll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082234" y="1531913"/>
            <a:ext cx="21240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структуру</a:t>
            </a:r>
            <a:r>
              <a:rPr lang="ru-RU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глобальных</a:t>
            </a:r>
            <a:r>
              <a:rPr lang="ru-RU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компетенций</a:t>
            </a:r>
            <a:r>
              <a:rPr lang="ru-RU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b="1" dirty="0"/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7303769" y="1635757"/>
            <a:ext cx="3580188" cy="923977"/>
          </a:xfrm>
          <a:prstGeom prst="horizontalScroll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7688234" y="3843311"/>
            <a:ext cx="3782465" cy="923977"/>
          </a:xfrm>
          <a:prstGeom prst="horizontalScroll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5117521" y="2707345"/>
            <a:ext cx="3669032" cy="923977"/>
          </a:xfrm>
          <a:prstGeom prst="horizontalScroll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440847" y="687678"/>
            <a:ext cx="1672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знания</a:t>
            </a:r>
            <a:endParaRPr lang="ru-RU" sz="4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888452" y="1727145"/>
            <a:ext cx="17713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умения</a:t>
            </a:r>
            <a:endParaRPr lang="ru-RU" sz="4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432584" y="2840410"/>
            <a:ext cx="25952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отношения</a:t>
            </a:r>
            <a:endParaRPr lang="ru-RU" sz="4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107774" y="3962226"/>
            <a:ext cx="22300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ценности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10929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43" y="100964"/>
            <a:ext cx="4538317" cy="34139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4" y="3447468"/>
            <a:ext cx="4538317" cy="34105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74" y="203487"/>
            <a:ext cx="4325308" cy="3243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074" y="3514922"/>
            <a:ext cx="4300682" cy="32255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295" y="203487"/>
            <a:ext cx="2416823" cy="16114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9370" y="2146853"/>
            <a:ext cx="2702496" cy="18010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2454" y="4279785"/>
            <a:ext cx="1488504" cy="223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90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7748" t="26182" r="12049" b="28924"/>
          <a:stretch/>
        </p:blipFill>
        <p:spPr>
          <a:xfrm>
            <a:off x="78443" y="98679"/>
            <a:ext cx="3975542" cy="3189353"/>
          </a:xfrm>
          <a:prstGeom prst="rect">
            <a:avLst/>
          </a:prstGeom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7181" t="25863" r="12050" b="29243"/>
          <a:stretch/>
        </p:blipFill>
        <p:spPr>
          <a:xfrm>
            <a:off x="4532568" y="77575"/>
            <a:ext cx="4067944" cy="3144440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5"/>
          <a:srcRect l="56866" t="26182" r="12228" b="28606"/>
          <a:stretch/>
        </p:blipFill>
        <p:spPr bwMode="auto">
          <a:xfrm>
            <a:off x="78443" y="3654317"/>
            <a:ext cx="3960440" cy="290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6"/>
          <a:srcRect l="57325" t="26182" r="12229" b="29243"/>
          <a:stretch/>
        </p:blipFill>
        <p:spPr bwMode="auto">
          <a:xfrm>
            <a:off x="4578128" y="3668936"/>
            <a:ext cx="4022385" cy="287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7561" y="328498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0033CC"/>
                </a:solidFill>
                <a:latin typeface="Comic Sans MS" panose="030F0702030302020204" pitchFamily="66" charset="0"/>
              </a:rPr>
              <a:t>Арбузник</a:t>
            </a:r>
            <a:endParaRPr lang="ru-RU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590" y="3356992"/>
            <a:ext cx="323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33CC"/>
                </a:solidFill>
                <a:latin typeface="Comic Sans MS" panose="030F0702030302020204" pitchFamily="66" charset="0"/>
              </a:rPr>
              <a:t>Посвящение в ЛИЦЕИСТЫ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9569" y="6516052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33CC"/>
                </a:solidFill>
                <a:latin typeface="Comic Sans MS" panose="030F0702030302020204" pitchFamily="66" charset="0"/>
              </a:rPr>
              <a:t>Капустник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2047" y="6525344"/>
            <a:ext cx="357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33CC"/>
                </a:solidFill>
                <a:latin typeface="Comic Sans MS" panose="030F0702030302020204" pitchFamily="66" charset="0"/>
              </a:rPr>
              <a:t>Праздник последнего звонка 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904" y="984036"/>
            <a:ext cx="3356653" cy="22379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80840" y="383812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Литературные </a:t>
            </a:r>
          </a:p>
          <a:p>
            <a:r>
              <a:rPr lang="ru-RU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и математические вечера</a:t>
            </a:r>
            <a:endParaRPr lang="ru-RU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236" y="4016865"/>
            <a:ext cx="3271987" cy="218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4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963</Words>
  <Application>Microsoft Office PowerPoint</Application>
  <PresentationFormat>Широкоэкранный</PresentationFormat>
  <Paragraphs>101</Paragraphs>
  <Slides>13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Symbol</vt:lpstr>
      <vt:lpstr>Times New Roman</vt:lpstr>
      <vt:lpstr>Trebuchet MS</vt:lpstr>
      <vt:lpstr>Тема Office</vt:lpstr>
      <vt:lpstr>Презентация PowerPoint</vt:lpstr>
      <vt:lpstr>Гуманитарный лицей – это образовательное пространство, в котором дети </vt:lpstr>
      <vt:lpstr>Презентация PowerPoint</vt:lpstr>
      <vt:lpstr>Презентация PowerPoint</vt:lpstr>
      <vt:lpstr>«Глобальные компетенции»  «global competence» </vt:lpstr>
      <vt:lpstr>Сформированность глобальной компетентности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Тырышкина Ксения Викторовна</dc:creator>
  <cp:lastModifiedBy>Баталова Евгения Анатольевна</cp:lastModifiedBy>
  <cp:revision>65</cp:revision>
  <dcterms:created xsi:type="dcterms:W3CDTF">2022-10-07T08:17:12Z</dcterms:created>
  <dcterms:modified xsi:type="dcterms:W3CDTF">2022-10-28T07:43:12Z</dcterms:modified>
</cp:coreProperties>
</file>