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7" r:id="rId3"/>
    <p:sldId id="257" r:id="rId4"/>
    <p:sldId id="259" r:id="rId5"/>
    <p:sldId id="258" r:id="rId6"/>
    <p:sldId id="260" r:id="rId7"/>
    <p:sldId id="276" r:id="rId8"/>
    <p:sldId id="261" r:id="rId9"/>
    <p:sldId id="262" r:id="rId10"/>
    <p:sldId id="263" r:id="rId11"/>
    <p:sldId id="264" r:id="rId12"/>
    <p:sldId id="270" r:id="rId13"/>
    <p:sldId id="268" r:id="rId14"/>
    <p:sldId id="271" r:id="rId15"/>
    <p:sldId id="269" r:id="rId16"/>
    <p:sldId id="272" r:id="rId17"/>
    <p:sldId id="273" r:id="rId18"/>
    <p:sldId id="274" r:id="rId19"/>
    <p:sldId id="275" r:id="rId20"/>
    <p:sldId id="265" r:id="rId21"/>
    <p:sldId id="26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156" autoAdjust="0"/>
    <p:restoredTop sz="94660"/>
  </p:normalViewPr>
  <p:slideViewPr>
    <p:cSldViewPr>
      <p:cViewPr>
        <p:scale>
          <a:sx n="90" d="100"/>
          <a:sy n="90" d="100"/>
        </p:scale>
        <p:origin x="-1062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87;&#1077;&#1076;&#1072;&#1075;&#1086;&#1075;-&#1085;&#1072;&#1089;&#1090;&#1072;&#1074;&#1085;&#1080;&#1082;\&#1086;&#1095;&#1085;&#1099;&#1081;\&#1095;&#1077;&#1088;&#1085;&#1086;&#1074;&#1086;&#1077;\&#1076;&#1080;&#1072;&#1075;&#1088;&#1072;&#1084;&#1084;&#1099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87;&#1077;&#1076;&#1072;&#1075;&#1086;&#1075;-&#1085;&#1072;&#1089;&#1090;&#1072;&#1074;&#1085;&#1080;&#1082;\&#1086;&#1095;&#1085;&#1099;&#1081;\&#1095;&#1077;&#1088;&#1085;&#1086;&#1074;&#1086;&#1077;\&#1076;&#1080;&#1072;&#1075;&#1088;&#1072;&#1084;&#1084;&#109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5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Лист2!$B$1</c:f>
              <c:strCache>
                <c:ptCount val="1"/>
                <c:pt idx="0">
                  <c:v>«5»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</c:spPr>
          <c:cat>
            <c:strRef>
              <c:f>Лист2!$A$2:$A$5</c:f>
              <c:strCache>
                <c:ptCount val="4"/>
                <c:pt idx="0">
                  <c:v>Действия с натуральными числами</c:v>
                </c:pt>
                <c:pt idx="1">
                  <c:v> Действия с дробями</c:v>
                </c:pt>
                <c:pt idx="2">
                  <c:v>Геометрические фигуры</c:v>
                </c:pt>
                <c:pt idx="3">
                  <c:v>Площади и объемы</c:v>
                </c:pt>
              </c:strCache>
            </c:strRef>
          </c:cat>
          <c:val>
            <c:numRef>
              <c:f>Лист2!$B$2:$B$5</c:f>
              <c:numCache>
                <c:formatCode>General</c:formatCode>
                <c:ptCount val="4"/>
                <c:pt idx="0">
                  <c:v>6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Лист2!$C$1</c:f>
              <c:strCache>
                <c:ptCount val="1"/>
                <c:pt idx="0">
                  <c:v>«4»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Лист2!$A$2:$A$5</c:f>
              <c:strCache>
                <c:ptCount val="4"/>
                <c:pt idx="0">
                  <c:v>Действия с натуральными числами</c:v>
                </c:pt>
                <c:pt idx="1">
                  <c:v> Действия с дробями</c:v>
                </c:pt>
                <c:pt idx="2">
                  <c:v>Геометрические фигуры</c:v>
                </c:pt>
                <c:pt idx="3">
                  <c:v>Площади и объемы</c:v>
                </c:pt>
              </c:strCache>
            </c:strRef>
          </c:cat>
          <c:val>
            <c:numRef>
              <c:f>Лист2!$C$2:$C$5</c:f>
              <c:numCache>
                <c:formatCode>General</c:formatCode>
                <c:ptCount val="4"/>
                <c:pt idx="0">
                  <c:v>13</c:v>
                </c:pt>
                <c:pt idx="1">
                  <c:v>12</c:v>
                </c:pt>
                <c:pt idx="2">
                  <c:v>10</c:v>
                </c:pt>
                <c:pt idx="3">
                  <c:v>8</c:v>
                </c:pt>
              </c:numCache>
            </c:numRef>
          </c:val>
        </c:ser>
        <c:ser>
          <c:idx val="2"/>
          <c:order val="2"/>
          <c:tx>
            <c:strRef>
              <c:f>Лист2!$D$1</c:f>
              <c:strCache>
                <c:ptCount val="1"/>
                <c:pt idx="0">
                  <c:v>«3»</c:v>
                </c:pt>
              </c:strCache>
            </c:strRef>
          </c:tx>
          <c:spPr>
            <a:solidFill>
              <a:srgbClr val="002060"/>
            </a:solidFill>
          </c:spPr>
          <c:cat>
            <c:strRef>
              <c:f>Лист2!$A$2:$A$5</c:f>
              <c:strCache>
                <c:ptCount val="4"/>
                <c:pt idx="0">
                  <c:v>Действия с натуральными числами</c:v>
                </c:pt>
                <c:pt idx="1">
                  <c:v> Действия с дробями</c:v>
                </c:pt>
                <c:pt idx="2">
                  <c:v>Геометрические фигуры</c:v>
                </c:pt>
                <c:pt idx="3">
                  <c:v>Площади и объемы</c:v>
                </c:pt>
              </c:strCache>
            </c:strRef>
          </c:cat>
          <c:val>
            <c:numRef>
              <c:f>Лист2!$D$2:$D$5</c:f>
              <c:numCache>
                <c:formatCode>General</c:formatCode>
                <c:ptCount val="4"/>
                <c:pt idx="0">
                  <c:v>8</c:v>
                </c:pt>
                <c:pt idx="1">
                  <c:v>10</c:v>
                </c:pt>
                <c:pt idx="2">
                  <c:v>12</c:v>
                </c:pt>
                <c:pt idx="3">
                  <c:v>17</c:v>
                </c:pt>
              </c:numCache>
            </c:numRef>
          </c:val>
        </c:ser>
        <c:ser>
          <c:idx val="3"/>
          <c:order val="3"/>
          <c:tx>
            <c:strRef>
              <c:f>Лист2!$E$1</c:f>
              <c:strCache>
                <c:ptCount val="1"/>
                <c:pt idx="0">
                  <c:v>«2»</c:v>
                </c:pt>
              </c:strCache>
            </c:strRef>
          </c:tx>
          <c:spPr>
            <a:solidFill>
              <a:srgbClr val="C00000"/>
            </a:solidFill>
          </c:spPr>
          <c:cat>
            <c:strRef>
              <c:f>Лист2!$A$2:$A$5</c:f>
              <c:strCache>
                <c:ptCount val="4"/>
                <c:pt idx="0">
                  <c:v>Действия с натуральными числами</c:v>
                </c:pt>
                <c:pt idx="1">
                  <c:v> Действия с дробями</c:v>
                </c:pt>
                <c:pt idx="2">
                  <c:v>Геометрические фигуры</c:v>
                </c:pt>
                <c:pt idx="3">
                  <c:v>Площади и объемы</c:v>
                </c:pt>
              </c:strCache>
            </c:strRef>
          </c:cat>
          <c:val>
            <c:numRef>
              <c:f>Лист2!$E$2:$E$5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</c:ser>
        <c:axId val="54289536"/>
        <c:axId val="54291072"/>
      </c:barChart>
      <c:catAx>
        <c:axId val="54289536"/>
        <c:scaling>
          <c:orientation val="minMax"/>
        </c:scaling>
        <c:axPos val="b"/>
        <c:numFmt formatCode="General" sourceLinked="1"/>
        <c:majorTickMark val="none"/>
        <c:tickLblPos val="low"/>
        <c:txPr>
          <a:bodyPr rot="-5400000" vert="horz"/>
          <a:lstStyle/>
          <a:p>
            <a:pPr>
              <a:defRPr/>
            </a:pPr>
            <a:endParaRPr lang="ru-RU"/>
          </a:p>
        </c:txPr>
        <c:crossAx val="54291072"/>
        <c:crosses val="autoZero"/>
        <c:auto val="1"/>
        <c:lblAlgn val="ctr"/>
        <c:lblOffset val="100"/>
      </c:catAx>
      <c:valAx>
        <c:axId val="54291072"/>
        <c:scaling>
          <c:orientation val="minMax"/>
          <c:max val="28"/>
          <c:min val="0"/>
        </c:scaling>
        <c:axPos val="l"/>
        <c:majorGridlines/>
        <c:numFmt formatCode="General" sourceLinked="0"/>
        <c:majorTickMark val="none"/>
        <c:tickLblPos val="nextTo"/>
        <c:crossAx val="54289536"/>
        <c:crosses val="autoZero"/>
        <c:crossBetween val="between"/>
        <c:majorUnit val="10"/>
        <c:minorUnit val="5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plotArea>
      <c:layout/>
      <c:barChart>
        <c:barDir val="col"/>
        <c:grouping val="clustered"/>
        <c:ser>
          <c:idx val="1"/>
          <c:order val="0"/>
          <c:tx>
            <c:strRef>
              <c:f>Лист3!$B$1</c:f>
              <c:strCache>
                <c:ptCount val="1"/>
                <c:pt idx="0">
                  <c:v>Базовый уровень</c:v>
                </c:pt>
              </c:strCache>
            </c:strRef>
          </c:tx>
          <c:cat>
            <c:strRef>
              <c:f>Лист3!$A$3:$A$7</c:f>
              <c:strCache>
                <c:ptCount val="5"/>
                <c:pt idx="0">
                  <c:v>Арифметические операции</c:v>
                </c:pt>
                <c:pt idx="1">
                  <c:v>Числовые равенства и неравенства</c:v>
                </c:pt>
                <c:pt idx="2">
                  <c:v>Геометрические фигуры</c:v>
                </c:pt>
                <c:pt idx="3">
                  <c:v>Единицы измерения</c:v>
                </c:pt>
                <c:pt idx="4">
                  <c:v>Текстовые задачи</c:v>
                </c:pt>
              </c:strCache>
            </c:strRef>
          </c:cat>
          <c:val>
            <c:numRef>
              <c:f>Лист3!$B$3:$B$7</c:f>
              <c:numCache>
                <c:formatCode>0%</c:formatCode>
                <c:ptCount val="5"/>
                <c:pt idx="0">
                  <c:v>0.83000000000000063</c:v>
                </c:pt>
                <c:pt idx="1">
                  <c:v>0.70000000000000062</c:v>
                </c:pt>
                <c:pt idx="2">
                  <c:v>0.55000000000000004</c:v>
                </c:pt>
                <c:pt idx="3">
                  <c:v>0.8</c:v>
                </c:pt>
                <c:pt idx="4">
                  <c:v>0.65000000000000135</c:v>
                </c:pt>
              </c:numCache>
            </c:numRef>
          </c:val>
        </c:ser>
        <c:ser>
          <c:idx val="2"/>
          <c:order val="1"/>
          <c:tx>
            <c:strRef>
              <c:f>Лист3!$C$1</c:f>
              <c:strCache>
                <c:ptCount val="1"/>
                <c:pt idx="0">
                  <c:v>Продвинутый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Лист3!$A$3:$A$7</c:f>
              <c:strCache>
                <c:ptCount val="5"/>
                <c:pt idx="0">
                  <c:v>Арифметические операции</c:v>
                </c:pt>
                <c:pt idx="1">
                  <c:v>Числовые равенства и неравенства</c:v>
                </c:pt>
                <c:pt idx="2">
                  <c:v>Геометрические фигуры</c:v>
                </c:pt>
                <c:pt idx="3">
                  <c:v>Единицы измерения</c:v>
                </c:pt>
                <c:pt idx="4">
                  <c:v>Текстовые задачи</c:v>
                </c:pt>
              </c:strCache>
            </c:strRef>
          </c:cat>
          <c:val>
            <c:numRef>
              <c:f>Лист3!$C$3:$C$7</c:f>
              <c:numCache>
                <c:formatCode>0%</c:formatCode>
                <c:ptCount val="5"/>
                <c:pt idx="0">
                  <c:v>0.60000000000000064</c:v>
                </c:pt>
                <c:pt idx="1">
                  <c:v>0.55000000000000004</c:v>
                </c:pt>
                <c:pt idx="2">
                  <c:v>0.30000000000000032</c:v>
                </c:pt>
                <c:pt idx="3">
                  <c:v>0.68</c:v>
                </c:pt>
                <c:pt idx="4">
                  <c:v>0.5</c:v>
                </c:pt>
              </c:numCache>
            </c:numRef>
          </c:val>
        </c:ser>
        <c:axId val="54308224"/>
        <c:axId val="54322304"/>
      </c:barChart>
      <c:catAx>
        <c:axId val="54308224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/>
            </a:pPr>
            <a:endParaRPr lang="ru-RU"/>
          </a:p>
        </c:txPr>
        <c:crossAx val="54322304"/>
        <c:crosses val="autoZero"/>
        <c:auto val="1"/>
        <c:lblAlgn val="ctr"/>
        <c:lblOffset val="100"/>
      </c:catAx>
      <c:valAx>
        <c:axId val="54322304"/>
        <c:scaling>
          <c:orientation val="minMax"/>
        </c:scaling>
        <c:axPos val="l"/>
        <c:majorGridlines/>
        <c:numFmt formatCode="0%" sourceLinked="1"/>
        <c:tickLblPos val="nextTo"/>
        <c:crossAx val="5430822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Лист4!$H$2</c:f>
              <c:strCache>
                <c:ptCount val="1"/>
                <c:pt idx="0">
                  <c:v>Посещающие кружок ученики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Лист4!$I$1:$L$1</c:f>
              <c:strCache>
                <c:ptCount val="4"/>
                <c:pt idx="0">
                  <c:v>«5»</c:v>
                </c:pt>
                <c:pt idx="1">
                  <c:v>«4»</c:v>
                </c:pt>
                <c:pt idx="2">
                  <c:v>«3»</c:v>
                </c:pt>
                <c:pt idx="3">
                  <c:v>«2»</c:v>
                </c:pt>
              </c:strCache>
            </c:strRef>
          </c:cat>
          <c:val>
            <c:numRef>
              <c:f>Лист4!$I$2:$L$2</c:f>
              <c:numCache>
                <c:formatCode>0%</c:formatCode>
                <c:ptCount val="4"/>
                <c:pt idx="0" formatCode="0.00%">
                  <c:v>0.33300000000000057</c:v>
                </c:pt>
                <c:pt idx="1">
                  <c:v>0.5</c:v>
                </c:pt>
                <c:pt idx="2" formatCode="0.00%">
                  <c:v>0.16700000000000001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Лист4!$H$3</c:f>
              <c:strCache>
                <c:ptCount val="1"/>
                <c:pt idx="0">
                  <c:v>Не посещающие кружок ученики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Лист4!$I$1:$L$1</c:f>
              <c:strCache>
                <c:ptCount val="4"/>
                <c:pt idx="0">
                  <c:v>«5»</c:v>
                </c:pt>
                <c:pt idx="1">
                  <c:v>«4»</c:v>
                </c:pt>
                <c:pt idx="2">
                  <c:v>«3»</c:v>
                </c:pt>
                <c:pt idx="3">
                  <c:v>«2»</c:v>
                </c:pt>
              </c:strCache>
            </c:strRef>
          </c:cat>
          <c:val>
            <c:numRef>
              <c:f>Лист4!$I$3:$L$3</c:f>
              <c:numCache>
                <c:formatCode>0.00%</c:formatCode>
                <c:ptCount val="4"/>
                <c:pt idx="0">
                  <c:v>0.16300000000000001</c:v>
                </c:pt>
                <c:pt idx="1">
                  <c:v>0.33700000000000058</c:v>
                </c:pt>
                <c:pt idx="2">
                  <c:v>0.42400000000000032</c:v>
                </c:pt>
                <c:pt idx="3">
                  <c:v>7.5999999999999998E-2</c:v>
                </c:pt>
              </c:numCache>
            </c:numRef>
          </c:val>
        </c:ser>
        <c:axId val="54559104"/>
        <c:axId val="54560640"/>
      </c:barChart>
      <c:catAx>
        <c:axId val="54559104"/>
        <c:scaling>
          <c:orientation val="minMax"/>
        </c:scaling>
        <c:axPos val="b"/>
        <c:tickLblPos val="nextTo"/>
        <c:crossAx val="54560640"/>
        <c:crosses val="autoZero"/>
        <c:auto val="1"/>
        <c:lblAlgn val="ctr"/>
        <c:lblOffset val="100"/>
      </c:catAx>
      <c:valAx>
        <c:axId val="54560640"/>
        <c:scaling>
          <c:orientation val="minMax"/>
        </c:scaling>
        <c:axPos val="l"/>
        <c:majorGridlines/>
        <c:numFmt formatCode="0.00%" sourceLinked="1"/>
        <c:tickLblPos val="nextTo"/>
        <c:crossAx val="545591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81005814168795"/>
          <c:y val="0.32730944971199988"/>
          <c:w val="0.29711169658397746"/>
          <c:h val="0.23003979930815405"/>
        </c:manualLayout>
      </c:layout>
    </c:legend>
    <c:plotVisOnly val="1"/>
  </c:chart>
  <c:externalData r:id="rId1"/>
</c:chartSpace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61236F-89E1-4E98-A0EB-672B8926F1E9}">
      <dsp:nvSpPr>
        <dsp:cNvPr id="0" name=""/>
        <dsp:cNvSpPr/>
      </dsp:nvSpPr>
      <dsp:spPr>
        <a:xfrm>
          <a:off x="3422774" y="2432362"/>
          <a:ext cx="2687709" cy="445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371"/>
              </a:lnTo>
              <a:lnTo>
                <a:pt x="2687709" y="309371"/>
              </a:lnTo>
              <a:lnTo>
                <a:pt x="2687709" y="44518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B1AF1E-221E-4A31-B725-AECD7648AE95}">
      <dsp:nvSpPr>
        <dsp:cNvPr id="0" name=""/>
        <dsp:cNvSpPr/>
      </dsp:nvSpPr>
      <dsp:spPr>
        <a:xfrm>
          <a:off x="3422774" y="2432362"/>
          <a:ext cx="895903" cy="445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371"/>
              </a:lnTo>
              <a:lnTo>
                <a:pt x="895903" y="309371"/>
              </a:lnTo>
              <a:lnTo>
                <a:pt x="895903" y="44518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8DB53B-78CF-47EA-A5CE-C31DBAB9BFFA}">
      <dsp:nvSpPr>
        <dsp:cNvPr id="0" name=""/>
        <dsp:cNvSpPr/>
      </dsp:nvSpPr>
      <dsp:spPr>
        <a:xfrm>
          <a:off x="1290207" y="-154746"/>
          <a:ext cx="1774331" cy="1867025"/>
        </a:xfrm>
        <a:custGeom>
          <a:avLst/>
          <a:gdLst/>
          <a:ahLst/>
          <a:cxnLst/>
          <a:rect l="0" t="0" r="0" b="0"/>
          <a:pathLst>
            <a:path>
              <a:moveTo>
                <a:pt x="0" y="1867025"/>
              </a:moveTo>
              <a:lnTo>
                <a:pt x="1774331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93B516-087A-48CC-B6B4-3567D9C68158}">
      <dsp:nvSpPr>
        <dsp:cNvPr id="0" name=""/>
        <dsp:cNvSpPr/>
      </dsp:nvSpPr>
      <dsp:spPr>
        <a:xfrm>
          <a:off x="1290207" y="205293"/>
          <a:ext cx="3528380" cy="1506985"/>
        </a:xfrm>
        <a:custGeom>
          <a:avLst/>
          <a:gdLst/>
          <a:ahLst/>
          <a:cxnLst/>
          <a:rect l="0" t="0" r="0" b="0"/>
          <a:pathLst>
            <a:path>
              <a:moveTo>
                <a:pt x="0" y="1506985"/>
              </a:moveTo>
              <a:lnTo>
                <a:pt x="3528380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61C23C-06DB-4E0B-8A7D-F4D3AEE51E25}">
      <dsp:nvSpPr>
        <dsp:cNvPr id="0" name=""/>
        <dsp:cNvSpPr/>
      </dsp:nvSpPr>
      <dsp:spPr>
        <a:xfrm>
          <a:off x="597332" y="-154746"/>
          <a:ext cx="692875" cy="1867025"/>
        </a:xfrm>
        <a:custGeom>
          <a:avLst/>
          <a:gdLst/>
          <a:ahLst/>
          <a:cxnLst/>
          <a:rect l="0" t="0" r="0" b="0"/>
          <a:pathLst>
            <a:path>
              <a:moveTo>
                <a:pt x="692875" y="1867025"/>
              </a:moveTo>
              <a:lnTo>
                <a:pt x="0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B68E26-59FC-433C-B513-B36B380C9743}">
      <dsp:nvSpPr>
        <dsp:cNvPr id="0" name=""/>
        <dsp:cNvSpPr/>
      </dsp:nvSpPr>
      <dsp:spPr>
        <a:xfrm>
          <a:off x="1290207" y="781354"/>
          <a:ext cx="2132567" cy="1651008"/>
        </a:xfrm>
        <a:custGeom>
          <a:avLst/>
          <a:gdLst/>
          <a:ahLst/>
          <a:cxnLst/>
          <a:rect l="0" t="0" r="0" b="0"/>
          <a:pathLst>
            <a:path>
              <a:moveTo>
                <a:pt x="2132567" y="1651008"/>
              </a:moveTo>
              <a:lnTo>
                <a:pt x="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5CB239-CB1B-4567-ADA5-31E7AB6B705A}">
      <dsp:nvSpPr>
        <dsp:cNvPr id="0" name=""/>
        <dsp:cNvSpPr/>
      </dsp:nvSpPr>
      <dsp:spPr>
        <a:xfrm>
          <a:off x="1921898" y="2432362"/>
          <a:ext cx="1500875" cy="493059"/>
        </a:xfrm>
        <a:custGeom>
          <a:avLst/>
          <a:gdLst/>
          <a:ahLst/>
          <a:cxnLst/>
          <a:rect l="0" t="0" r="0" b="0"/>
          <a:pathLst>
            <a:path>
              <a:moveTo>
                <a:pt x="1500875" y="0"/>
              </a:moveTo>
              <a:lnTo>
                <a:pt x="1500875" y="357249"/>
              </a:lnTo>
              <a:lnTo>
                <a:pt x="0" y="357249"/>
              </a:lnTo>
              <a:lnTo>
                <a:pt x="0" y="4930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10DE17-654E-4D81-B58F-47ED4E8CB1D4}">
      <dsp:nvSpPr>
        <dsp:cNvPr id="0" name=""/>
        <dsp:cNvSpPr/>
      </dsp:nvSpPr>
      <dsp:spPr>
        <a:xfrm>
          <a:off x="2689762" y="1501438"/>
          <a:ext cx="1466023" cy="930924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55DA18-26DF-4952-9DB0-6C546FD26D1F}">
      <dsp:nvSpPr>
        <dsp:cNvPr id="0" name=""/>
        <dsp:cNvSpPr/>
      </dsp:nvSpPr>
      <dsp:spPr>
        <a:xfrm>
          <a:off x="2852654" y="1656185"/>
          <a:ext cx="1466023" cy="930924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Курс внеурочной деятельности включает:</a:t>
          </a:r>
          <a:endParaRPr lang="ru-RU" sz="1200" kern="1200" dirty="0"/>
        </a:p>
      </dsp:txBody>
      <dsp:txXfrm>
        <a:off x="2852654" y="1656185"/>
        <a:ext cx="1466023" cy="930924"/>
      </dsp:txXfrm>
    </dsp:sp>
    <dsp:sp modelId="{87B05113-9C0D-477C-89A3-50B251DE4644}">
      <dsp:nvSpPr>
        <dsp:cNvPr id="0" name=""/>
        <dsp:cNvSpPr/>
      </dsp:nvSpPr>
      <dsp:spPr>
        <a:xfrm>
          <a:off x="1188887" y="2925422"/>
          <a:ext cx="1466023" cy="9309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A00E89-2580-4938-97DF-3711A3B8F591}">
      <dsp:nvSpPr>
        <dsp:cNvPr id="0" name=""/>
        <dsp:cNvSpPr/>
      </dsp:nvSpPr>
      <dsp:spPr>
        <a:xfrm>
          <a:off x="1351778" y="3080169"/>
          <a:ext cx="1466023" cy="9309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Симметрия и ее применение</a:t>
          </a:r>
          <a:endParaRPr lang="ru-RU" sz="1200" kern="1200" dirty="0"/>
        </a:p>
      </dsp:txBody>
      <dsp:txXfrm>
        <a:off x="1351778" y="3080169"/>
        <a:ext cx="1466023" cy="930924"/>
      </dsp:txXfrm>
    </dsp:sp>
    <dsp:sp modelId="{423B2AC4-FCDA-4206-9D65-98ADBD414A82}">
      <dsp:nvSpPr>
        <dsp:cNvPr id="0" name=""/>
        <dsp:cNvSpPr/>
      </dsp:nvSpPr>
      <dsp:spPr>
        <a:xfrm>
          <a:off x="557195" y="781354"/>
          <a:ext cx="1466023" cy="9309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57AE9C-049D-4BFA-B653-13CFD73C66F3}">
      <dsp:nvSpPr>
        <dsp:cNvPr id="0" name=""/>
        <dsp:cNvSpPr/>
      </dsp:nvSpPr>
      <dsp:spPr>
        <a:xfrm>
          <a:off x="720087" y="936100"/>
          <a:ext cx="1466023" cy="9309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Построение различных кривых</a:t>
          </a:r>
          <a:endParaRPr lang="ru-RU" sz="1200" kern="1200" dirty="0"/>
        </a:p>
      </dsp:txBody>
      <dsp:txXfrm>
        <a:off x="720087" y="936100"/>
        <a:ext cx="1466023" cy="930924"/>
      </dsp:txXfrm>
    </dsp:sp>
    <dsp:sp modelId="{A646309B-7D8B-464D-823E-17B6782EB46F}">
      <dsp:nvSpPr>
        <dsp:cNvPr id="0" name=""/>
        <dsp:cNvSpPr/>
      </dsp:nvSpPr>
      <dsp:spPr>
        <a:xfrm>
          <a:off x="-135679" y="-154746"/>
          <a:ext cx="1466023" cy="9309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A93B4C-65CE-48BC-8834-23CDE4435039}">
      <dsp:nvSpPr>
        <dsp:cNvPr id="0" name=""/>
        <dsp:cNvSpPr/>
      </dsp:nvSpPr>
      <dsp:spPr>
        <a:xfrm>
          <a:off x="27211" y="0"/>
          <a:ext cx="1466023" cy="9309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Привлекает детей</a:t>
          </a:r>
          <a:endParaRPr lang="ru-RU" sz="1200" kern="1200" dirty="0"/>
        </a:p>
      </dsp:txBody>
      <dsp:txXfrm>
        <a:off x="27211" y="0"/>
        <a:ext cx="1466023" cy="930924"/>
      </dsp:txXfrm>
    </dsp:sp>
    <dsp:sp modelId="{82AB67B9-2549-4C09-945B-016142C4DEE6}">
      <dsp:nvSpPr>
        <dsp:cNvPr id="0" name=""/>
        <dsp:cNvSpPr/>
      </dsp:nvSpPr>
      <dsp:spPr>
        <a:xfrm>
          <a:off x="4085576" y="205293"/>
          <a:ext cx="1466023" cy="9309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B7BBC6-6828-4F09-AA5F-5647C56FDB2D}">
      <dsp:nvSpPr>
        <dsp:cNvPr id="0" name=""/>
        <dsp:cNvSpPr/>
      </dsp:nvSpPr>
      <dsp:spPr>
        <a:xfrm>
          <a:off x="4248467" y="360040"/>
          <a:ext cx="1466023" cy="9309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Развивает аккуратность, усидчивость, мелкую моторику</a:t>
          </a:r>
          <a:endParaRPr lang="ru-RU" sz="1200" kern="1200" dirty="0"/>
        </a:p>
      </dsp:txBody>
      <dsp:txXfrm>
        <a:off x="4248467" y="360040"/>
        <a:ext cx="1466023" cy="930924"/>
      </dsp:txXfrm>
    </dsp:sp>
    <dsp:sp modelId="{3CD5555B-1477-4044-BF45-A119A97435CE}">
      <dsp:nvSpPr>
        <dsp:cNvPr id="0" name=""/>
        <dsp:cNvSpPr/>
      </dsp:nvSpPr>
      <dsp:spPr>
        <a:xfrm>
          <a:off x="2331526" y="-154746"/>
          <a:ext cx="1466023" cy="9309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C21A79-2D03-487A-80B4-03B03E58A3E8}">
      <dsp:nvSpPr>
        <dsp:cNvPr id="0" name=""/>
        <dsp:cNvSpPr/>
      </dsp:nvSpPr>
      <dsp:spPr>
        <a:xfrm>
          <a:off x="2494418" y="0"/>
          <a:ext cx="1466023" cy="9309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Расширить геометрические представления</a:t>
          </a:r>
          <a:endParaRPr lang="ru-RU" sz="1200" kern="1200" dirty="0"/>
        </a:p>
      </dsp:txBody>
      <dsp:txXfrm>
        <a:off x="2494418" y="0"/>
        <a:ext cx="1466023" cy="930924"/>
      </dsp:txXfrm>
    </dsp:sp>
    <dsp:sp modelId="{33FC22C5-EC7E-4307-9014-4707773EEB6A}">
      <dsp:nvSpPr>
        <dsp:cNvPr id="0" name=""/>
        <dsp:cNvSpPr/>
      </dsp:nvSpPr>
      <dsp:spPr>
        <a:xfrm>
          <a:off x="3585665" y="2877545"/>
          <a:ext cx="1466023" cy="9309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F7D461-69CB-4631-B8E1-F86ECE316933}">
      <dsp:nvSpPr>
        <dsp:cNvPr id="0" name=""/>
        <dsp:cNvSpPr/>
      </dsp:nvSpPr>
      <dsp:spPr>
        <a:xfrm>
          <a:off x="3748557" y="3032292"/>
          <a:ext cx="1466023" cy="9309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Графические диктанты</a:t>
          </a:r>
          <a:endParaRPr lang="ru-RU" sz="1200" kern="1200" dirty="0"/>
        </a:p>
      </dsp:txBody>
      <dsp:txXfrm>
        <a:off x="3748557" y="3032292"/>
        <a:ext cx="1466023" cy="930924"/>
      </dsp:txXfrm>
    </dsp:sp>
    <dsp:sp modelId="{7FD74401-3EA0-4755-897D-3B163C7F1309}">
      <dsp:nvSpPr>
        <dsp:cNvPr id="0" name=""/>
        <dsp:cNvSpPr/>
      </dsp:nvSpPr>
      <dsp:spPr>
        <a:xfrm>
          <a:off x="5377471" y="2877545"/>
          <a:ext cx="1466023" cy="9309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004328-7D9D-4EE4-85D3-BDFCDE67FF8F}">
      <dsp:nvSpPr>
        <dsp:cNvPr id="0" name=""/>
        <dsp:cNvSpPr/>
      </dsp:nvSpPr>
      <dsp:spPr>
        <a:xfrm>
          <a:off x="5540363" y="3032292"/>
          <a:ext cx="1466023" cy="9309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Оригами</a:t>
          </a:r>
          <a:endParaRPr lang="ru-RU" sz="1200" kern="1200" dirty="0"/>
        </a:p>
      </dsp:txBody>
      <dsp:txXfrm>
        <a:off x="5540363" y="3032292"/>
        <a:ext cx="1466023" cy="930924"/>
      </dsp:txXfrm>
    </dsp:sp>
  </dsp:spTree>
</dsp:drawing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52C4947-F7E0-49A3-817E-74E23F723F32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E03011F-2B93-495C-9299-C0F0664EB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C4947-F7E0-49A3-817E-74E23F723F32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011F-2B93-495C-9299-C0F0664EB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C4947-F7E0-49A3-817E-74E23F723F32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011F-2B93-495C-9299-C0F0664EB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52C4947-F7E0-49A3-817E-74E23F723F32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E03011F-2B93-495C-9299-C0F0664EBD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52C4947-F7E0-49A3-817E-74E23F723F32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E03011F-2B93-495C-9299-C0F0664EB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C4947-F7E0-49A3-817E-74E23F723F32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011F-2B93-495C-9299-C0F0664EBD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C4947-F7E0-49A3-817E-74E23F723F32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011F-2B93-495C-9299-C0F0664EBD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52C4947-F7E0-49A3-817E-74E23F723F32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E03011F-2B93-495C-9299-C0F0664EBD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C4947-F7E0-49A3-817E-74E23F723F32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011F-2B93-495C-9299-C0F0664EB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52C4947-F7E0-49A3-817E-74E23F723F32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E03011F-2B93-495C-9299-C0F0664EBD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52C4947-F7E0-49A3-817E-74E23F723F32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E03011F-2B93-495C-9299-C0F0664EBD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52C4947-F7E0-49A3-817E-74E23F723F32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E03011F-2B93-495C-9299-C0F0664EB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74;&#1099;&#1089;&#1090;&#1091;&#1087;&#1083;&#1077;&#1085;&#1080;&#1077;\2.wmv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1982419"/>
            <a:ext cx="6764288" cy="1946647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Comic Sans MS" pitchFamily="66" charset="0"/>
              </a:rPr>
              <a:t>Программа курса внеурочной деятельности «Математическое вышивание»</a:t>
            </a:r>
            <a:endParaRPr lang="ru-RU" sz="4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11954" y="4786322"/>
            <a:ext cx="5760640" cy="1556792"/>
          </a:xfrm>
        </p:spPr>
        <p:txBody>
          <a:bodyPr>
            <a:noAutofit/>
          </a:bodyPr>
          <a:lstStyle/>
          <a:p>
            <a:pPr algn="r"/>
            <a:r>
              <a:rPr lang="ru-RU" sz="2000" b="0" dirty="0" smtClean="0">
                <a:solidFill>
                  <a:schemeClr val="tx1"/>
                </a:solidFill>
                <a:latin typeface="Comic Sans MS" pitchFamily="66" charset="0"/>
              </a:rPr>
              <a:t>Смоленцева Ольга Ивановна  - учитель математики, наставник  </a:t>
            </a:r>
          </a:p>
          <a:p>
            <a:pPr algn="r"/>
            <a:r>
              <a:rPr lang="ru-RU" sz="2000" b="0" dirty="0" smtClean="0">
                <a:solidFill>
                  <a:schemeClr val="tx1"/>
                </a:solidFill>
                <a:latin typeface="Comic Sans MS" pitchFamily="66" charset="0"/>
              </a:rPr>
              <a:t>Ивкина Людмила Николаевна – учитель математики, молодой педагог</a:t>
            </a:r>
            <a:endParaRPr lang="ru-RU" sz="2000" b="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331640" y="332656"/>
            <a:ext cx="6256784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МАОУ лицей №7 г. Томска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6084168" cy="2163490"/>
          </a:xfrm>
        </p:spPr>
        <p:txBody>
          <a:bodyPr>
            <a:normAutofit fontScale="90000"/>
          </a:bodyPr>
          <a:lstStyle/>
          <a:p>
            <a:r>
              <a:rPr lang="ru-RU" sz="3300" dirty="0" smtClean="0">
                <a:latin typeface="Comic Sans MS" pitchFamily="66" charset="0"/>
              </a:rPr>
              <a:t>Планируемые результаты освоения курса «Математическое вышивание»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988840"/>
            <a:ext cx="8331696" cy="4869160"/>
          </a:xfrm>
        </p:spPr>
        <p:txBody>
          <a:bodyPr>
            <a:noAutofit/>
          </a:bodyPr>
          <a:lstStyle/>
          <a:p>
            <a:pPr marL="84138" indent="277813">
              <a:spcBef>
                <a:spcPts val="0"/>
              </a:spcBef>
              <a:buNone/>
            </a:pPr>
            <a:r>
              <a:rPr lang="ru-RU" dirty="0" smtClean="0">
                <a:latin typeface="Comic Sans MS" pitchFamily="66" charset="0"/>
              </a:rPr>
              <a:t>1</a:t>
            </a:r>
            <a:r>
              <a:rPr lang="ru-RU" dirty="0">
                <a:latin typeface="Comic Sans MS" pitchFamily="66" charset="0"/>
              </a:rPr>
              <a:t>) формирование представлений о геометрии как о методе познания </a:t>
            </a:r>
            <a:r>
              <a:rPr lang="ru-RU" dirty="0" smtClean="0">
                <a:latin typeface="Comic Sans MS" pitchFamily="66" charset="0"/>
              </a:rPr>
              <a:t>действительности;</a:t>
            </a:r>
            <a:endParaRPr lang="ru-RU" dirty="0">
              <a:latin typeface="Comic Sans MS" pitchFamily="66" charset="0"/>
            </a:endParaRPr>
          </a:p>
          <a:p>
            <a:pPr marL="84138" indent="277813">
              <a:spcBef>
                <a:spcPts val="0"/>
              </a:spcBef>
              <a:buNone/>
            </a:pPr>
            <a:r>
              <a:rPr lang="ru-RU" dirty="0">
                <a:latin typeface="Comic Sans MS" pitchFamily="66" charset="0"/>
              </a:rPr>
              <a:t>2) развитие умений </a:t>
            </a:r>
            <a:r>
              <a:rPr lang="ru-RU" dirty="0" smtClean="0">
                <a:latin typeface="Comic Sans MS" pitchFamily="66" charset="0"/>
              </a:rPr>
              <a:t>точно </a:t>
            </a:r>
            <a:r>
              <a:rPr lang="ru-RU" dirty="0">
                <a:latin typeface="Comic Sans MS" pitchFamily="66" charset="0"/>
              </a:rPr>
              <a:t>и грамотно выражать свои мысли </a:t>
            </a:r>
            <a:r>
              <a:rPr lang="ru-RU" dirty="0" smtClean="0">
                <a:latin typeface="Comic Sans MS" pitchFamily="66" charset="0"/>
              </a:rPr>
              <a:t>с помощью геометрии, </a:t>
            </a:r>
            <a:r>
              <a:rPr lang="ru-RU" dirty="0">
                <a:latin typeface="Comic Sans MS" pitchFamily="66" charset="0"/>
              </a:rPr>
              <a:t>проводить классификации, логические обоснования;</a:t>
            </a:r>
          </a:p>
          <a:p>
            <a:pPr marL="84138" indent="277813">
              <a:spcBef>
                <a:spcPts val="0"/>
              </a:spcBef>
              <a:buNone/>
            </a:pPr>
            <a:r>
              <a:rPr lang="ru-RU" dirty="0">
                <a:latin typeface="Comic Sans MS" pitchFamily="66" charset="0"/>
              </a:rPr>
              <a:t>3</a:t>
            </a:r>
            <a:r>
              <a:rPr lang="ru-RU" dirty="0" smtClean="0">
                <a:latin typeface="Comic Sans MS" pitchFamily="66" charset="0"/>
              </a:rPr>
              <a:t>) </a:t>
            </a:r>
            <a:r>
              <a:rPr lang="ru-RU" dirty="0">
                <a:latin typeface="Comic Sans MS" pitchFamily="66" charset="0"/>
              </a:rPr>
              <a:t>развитие пространственных представлений, изобразительных умений, навыков геометрических построений;</a:t>
            </a:r>
          </a:p>
          <a:p>
            <a:pPr marL="84138" indent="277813">
              <a:spcBef>
                <a:spcPts val="0"/>
              </a:spcBef>
              <a:buNone/>
            </a:pPr>
            <a:r>
              <a:rPr lang="ru-RU" dirty="0">
                <a:latin typeface="Comic Sans MS" pitchFamily="66" charset="0"/>
              </a:rPr>
              <a:t>4) формирование </a:t>
            </a:r>
            <a:r>
              <a:rPr lang="ru-RU" dirty="0" smtClean="0">
                <a:latin typeface="Comic Sans MS" pitchFamily="66" charset="0"/>
              </a:rPr>
              <a:t>знаний </a:t>
            </a:r>
            <a:r>
              <a:rPr lang="ru-RU" dirty="0">
                <a:latin typeface="Comic Sans MS" pitchFamily="66" charset="0"/>
              </a:rPr>
              <a:t>о плоских </a:t>
            </a:r>
            <a:r>
              <a:rPr lang="ru-RU" dirty="0" smtClean="0">
                <a:latin typeface="Comic Sans MS" pitchFamily="66" charset="0"/>
              </a:rPr>
              <a:t>фигурах, пространственных телах </a:t>
            </a:r>
            <a:r>
              <a:rPr lang="ru-RU" dirty="0">
                <a:latin typeface="Comic Sans MS" pitchFamily="66" charset="0"/>
              </a:rPr>
              <a:t>и их </a:t>
            </a:r>
            <a:r>
              <a:rPr lang="ru-RU" dirty="0" smtClean="0">
                <a:latin typeface="Comic Sans MS" pitchFamily="66" charset="0"/>
              </a:rPr>
              <a:t>свойствах; </a:t>
            </a:r>
            <a:r>
              <a:rPr lang="ru-RU" dirty="0">
                <a:latin typeface="Comic Sans MS" pitchFamily="66" charset="0"/>
              </a:rPr>
              <a:t>развитие умений моделирования реальных ситуаций на языке </a:t>
            </a:r>
            <a:r>
              <a:rPr lang="ru-RU" dirty="0" smtClean="0">
                <a:latin typeface="Comic Sans MS" pitchFamily="66" charset="0"/>
              </a:rPr>
              <a:t>геометрии.</a:t>
            </a:r>
          </a:p>
        </p:txBody>
      </p:sp>
      <p:pic>
        <p:nvPicPr>
          <p:cNvPr id="4" name="Picture 2" descr="http://lib2.podelise.ru/tw_files2/urls_69/40/d-39175/39175_html_m4f5df6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0"/>
            <a:ext cx="2773660" cy="2060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381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Программа курса внеурочной деятельности «Математическое вышивание» 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рассчитана на 34 для 6-х классов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428992" y="3286124"/>
            <a:ext cx="2857520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/>
              <a:t>Курс внеурочной деятельности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6357950" y="4214818"/>
            <a:ext cx="2214578" cy="5715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Орнаменты</a:t>
            </a:r>
            <a:endParaRPr lang="ru-RU" dirty="0" smtClean="0"/>
          </a:p>
          <a:p>
            <a:pPr lvl="0"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4857752" y="5500702"/>
            <a:ext cx="3429024" cy="85725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/>
              <a:t>Виды четырехугольников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2714612" y="1500174"/>
            <a:ext cx="2928958" cy="85725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/>
              <a:t>Математическое вышивание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0" y="2786058"/>
            <a:ext cx="2857520" cy="85725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 smtClean="0"/>
              <a:t>Симметрия и ее применение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214282" y="4786322"/>
            <a:ext cx="2428892" cy="71438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/>
              <a:t>Головоломки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1643042" y="5643578"/>
            <a:ext cx="2857520" cy="85725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/>
              <a:t>Модульное оригами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6072198" y="2643182"/>
            <a:ext cx="2357454" cy="64294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/>
              <a:t>Координаты</a:t>
            </a:r>
            <a:endParaRPr lang="ru-RU" dirty="0"/>
          </a:p>
        </p:txBody>
      </p:sp>
      <p:cxnSp>
        <p:nvCxnSpPr>
          <p:cNvPr id="19" name="Прямая со стрелкой 18"/>
          <p:cNvCxnSpPr>
            <a:endCxn id="8" idx="4"/>
          </p:cNvCxnSpPr>
          <p:nvPr/>
        </p:nvCxnSpPr>
        <p:spPr>
          <a:xfrm rot="16200000" flipV="1">
            <a:off x="3804043" y="2732478"/>
            <a:ext cx="928694" cy="1785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9" idx="6"/>
          </p:cNvCxnSpPr>
          <p:nvPr/>
        </p:nvCxnSpPr>
        <p:spPr>
          <a:xfrm rot="10800000">
            <a:off x="2857520" y="3214686"/>
            <a:ext cx="714348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5715008" y="3071810"/>
            <a:ext cx="571506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6200000" flipH="1">
            <a:off x="4786313" y="4714885"/>
            <a:ext cx="1428760" cy="2857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5400000">
            <a:off x="3393273" y="4607727"/>
            <a:ext cx="1571636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endCxn id="10" idx="6"/>
          </p:cNvCxnSpPr>
          <p:nvPr/>
        </p:nvCxnSpPr>
        <p:spPr>
          <a:xfrm rot="5400000">
            <a:off x="2607455" y="4036223"/>
            <a:ext cx="1143008" cy="10715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6143636" y="3929066"/>
            <a:ext cx="428628" cy="3571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Comic Sans MS" pitchFamily="66" charset="0"/>
              </a:rPr>
              <a:t>Мы на занятиях</a:t>
            </a:r>
            <a:endParaRPr lang="ru-RU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7" name="Рисунок 6" descr="DSC009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511720">
            <a:off x="348866" y="1340118"/>
            <a:ext cx="4725032" cy="3543774"/>
          </a:xfrm>
          <a:prstGeom prst="rect">
            <a:avLst/>
          </a:prstGeom>
        </p:spPr>
      </p:pic>
      <p:pic>
        <p:nvPicPr>
          <p:cNvPr id="8" name="Рисунок 7" descr="DSC009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65970">
            <a:off x="4344126" y="3134594"/>
            <a:ext cx="4449015" cy="3336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DSC009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3132348"/>
            <a:ext cx="4716016" cy="3537012"/>
          </a:xfrm>
          <a:prstGeom prst="rect">
            <a:avLst/>
          </a:prstGeom>
        </p:spPr>
      </p:pic>
      <p:pic>
        <p:nvPicPr>
          <p:cNvPr id="11" name="Рисунок 10" descr="DSC009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640036">
            <a:off x="426351" y="625816"/>
            <a:ext cx="5076056" cy="3807042"/>
          </a:xfrm>
          <a:prstGeom prst="rect">
            <a:avLst/>
          </a:prstGeom>
        </p:spPr>
      </p:pic>
      <p:pic>
        <p:nvPicPr>
          <p:cNvPr id="10" name="Рисунок 9" descr="DSC009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0"/>
            <a:ext cx="3443808" cy="2582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SC009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676656">
            <a:off x="368314" y="2527133"/>
            <a:ext cx="4514332" cy="3385750"/>
          </a:xfrm>
          <a:prstGeom prst="rect">
            <a:avLst/>
          </a:prstGeom>
        </p:spPr>
      </p:pic>
      <p:pic>
        <p:nvPicPr>
          <p:cNvPr id="4" name="Рисунок 3" descr="DSC009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95067">
            <a:off x="4304565" y="444497"/>
            <a:ext cx="4248472" cy="3186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85010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Comic Sans MS" pitchFamily="66" charset="0"/>
              </a:rPr>
              <a:t>Вот что мы умеем</a:t>
            </a:r>
            <a:endParaRPr lang="ru-RU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DSC00903.JPG"/>
          <p:cNvPicPr>
            <a:picLocks noChangeAspect="1"/>
          </p:cNvPicPr>
          <p:nvPr/>
        </p:nvPicPr>
        <p:blipFill>
          <a:blip r:embed="rId2" cstate="print"/>
          <a:srcRect l="4272"/>
          <a:stretch>
            <a:fillRect/>
          </a:stretch>
        </p:blipFill>
        <p:spPr>
          <a:xfrm rot="6476329">
            <a:off x="4973506" y="943094"/>
            <a:ext cx="3817085" cy="2990579"/>
          </a:xfrm>
          <a:prstGeom prst="rect">
            <a:avLst/>
          </a:prstGeom>
        </p:spPr>
      </p:pic>
      <p:pic>
        <p:nvPicPr>
          <p:cNvPr id="6" name="Рисунок 5" descr="DSC00906.JPG"/>
          <p:cNvPicPr>
            <a:picLocks noChangeAspect="1"/>
          </p:cNvPicPr>
          <p:nvPr/>
        </p:nvPicPr>
        <p:blipFill>
          <a:blip r:embed="rId3" cstate="print"/>
          <a:srcRect l="6642" r="7911"/>
          <a:stretch>
            <a:fillRect/>
          </a:stretch>
        </p:blipFill>
        <p:spPr>
          <a:xfrm rot="3815209">
            <a:off x="573710" y="1559362"/>
            <a:ext cx="2834192" cy="2487687"/>
          </a:xfrm>
          <a:prstGeom prst="rect">
            <a:avLst/>
          </a:prstGeom>
        </p:spPr>
      </p:pic>
      <p:pic>
        <p:nvPicPr>
          <p:cNvPr id="9" name="Рисунок 8" descr="DSC00912.JPG"/>
          <p:cNvPicPr>
            <a:picLocks noChangeAspect="1"/>
          </p:cNvPicPr>
          <p:nvPr/>
        </p:nvPicPr>
        <p:blipFill>
          <a:blip r:embed="rId4" cstate="print"/>
          <a:srcRect l="4326" t="6951" r="1176" b="5901"/>
          <a:stretch>
            <a:fillRect/>
          </a:stretch>
        </p:blipFill>
        <p:spPr>
          <a:xfrm>
            <a:off x="1619672" y="3874850"/>
            <a:ext cx="4248472" cy="29385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00945.JPG"/>
          <p:cNvPicPr>
            <a:picLocks noChangeAspect="1"/>
          </p:cNvPicPr>
          <p:nvPr/>
        </p:nvPicPr>
        <p:blipFill>
          <a:blip r:embed="rId2" cstate="print"/>
          <a:srcRect l="7379" b="4477"/>
          <a:stretch>
            <a:fillRect/>
          </a:stretch>
        </p:blipFill>
        <p:spPr>
          <a:xfrm rot="1396572">
            <a:off x="1360047" y="4358074"/>
            <a:ext cx="2606630" cy="2016224"/>
          </a:xfrm>
          <a:prstGeom prst="rect">
            <a:avLst/>
          </a:prstGeom>
        </p:spPr>
      </p:pic>
      <p:pic>
        <p:nvPicPr>
          <p:cNvPr id="5" name="Рисунок 4" descr="DSC00943.JPG"/>
          <p:cNvPicPr>
            <a:picLocks noChangeAspect="1"/>
          </p:cNvPicPr>
          <p:nvPr/>
        </p:nvPicPr>
        <p:blipFill>
          <a:blip r:embed="rId3" cstate="print"/>
          <a:srcRect l="15191" r="6090" b="3108"/>
          <a:stretch>
            <a:fillRect/>
          </a:stretch>
        </p:blipFill>
        <p:spPr>
          <a:xfrm rot="816811">
            <a:off x="4488445" y="574428"/>
            <a:ext cx="3684062" cy="3400952"/>
          </a:xfrm>
          <a:prstGeom prst="rect">
            <a:avLst/>
          </a:prstGeom>
        </p:spPr>
      </p:pic>
      <p:pic>
        <p:nvPicPr>
          <p:cNvPr id="6" name="Рисунок 5" descr="DSC00904.JPG"/>
          <p:cNvPicPr>
            <a:picLocks noChangeAspect="1"/>
          </p:cNvPicPr>
          <p:nvPr/>
        </p:nvPicPr>
        <p:blipFill>
          <a:blip r:embed="rId4" cstate="print"/>
          <a:srcRect l="5639"/>
          <a:stretch>
            <a:fillRect/>
          </a:stretch>
        </p:blipFill>
        <p:spPr>
          <a:xfrm rot="20807478">
            <a:off x="764431" y="641056"/>
            <a:ext cx="3667093" cy="2914675"/>
          </a:xfrm>
          <a:prstGeom prst="rect">
            <a:avLst/>
          </a:prstGeom>
        </p:spPr>
      </p:pic>
      <p:pic>
        <p:nvPicPr>
          <p:cNvPr id="7" name="Рисунок 6" descr="DSC00911.JPG"/>
          <p:cNvPicPr>
            <a:picLocks noChangeAspect="1"/>
          </p:cNvPicPr>
          <p:nvPr/>
        </p:nvPicPr>
        <p:blipFill>
          <a:blip r:embed="rId5" cstate="print"/>
          <a:srcRect l="16572" r="15757" b="6790"/>
          <a:stretch>
            <a:fillRect/>
          </a:stretch>
        </p:blipFill>
        <p:spPr>
          <a:xfrm rot="19664014">
            <a:off x="5482734" y="3916004"/>
            <a:ext cx="2411042" cy="24907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00950.JPG"/>
          <p:cNvPicPr>
            <a:picLocks noChangeAspect="1"/>
          </p:cNvPicPr>
          <p:nvPr/>
        </p:nvPicPr>
        <p:blipFill>
          <a:blip r:embed="rId2" cstate="print"/>
          <a:srcRect l="12793" t="6056" r="18123" b="8656"/>
          <a:stretch>
            <a:fillRect/>
          </a:stretch>
        </p:blipFill>
        <p:spPr>
          <a:xfrm rot="19049905">
            <a:off x="594507" y="708398"/>
            <a:ext cx="3277109" cy="3034360"/>
          </a:xfrm>
          <a:prstGeom prst="rect">
            <a:avLst/>
          </a:prstGeom>
        </p:spPr>
      </p:pic>
      <p:pic>
        <p:nvPicPr>
          <p:cNvPr id="6" name="Рисунок 5" descr="DSC00947.JPG"/>
          <p:cNvPicPr>
            <a:picLocks noChangeAspect="1"/>
          </p:cNvPicPr>
          <p:nvPr/>
        </p:nvPicPr>
        <p:blipFill>
          <a:blip r:embed="rId3" cstate="print"/>
          <a:srcRect l="11315" b="4477"/>
          <a:stretch>
            <a:fillRect/>
          </a:stretch>
        </p:blipFill>
        <p:spPr>
          <a:xfrm rot="514239">
            <a:off x="2959645" y="3645380"/>
            <a:ext cx="3690898" cy="2981627"/>
          </a:xfrm>
          <a:prstGeom prst="rect">
            <a:avLst/>
          </a:prstGeom>
        </p:spPr>
      </p:pic>
      <p:pic>
        <p:nvPicPr>
          <p:cNvPr id="7" name="Рисунок 6" descr="DSC009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22599">
            <a:off x="4028776" y="627316"/>
            <a:ext cx="4362304" cy="3271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Результаты выполнения геометрических заданий 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95536" y="2057400"/>
          <a:ext cx="7560840" cy="396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Comic Sans MS" pitchFamily="66" charset="0"/>
              </a:rPr>
              <a:t>Итоги работы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7467600" cy="4989168"/>
          </a:xfrm>
        </p:spPr>
        <p:txBody>
          <a:bodyPr>
            <a:normAutofit fontScale="92500"/>
          </a:bodyPr>
          <a:lstStyle/>
          <a:p>
            <a:pPr lvl="0"/>
            <a:r>
              <a:rPr lang="ru-RU" sz="2800" dirty="0" smtClean="0">
                <a:latin typeface="Comic Sans MS" pitchFamily="66" charset="0"/>
              </a:rPr>
              <a:t>методические рекомендации к занятиям;</a:t>
            </a:r>
          </a:p>
          <a:p>
            <a:pPr lvl="0"/>
            <a:r>
              <a:rPr lang="ru-RU" sz="2800" dirty="0" smtClean="0">
                <a:latin typeface="Comic Sans MS" pitchFamily="66" charset="0"/>
              </a:rPr>
              <a:t>папка работ учащихся;</a:t>
            </a:r>
          </a:p>
          <a:p>
            <a:pPr lvl="0"/>
            <a:r>
              <a:rPr lang="ru-RU" sz="2800" dirty="0" smtClean="0">
                <a:latin typeface="Comic Sans MS" pitchFamily="66" charset="0"/>
              </a:rPr>
              <a:t>детский проект по теме «Математическое вышивание»;</a:t>
            </a:r>
          </a:p>
          <a:p>
            <a:pPr lvl="0"/>
            <a:r>
              <a:rPr lang="ru-RU" sz="2800" dirty="0" smtClean="0">
                <a:latin typeface="Comic Sans MS" pitchFamily="66" charset="0"/>
              </a:rPr>
              <a:t>положительная динамика успеваемости у детей, посещающих данный курс при изучении геометрических разделов математики;</a:t>
            </a:r>
          </a:p>
          <a:p>
            <a:pPr lvl="0"/>
            <a:r>
              <a:rPr lang="ru-RU" sz="2800" dirty="0" smtClean="0">
                <a:latin typeface="Comic Sans MS" pitchFamily="66" charset="0"/>
              </a:rPr>
              <a:t>уменьшение трудностей при построении чертежей на уроках технологии.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5720" y="214290"/>
            <a:ext cx="8477277" cy="6357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29600" cy="2664296"/>
          </a:xfrm>
        </p:spPr>
        <p:txBody>
          <a:bodyPr>
            <a:normAutofit/>
          </a:bodyPr>
          <a:lstStyle/>
          <a:p>
            <a:pPr marL="173038" indent="447675">
              <a:buNone/>
            </a:pPr>
            <a:r>
              <a:rPr lang="ru-RU" dirty="0" smtClean="0"/>
              <a:t>«</a:t>
            </a:r>
            <a:r>
              <a:rPr lang="ru-RU" dirty="0"/>
              <a:t>Математика </a:t>
            </a:r>
            <a:r>
              <a:rPr lang="ru-RU" dirty="0" smtClean="0"/>
              <a:t>является прекрасным</a:t>
            </a:r>
            <a:r>
              <a:rPr lang="ru-RU" dirty="0"/>
              <a:t>, увлекательным предметом, полным воображения, фантазии и творчества, которое ограничивается не мелочами физического мира, а лишь силой нашего внутреннего света</a:t>
            </a:r>
            <a:r>
              <a:rPr lang="ru-RU" dirty="0" smtClean="0"/>
              <a:t>»</a:t>
            </a:r>
            <a:r>
              <a:rPr lang="ru-RU" b="1" dirty="0" smtClean="0"/>
              <a:t> </a:t>
            </a:r>
          </a:p>
          <a:p>
            <a:pPr marL="173038" indent="447675" algn="r">
              <a:buNone/>
            </a:pPr>
            <a:r>
              <a:rPr lang="ru-RU" b="1" smtClean="0"/>
              <a:t>Грегори </a:t>
            </a:r>
            <a:r>
              <a:rPr lang="ru-RU" b="1" dirty="0" err="1" smtClean="0"/>
              <a:t>Чейтин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9458" name="Picture 2" descr="http://deto4ka.com/uploads/posts/2010-09/1284535579_vesely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350019">
            <a:off x="1105965" y="3124846"/>
            <a:ext cx="2934718" cy="3319817"/>
          </a:xfrm>
          <a:prstGeom prst="rect">
            <a:avLst/>
          </a:prstGeom>
          <a:noFill/>
        </p:spPr>
      </p:pic>
      <p:pic>
        <p:nvPicPr>
          <p:cNvPr id="19460" name="Picture 4" descr="http://img.dxcdn.com/productimages/sku_224786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07358">
            <a:off x="5076056" y="3065658"/>
            <a:ext cx="2978696" cy="2978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908720"/>
            <a:ext cx="7035901" cy="129614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314" name="Picture 2" descr="http://fotohomka.ru/images/Dec/01/cf7da0d0854a340557d54af09a9b1b21/mini_6.jpg"/>
          <p:cNvPicPr>
            <a:picLocks noChangeAspect="1" noChangeArrowheads="1"/>
          </p:cNvPicPr>
          <p:nvPr/>
        </p:nvPicPr>
        <p:blipFill>
          <a:blip r:embed="rId2" cstate="print"/>
          <a:srcRect r="6843"/>
          <a:stretch>
            <a:fillRect/>
          </a:stretch>
        </p:blipFill>
        <p:spPr bwMode="auto">
          <a:xfrm>
            <a:off x="2266034" y="2996952"/>
            <a:ext cx="4091916" cy="3272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201439">
            <a:off x="724277" y="773763"/>
            <a:ext cx="73853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Где используется???</a:t>
            </a:r>
            <a:endParaRPr lang="ru-RU" sz="5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20482" name="Picture 2" descr="http://myclass.dp.ua/_ld/4/041136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297080"/>
            <a:ext cx="3312368" cy="456092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 rot="1266669">
            <a:off x="733053" y="2080589"/>
            <a:ext cx="34804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Зачем???</a:t>
            </a:r>
            <a:endParaRPr lang="ru-RU" sz="5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21007312">
            <a:off x="1110672" y="3415686"/>
            <a:ext cx="13580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???</a:t>
            </a:r>
            <a:endParaRPr lang="ru-RU" sz="5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9998031">
            <a:off x="313321" y="4744884"/>
            <a:ext cx="40318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Почему???</a:t>
            </a:r>
            <a:endParaRPr lang="ru-RU" sz="5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>
                <a:latin typeface="Comic Sans MS" pitchFamily="66" charset="0"/>
              </a:rPr>
              <a:t>Р</a:t>
            </a:r>
            <a:r>
              <a:rPr lang="ru-RU" sz="3600" dirty="0" smtClean="0">
                <a:latin typeface="Comic Sans MS" pitchFamily="66" charset="0"/>
              </a:rPr>
              <a:t>езультаты </a:t>
            </a:r>
            <a:r>
              <a:rPr lang="ru-RU" sz="3600" dirty="0">
                <a:latin typeface="Comic Sans MS" pitchFamily="66" charset="0"/>
              </a:rPr>
              <a:t>основных контрольных работ в 5 классе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115616" y="1900237"/>
          <a:ext cx="7128792" cy="4553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7467600" cy="6529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latin typeface="Comic Sans MS" pitchFamily="66" charset="0"/>
              </a:rPr>
              <a:t>М</a:t>
            </a:r>
            <a:r>
              <a:rPr lang="ru-RU" sz="3600" dirty="0" smtClean="0">
                <a:latin typeface="Comic Sans MS" pitchFamily="66" charset="0"/>
              </a:rPr>
              <a:t>еждународный конкурс </a:t>
            </a:r>
            <a:br>
              <a:rPr lang="ru-RU" sz="3600" dirty="0" smtClean="0">
                <a:latin typeface="Comic Sans MS" pitchFamily="66" charset="0"/>
              </a:rPr>
            </a:br>
            <a:r>
              <a:rPr lang="ru-RU" sz="3600" dirty="0" smtClean="0">
                <a:latin typeface="Comic Sans MS" pitchFamily="66" charset="0"/>
              </a:rPr>
              <a:t>«Контрольный </a:t>
            </a:r>
            <a:r>
              <a:rPr lang="ru-RU" sz="3600" dirty="0">
                <a:latin typeface="Comic Sans MS" pitchFamily="66" charset="0"/>
              </a:rPr>
              <a:t>тест по математике» </a:t>
            </a:r>
            <a:r>
              <a:rPr lang="ru-RU" sz="2000" dirty="0">
                <a:latin typeface="Comic Sans MS" pitchFamily="66" charset="0"/>
              </a:rPr>
              <a:t>центра дополнительного образования «</a:t>
            </a:r>
            <a:r>
              <a:rPr lang="ru-RU" sz="2000" dirty="0" err="1">
                <a:latin typeface="Comic Sans MS" pitchFamily="66" charset="0"/>
              </a:rPr>
              <a:t>Снейл</a:t>
            </a:r>
            <a:r>
              <a:rPr lang="ru-RU" sz="2000" dirty="0">
                <a:latin typeface="Comic Sans MS" pitchFamily="66" charset="0"/>
              </a:rPr>
              <a:t>»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539552" y="16288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9016" y="341784"/>
            <a:ext cx="638748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Comic Sans MS" pitchFamily="66" charset="0"/>
              </a:rPr>
              <a:t>П</a:t>
            </a:r>
            <a:r>
              <a:rPr lang="ru-RU" sz="4000" dirty="0" smtClean="0">
                <a:latin typeface="Comic Sans MS" pitchFamily="66" charset="0"/>
              </a:rPr>
              <a:t>роблема</a:t>
            </a:r>
            <a:endParaRPr lang="ru-RU" sz="4000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2348880"/>
            <a:ext cx="4932040" cy="2736304"/>
          </a:xfrm>
        </p:spPr>
        <p:txBody>
          <a:bodyPr>
            <a:normAutofit/>
          </a:bodyPr>
          <a:lstStyle/>
          <a:p>
            <a:pPr marL="171450" indent="192088">
              <a:buNone/>
            </a:pPr>
            <a:r>
              <a:rPr lang="ru-RU" sz="2800" dirty="0" smtClean="0">
                <a:latin typeface="Comic Sans MS" pitchFamily="66" charset="0"/>
              </a:rPr>
              <a:t>несмотря </a:t>
            </a:r>
            <a:r>
              <a:rPr lang="ru-RU" sz="2800" dirty="0">
                <a:latin typeface="Comic Sans MS" pitchFamily="66" charset="0"/>
              </a:rPr>
              <a:t>на наглядность геометрических представлений, данный  материал вызывает трудности при изучении </a:t>
            </a:r>
            <a:r>
              <a:rPr lang="ru-RU" sz="2800" dirty="0" smtClean="0">
                <a:latin typeface="Comic Sans MS" pitchFamily="66" charset="0"/>
              </a:rPr>
              <a:t>математики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19458" name="Picture 2" descr="http://art3d.org.ua/wp-content/uploads/2011/08/%D0%A8%D0%BA%D0%BE%D0%BB%D1%8C%D0%BD%D0%B8%D0%BA%D0%B8.jpg"/>
          <p:cNvPicPr>
            <a:picLocks noChangeAspect="1" noChangeArrowheads="1"/>
          </p:cNvPicPr>
          <p:nvPr/>
        </p:nvPicPr>
        <p:blipFill>
          <a:blip r:embed="rId2" cstate="print"/>
          <a:srcRect r="47673" b="54719"/>
          <a:stretch>
            <a:fillRect/>
          </a:stretch>
        </p:blipFill>
        <p:spPr bwMode="auto">
          <a:xfrm>
            <a:off x="163858" y="0"/>
            <a:ext cx="3688062" cy="2232248"/>
          </a:xfrm>
          <a:prstGeom prst="rect">
            <a:avLst/>
          </a:prstGeom>
          <a:noFill/>
        </p:spPr>
      </p:pic>
      <p:pic>
        <p:nvPicPr>
          <p:cNvPr id="19464" name="Picture 8" descr="http://illustrators.ru/uploads/illustration/image/812698/main_812698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753544"/>
            <a:ext cx="4104456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00953.JPG"/>
          <p:cNvPicPr>
            <a:picLocks noChangeAspect="1"/>
          </p:cNvPicPr>
          <p:nvPr/>
        </p:nvPicPr>
        <p:blipFill>
          <a:blip r:embed="rId2" cstate="print"/>
          <a:srcRect l="18784" t="2174" r="7384" b="6368"/>
          <a:stretch>
            <a:fillRect/>
          </a:stretch>
        </p:blipFill>
        <p:spPr>
          <a:xfrm rot="15878124">
            <a:off x="504606" y="1532372"/>
            <a:ext cx="3031285" cy="2816208"/>
          </a:xfrm>
          <a:prstGeom prst="rect">
            <a:avLst/>
          </a:prstGeom>
        </p:spPr>
      </p:pic>
      <p:pic>
        <p:nvPicPr>
          <p:cNvPr id="9" name="Рисунок 8" descr="DSC00957.JPG"/>
          <p:cNvPicPr>
            <a:picLocks noChangeAspect="1"/>
          </p:cNvPicPr>
          <p:nvPr/>
        </p:nvPicPr>
        <p:blipFill>
          <a:blip r:embed="rId3" cstate="print"/>
          <a:srcRect l="15541" t="5836" r="5643"/>
          <a:stretch>
            <a:fillRect/>
          </a:stretch>
        </p:blipFill>
        <p:spPr>
          <a:xfrm rot="15516364">
            <a:off x="1683967" y="4244010"/>
            <a:ext cx="2713003" cy="24309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467600" cy="85010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Comic Sans MS" pitchFamily="66" charset="0"/>
              </a:rPr>
              <a:t>Мое увлечение</a:t>
            </a:r>
            <a:endParaRPr lang="ru-RU" sz="3600" dirty="0">
              <a:latin typeface="Comic Sans MS" pitchFamily="66" charset="0"/>
            </a:endParaRPr>
          </a:p>
        </p:txBody>
      </p:sp>
      <p:pic>
        <p:nvPicPr>
          <p:cNvPr id="7" name="Рисунок 6" descr="DSC00955.JPG"/>
          <p:cNvPicPr>
            <a:picLocks noChangeAspect="1"/>
          </p:cNvPicPr>
          <p:nvPr/>
        </p:nvPicPr>
        <p:blipFill>
          <a:blip r:embed="rId4" cstate="print"/>
          <a:srcRect l="18309" t="2489" r="13967" b="6562"/>
          <a:stretch>
            <a:fillRect/>
          </a:stretch>
        </p:blipFill>
        <p:spPr>
          <a:xfrm>
            <a:off x="4139952" y="3666816"/>
            <a:ext cx="3168352" cy="3191183"/>
          </a:xfrm>
          <a:prstGeom prst="rect">
            <a:avLst/>
          </a:prstGeom>
        </p:spPr>
      </p:pic>
      <p:pic>
        <p:nvPicPr>
          <p:cNvPr id="10" name="Рисунок 9" descr="DSC00958.JPG"/>
          <p:cNvPicPr>
            <a:picLocks noChangeAspect="1"/>
          </p:cNvPicPr>
          <p:nvPr/>
        </p:nvPicPr>
        <p:blipFill>
          <a:blip r:embed="rId5" cstate="print"/>
          <a:srcRect l="6995" t="2709" r="7886" b="3700"/>
          <a:stretch>
            <a:fillRect/>
          </a:stretch>
        </p:blipFill>
        <p:spPr>
          <a:xfrm rot="17766419">
            <a:off x="5780623" y="1217519"/>
            <a:ext cx="3018524" cy="2489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467600" cy="11430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Comic Sans MS" pitchFamily="66" charset="0"/>
              </a:rPr>
              <a:t>Цели</a:t>
            </a:r>
            <a:endParaRPr lang="ru-RU" sz="4400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2276872"/>
            <a:ext cx="7467600" cy="4873752"/>
          </a:xfrm>
        </p:spPr>
        <p:txBody>
          <a:bodyPr>
            <a:normAutofit/>
          </a:bodyPr>
          <a:lstStyle/>
          <a:p>
            <a:pPr lvl="0"/>
            <a:r>
              <a:rPr lang="ru-RU" dirty="0" smtClean="0">
                <a:latin typeface="Comic Sans MS" pitchFamily="66" charset="0"/>
              </a:rPr>
              <a:t>создание </a:t>
            </a:r>
            <a:r>
              <a:rPr lang="ru-RU" dirty="0">
                <a:latin typeface="Comic Sans MS" pitchFamily="66" charset="0"/>
              </a:rPr>
              <a:t>запаса геометрических представлений, которые обеспечат основу для формирования геометрических понятий, идей, методов; </a:t>
            </a:r>
          </a:p>
          <a:p>
            <a:pPr lvl="0"/>
            <a:r>
              <a:rPr lang="ru-RU" dirty="0">
                <a:latin typeface="Comic Sans MS" pitchFamily="66" charset="0"/>
              </a:rPr>
              <a:t>развитие познавательных способностей учащихся; </a:t>
            </a:r>
          </a:p>
          <a:p>
            <a:pPr lvl="0"/>
            <a:r>
              <a:rPr lang="ru-RU" dirty="0">
                <a:latin typeface="Comic Sans MS" pitchFamily="66" charset="0"/>
              </a:rPr>
              <a:t>выяснение роли геометрических знаний в познании мира; </a:t>
            </a:r>
          </a:p>
          <a:p>
            <a:pPr lvl="0"/>
            <a:r>
              <a:rPr lang="ru-RU" dirty="0">
                <a:latin typeface="Comic Sans MS" pitchFamily="66" charset="0"/>
              </a:rPr>
              <a:t>развитие интуиции и геометрического воображения.</a:t>
            </a:r>
          </a:p>
          <a:p>
            <a:endParaRPr lang="ru-RU" dirty="0"/>
          </a:p>
        </p:txBody>
      </p:sp>
      <p:pic>
        <p:nvPicPr>
          <p:cNvPr id="25602" name="Picture 2" descr="https://go3.imgsmail.ru/imgpreview?key=796f71f0dbcc8230&amp;mb=imgdb_preview_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1610" y="136394"/>
            <a:ext cx="3054846" cy="22844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latin typeface="Comic Sans MS" pitchFamily="66" charset="0"/>
              </a:rPr>
              <a:t>Задач</a:t>
            </a:r>
            <a:r>
              <a:rPr lang="ru-RU" sz="4400" dirty="0">
                <a:latin typeface="Comic Sans MS" pitchFamily="66" charset="0"/>
              </a:rPr>
              <a:t>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340768"/>
            <a:ext cx="8676456" cy="216024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800" dirty="0" smtClean="0">
                <a:latin typeface="Comic Sans MS" pitchFamily="66" charset="0"/>
              </a:rPr>
              <a:t>развивать наглядно-образное мышление, математический  язык </a:t>
            </a:r>
            <a:r>
              <a:rPr lang="ru-RU" sz="2800" dirty="0">
                <a:latin typeface="Comic Sans MS" pitchFamily="66" charset="0"/>
              </a:rPr>
              <a:t>и речь </a:t>
            </a:r>
            <a:r>
              <a:rPr lang="ru-RU" sz="2800" dirty="0" smtClean="0">
                <a:latin typeface="Comic Sans MS" pitchFamily="66" charset="0"/>
              </a:rPr>
              <a:t>учащихся;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800" dirty="0" smtClean="0">
                <a:latin typeface="Comic Sans MS" pitchFamily="66" charset="0"/>
              </a:rPr>
              <a:t>расширять </a:t>
            </a:r>
            <a:r>
              <a:rPr lang="ru-RU" sz="2800" dirty="0">
                <a:latin typeface="Comic Sans MS" pitchFamily="66" charset="0"/>
              </a:rPr>
              <a:t>кругозор (в том числе и за счет привлечения исторических сведений);</a:t>
            </a:r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  <p:pic>
        <p:nvPicPr>
          <p:cNvPr id="4" name="Picture 4" descr="http://art3d.org.ua/wp-content/uploads/2011/08/%D0%A8%D0%BA%D0%BE%D0%BB%D1%8C%D0%BD%D0%B8%D0%BA%D0%B8.jpg"/>
          <p:cNvPicPr>
            <a:picLocks noChangeAspect="1" noChangeArrowheads="1"/>
          </p:cNvPicPr>
          <p:nvPr/>
        </p:nvPicPr>
        <p:blipFill>
          <a:blip r:embed="rId2" cstate="print"/>
          <a:srcRect l="51629" b="13376"/>
          <a:stretch>
            <a:fillRect/>
          </a:stretch>
        </p:blipFill>
        <p:spPr bwMode="auto">
          <a:xfrm>
            <a:off x="242367" y="3573016"/>
            <a:ext cx="2529433" cy="3168352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2843808" y="3429000"/>
            <a:ext cx="5832648" cy="25488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843808" y="3645024"/>
            <a:ext cx="5796136" cy="28083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формировать готовность к применению геометрических знаний в смежных дисциплинах и на практике; к изучению систематического курса геометрии.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480</TotalTime>
  <Words>334</Words>
  <Application>Microsoft Office PowerPoint</Application>
  <PresentationFormat>Экран (4:3)</PresentationFormat>
  <Paragraphs>50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Эркер</vt:lpstr>
      <vt:lpstr>Программа курса внеурочной деятельности «Математическое вышивание»</vt:lpstr>
      <vt:lpstr>Слайд 2</vt:lpstr>
      <vt:lpstr>Слайд 3</vt:lpstr>
      <vt:lpstr>Результаты основных контрольных работ в 5 классе</vt:lpstr>
      <vt:lpstr>Международный конкурс  «Контрольный тест по математике» центра дополнительного образования «Снейл»</vt:lpstr>
      <vt:lpstr>Проблема</vt:lpstr>
      <vt:lpstr>Мое увлечение</vt:lpstr>
      <vt:lpstr>Цели</vt:lpstr>
      <vt:lpstr>Задачи </vt:lpstr>
      <vt:lpstr>Планируемые результаты освоения курса «Математическое вышивание» </vt:lpstr>
      <vt:lpstr>Программа курса внеурочной деятельности «Математическое вышивание»  рассчитана на 34 для 6-х классов</vt:lpstr>
      <vt:lpstr>Мы на занятиях</vt:lpstr>
      <vt:lpstr>Слайд 13</vt:lpstr>
      <vt:lpstr>Слайд 14</vt:lpstr>
      <vt:lpstr>Вот что мы умеем</vt:lpstr>
      <vt:lpstr>Слайд 16</vt:lpstr>
      <vt:lpstr>Слайд 17</vt:lpstr>
      <vt:lpstr>Результаты выполнения геометрических заданий </vt:lpstr>
      <vt:lpstr>Итоги работы 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SmolencevaOI</cp:lastModifiedBy>
  <cp:revision>52</cp:revision>
  <dcterms:created xsi:type="dcterms:W3CDTF">2017-02-18T18:12:54Z</dcterms:created>
  <dcterms:modified xsi:type="dcterms:W3CDTF">2017-02-20T05:49:30Z</dcterms:modified>
</cp:coreProperties>
</file>