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1" r:id="rId2"/>
    <p:sldId id="282" r:id="rId3"/>
    <p:sldId id="283" r:id="rId4"/>
    <p:sldId id="256" r:id="rId5"/>
    <p:sldId id="285" r:id="rId6"/>
    <p:sldId id="293" r:id="rId7"/>
    <p:sldId id="284" r:id="rId8"/>
    <p:sldId id="286" r:id="rId9"/>
    <p:sldId id="294" r:id="rId10"/>
    <p:sldId id="296" r:id="rId11"/>
    <p:sldId id="287" r:id="rId12"/>
    <p:sldId id="288" r:id="rId13"/>
    <p:sldId id="298" r:id="rId14"/>
    <p:sldId id="295" r:id="rId15"/>
    <p:sldId id="297" r:id="rId16"/>
    <p:sldId id="289" r:id="rId17"/>
    <p:sldId id="299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410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4F4D-1793-4C2A-A222-D064CA2D12E9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B515-72FC-4394-A95C-41127F84F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25FAEF-42C6-4509-B5B4-16C59DBD4D64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98FC18-1689-47A6-8848-2AB6F8B2A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«Где логика?»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" name="Picture 2" descr="Картинки по запросу где логи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1874"/>
          <a:stretch>
            <a:fillRect/>
          </a:stretch>
        </p:blipFill>
        <p:spPr bwMode="auto">
          <a:xfrm>
            <a:off x="5580112" y="2420888"/>
            <a:ext cx="2733675" cy="335760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916832"/>
            <a:ext cx="4757742" cy="300039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j-ea"/>
                <a:cs typeface="+mj-cs"/>
              </a:rPr>
              <a:t>Что объединяет все эти изображения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0161015_133056"/>
          <p:cNvPicPr>
            <a:picLocks noChangeAspect="1" noChangeArrowheads="1"/>
          </p:cNvPicPr>
          <p:nvPr/>
        </p:nvPicPr>
        <p:blipFill>
          <a:blip r:embed="rId2" cstate="print"/>
          <a:srcRect b="8103"/>
          <a:stretch>
            <a:fillRect/>
          </a:stretch>
        </p:blipFill>
        <p:spPr bwMode="auto">
          <a:xfrm>
            <a:off x="1331640" y="2708920"/>
            <a:ext cx="3330575" cy="408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SC00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2757">
            <a:off x="4783725" y="3568538"/>
            <a:ext cx="4282323" cy="32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008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78998">
            <a:off x="4113648" y="342407"/>
            <a:ext cx="4359780" cy="32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SC00888"/>
          <p:cNvPicPr>
            <a:picLocks noChangeAspect="1" noChangeArrowheads="1"/>
          </p:cNvPicPr>
          <p:nvPr/>
        </p:nvPicPr>
        <p:blipFill>
          <a:blip r:embed="rId5" cstate="print"/>
          <a:srcRect r="26109"/>
          <a:stretch>
            <a:fillRect/>
          </a:stretch>
        </p:blipFill>
        <p:spPr bwMode="auto">
          <a:xfrm rot="453165">
            <a:off x="453207" y="243383"/>
            <a:ext cx="3241037" cy="32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213304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3200" u="sng" dirty="0" smtClean="0">
                <a:latin typeface="Comic Sans MS" pitchFamily="66" charset="0"/>
              </a:rPr>
              <a:t>Цель  мастер-класса</a:t>
            </a:r>
            <a:r>
              <a:rPr lang="ru-RU" sz="3200" dirty="0" smtClean="0">
                <a:latin typeface="Comic Sans MS" pitchFamily="66" charset="0"/>
              </a:rPr>
              <a:t>: создание реальной материальной модели инженерного сооружения.</a:t>
            </a:r>
          </a:p>
          <a:p>
            <a:pPr marL="0" indent="360363">
              <a:buNone/>
            </a:pPr>
            <a:r>
              <a:rPr lang="ru-RU" sz="3200" u="sng" dirty="0" smtClean="0">
                <a:latin typeface="Comic Sans MS" pitchFamily="66" charset="0"/>
              </a:rPr>
              <a:t>Задачи</a:t>
            </a:r>
            <a:r>
              <a:rPr lang="ru-RU" sz="3200" dirty="0" smtClean="0">
                <a:latin typeface="Comic Sans MS" pitchFamily="66" charset="0"/>
              </a:rPr>
              <a:t>: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3200" dirty="0" smtClean="0">
                <a:latin typeface="Comic Sans MS" pitchFamily="66" charset="0"/>
              </a:rPr>
              <a:t>Познакомиться с моделированием как интерактивным методом обучения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3200" dirty="0" smtClean="0">
                <a:latin typeface="Comic Sans MS" pitchFamily="66" charset="0"/>
              </a:rPr>
              <a:t>Актуализировать метод математического моделирования.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3200" dirty="0" smtClean="0">
                <a:latin typeface="Comic Sans MS" pitchFamily="66" charset="0"/>
              </a:rPr>
              <a:t>Изучить некоторые возможности инженерного моделирования, доступного школьникам.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08912" cy="6141296"/>
          </a:xfrm>
        </p:spPr>
        <p:txBody>
          <a:bodyPr>
            <a:normAutofit/>
          </a:bodyPr>
          <a:lstStyle/>
          <a:p>
            <a:pPr marL="7938" lvl="0" indent="87313" algn="ctr">
              <a:buNone/>
            </a:pPr>
            <a:r>
              <a:rPr lang="ru-RU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Карточки-задание</a:t>
            </a:r>
            <a:endParaRPr lang="ru-RU" b="1" dirty="0" smtClean="0">
              <a:latin typeface="Comic Sans MS" pitchFamily="66" charset="0"/>
              <a:cs typeface="Arial" pitchFamily="34" charset="0"/>
            </a:endParaRPr>
          </a:p>
          <a:p>
            <a:pPr marL="7938" indent="873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528638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Используя свои знания  геометрии и  физики, создайте модель моста.</a:t>
            </a:r>
            <a:endParaRPr lang="ru-RU" dirty="0" smtClean="0">
              <a:latin typeface="Comic Sans MS" pitchFamily="66" charset="0"/>
            </a:endParaRPr>
          </a:p>
          <a:p>
            <a:pPr marL="0" indent="528638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Работа осуществляется в команде в течение 10 минут.</a:t>
            </a:r>
            <a:endParaRPr lang="ru-RU" dirty="0" smtClean="0">
              <a:latin typeface="Comic Sans MS" pitchFamily="66" charset="0"/>
            </a:endParaRPr>
          </a:p>
          <a:p>
            <a:pPr marL="0" indent="528638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Мост необходимо перебросить через пропасть шириной 30 см. Для изготовления конструкции вы можете использовать 30 палочек, узкий скотч, нитки.</a:t>
            </a:r>
            <a:endParaRPr lang="ru-RU" dirty="0" smtClean="0">
              <a:latin typeface="Comic Sans MS" pitchFamily="66" charset="0"/>
            </a:endParaRPr>
          </a:p>
          <a:p>
            <a:pPr marL="0" indent="528638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После изготовления модели будут проведены испытания моста на прочность.</a:t>
            </a:r>
            <a:endParaRPr lang="ru-RU" dirty="0" smtClean="0">
              <a:latin typeface="Comic Sans MS" pitchFamily="66" charset="0"/>
            </a:endParaRPr>
          </a:p>
          <a:p>
            <a:pPr marL="7938" indent="873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7938" indent="87313" algn="ctr">
              <a:buNone/>
            </a:pPr>
            <a:r>
              <a:rPr lang="ru-RU" sz="2000" dirty="0" smtClean="0">
                <a:latin typeface="Comic Sans MS" pitchFamily="66" charset="0"/>
              </a:rPr>
              <a:t>Проявите свою фантазию, используйте воображение для воссоздания  исторического инженерного объекта. Удачи! 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143504" y="3000372"/>
            <a:ext cx="39638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Коммуникативные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500066"/>
            <a:ext cx="53285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Планируемые результаты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857628"/>
            <a:ext cx="2479204" cy="19356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Готовность, способность к выбору профильного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Попробовать себя в техническом направлении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080403">
            <a:off x="2011396" y="1199130"/>
            <a:ext cx="432048" cy="182217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857496"/>
            <a:ext cx="296372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Личностные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3136408"/>
            <a:ext cx="2479204" cy="19356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Способность к проектированию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Реализация практического проекта за короткое время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31479" y="1500174"/>
            <a:ext cx="432048" cy="5715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071678"/>
            <a:ext cx="31066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Регулятивные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3993664"/>
            <a:ext cx="2479204" cy="19356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Организация учебного сотрудничества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Умение работать в группе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0056488">
            <a:off x="6989416" y="1438662"/>
            <a:ext cx="432048" cy="165032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8989">
            <a:off x="4479932" y="442443"/>
            <a:ext cx="4355976" cy="3266982"/>
          </a:xfrm>
          <a:prstGeom prst="rect">
            <a:avLst/>
          </a:prstGeom>
        </p:spPr>
      </p:pic>
      <p:pic>
        <p:nvPicPr>
          <p:cNvPr id="4" name="Содержимое 3" descr="DSC0097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1227404">
            <a:off x="57525" y="245895"/>
            <a:ext cx="4211960" cy="3158970"/>
          </a:xfrm>
        </p:spPr>
      </p:pic>
      <p:pic>
        <p:nvPicPr>
          <p:cNvPr id="8" name="Рисунок 7" descr="DSC01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9718">
            <a:off x="348296" y="3170914"/>
            <a:ext cx="4644007" cy="3483005"/>
          </a:xfrm>
          <a:prstGeom prst="rect">
            <a:avLst/>
          </a:prstGeom>
        </p:spPr>
      </p:pic>
      <p:pic>
        <p:nvPicPr>
          <p:cNvPr id="9" name="Рисунок 8" descr="DSC01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3548" y="3598153"/>
            <a:ext cx="4286964" cy="32152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6Z5v3i6y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3831">
            <a:off x="444168" y="245119"/>
            <a:ext cx="2910069" cy="4365104"/>
          </a:xfrm>
          <a:prstGeom prst="rect">
            <a:avLst/>
          </a:prstGeom>
        </p:spPr>
      </p:pic>
      <p:pic>
        <p:nvPicPr>
          <p:cNvPr id="5" name="Рисунок 4" descr="mIZNECW5L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8525">
            <a:off x="5607980" y="97190"/>
            <a:ext cx="2814059" cy="4221088"/>
          </a:xfrm>
          <a:prstGeom prst="rect">
            <a:avLst/>
          </a:prstGeom>
        </p:spPr>
      </p:pic>
      <p:pic>
        <p:nvPicPr>
          <p:cNvPr id="6" name="Рисунок 5" descr="GvMdZ7sBS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786859"/>
            <a:ext cx="4608512" cy="30711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791437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835" y="116632"/>
            <a:ext cx="4836677" cy="66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O-wB9Rm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1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0"/>
            <a:ext cx="7035901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fotohomka.ru/images/Dec/01/cf7da0d0854a340557d54af09a9b1b21/mini_6.jpg"/>
          <p:cNvPicPr>
            <a:picLocks noChangeAspect="1" noChangeArrowheads="1"/>
          </p:cNvPicPr>
          <p:nvPr/>
        </p:nvPicPr>
        <p:blipFill>
          <a:blip r:embed="rId2" cstate="print"/>
          <a:srcRect r="6843"/>
          <a:stretch>
            <a:fillRect/>
          </a:stretch>
        </p:blipFill>
        <p:spPr bwMode="auto">
          <a:xfrm>
            <a:off x="2051720" y="2996952"/>
            <a:ext cx="4091916" cy="327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модель на подиу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3076934" cy="4620445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граф логическая структу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944" y="-27384"/>
            <a:ext cx="2918056" cy="4581128"/>
          </a:xfrm>
          <a:prstGeom prst="rect">
            <a:avLst/>
          </a:prstGeom>
          <a:noFill/>
        </p:spPr>
      </p:pic>
      <p:pic>
        <p:nvPicPr>
          <p:cNvPr id="6" name="Picture 8" descr="Картинки по запросу игровое моделиров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365104"/>
            <a:ext cx="3192289" cy="2394217"/>
          </a:xfrm>
          <a:prstGeom prst="rect">
            <a:avLst/>
          </a:prstGeom>
          <a:noFill/>
        </p:spPr>
      </p:pic>
      <p:pic>
        <p:nvPicPr>
          <p:cNvPr id="7" name="Picture 6" descr="http://www.myvin.com.ua/content/user_files/images/20(2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07188"/>
            <a:ext cx="4726219" cy="3150812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глобу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0"/>
            <a:ext cx="2688233" cy="3608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96080"/>
            <a:ext cx="7931224" cy="513318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Модель</a:t>
            </a:r>
            <a:r>
              <a:rPr lang="ru-RU" sz="3600" dirty="0" smtClean="0">
                <a:latin typeface="Comic Sans MS" pitchFamily="66" charset="0"/>
              </a:rPr>
              <a:t> - это схематическое представление явления или процесса.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16386" name="AutoShape 2" descr="Картинки по запросу моделирование картинки в матема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моделирование картинки в матема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ma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314" y="2428868"/>
            <a:ext cx="5389578" cy="4042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556792"/>
            <a:ext cx="6764288" cy="194664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latin typeface="Comic Sans MS" pitchFamily="66" charset="0"/>
              </a:rPr>
              <a:t>Материальная модель как способ формирования инженерных компетенций школьников</a:t>
            </a:r>
            <a:endParaRPr kumimoji="0" lang="ru-RU" sz="4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83360" y="5301208"/>
            <a:ext cx="5760640" cy="15567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Ивкина Людмила Николаевна </a:t>
            </a:r>
            <a:r>
              <a:rPr lang="ru-RU" sz="2000" dirty="0" smtClean="0">
                <a:latin typeface="Comic Sans MS" pitchFamily="66" charset="0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учитель математики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11152" y="332656"/>
            <a:ext cx="62567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МАОУ лицей №7 г. Томска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4509120"/>
            <a:ext cx="3224518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Модель поведения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Мысленный образ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94" y="2564904"/>
            <a:ext cx="4262874" cy="1224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Объемные модели объектов (макеты)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Динамические  объемные модели процессов и явлений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«Живые модели» - игровое моделирование 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475943">
            <a:off x="6025287" y="2264577"/>
            <a:ext cx="360040" cy="302626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3683" y="3501008"/>
            <a:ext cx="2838757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 Схемы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Таблицы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Чертежи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Карты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>
                <a:latin typeface="Comic Sans MS" pitchFamily="66" charset="0"/>
              </a:rPr>
              <a:t>Граф-логические</a:t>
            </a:r>
            <a:r>
              <a:rPr lang="ru-RU" sz="1600" dirty="0" smtClean="0">
                <a:latin typeface="Comic Sans MS" pitchFamily="66" charset="0"/>
              </a:rPr>
              <a:t> цепи </a:t>
            </a:r>
          </a:p>
        </p:txBody>
      </p:sp>
      <p:sp>
        <p:nvSpPr>
          <p:cNvPr id="8" name="Стрелка вниз 7"/>
          <p:cNvSpPr/>
          <p:nvPr/>
        </p:nvSpPr>
        <p:spPr>
          <a:xfrm rot="1426725">
            <a:off x="4819177" y="2047855"/>
            <a:ext cx="360040" cy="2016224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0865125">
            <a:off x="7524328" y="2204864"/>
            <a:ext cx="360040" cy="72008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98914">
            <a:off x="3181396" y="773563"/>
            <a:ext cx="432048" cy="90255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018938">
            <a:off x="5613880" y="790752"/>
            <a:ext cx="432048" cy="90255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0"/>
            <a:ext cx="53285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Модели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 способу представления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628800"/>
            <a:ext cx="36004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Материальные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1628800"/>
            <a:ext cx="360040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Абстрактные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064" y="2924944"/>
            <a:ext cx="352839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Информационные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992" y="5949280"/>
            <a:ext cx="410445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Составление презентаций по плану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omic Sans MS" pitchFamily="66" charset="0"/>
              </a:rPr>
              <a:t>Описательные модели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992" y="5301208"/>
            <a:ext cx="2880320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Вербальные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4005064"/>
            <a:ext cx="2880320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Мысленные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001056" cy="4873752"/>
          </a:xfrm>
        </p:spPr>
        <p:txBody>
          <a:bodyPr>
            <a:normAutofit/>
          </a:bodyPr>
          <a:lstStyle/>
          <a:p>
            <a:pPr marL="273050" indent="18415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Метод моделирования </a:t>
            </a:r>
            <a:r>
              <a:rPr lang="ru-RU" sz="3600" dirty="0" smtClean="0">
                <a:latin typeface="Comic Sans MS" pitchFamily="66" charset="0"/>
              </a:rPr>
              <a:t>позволяет </a:t>
            </a:r>
            <a:r>
              <a:rPr lang="ru-RU" sz="3600" u="sng" dirty="0" smtClean="0">
                <a:latin typeface="Comic Sans MS" pitchFamily="66" charset="0"/>
              </a:rPr>
              <a:t>легко и наглядно </a:t>
            </a:r>
            <a:r>
              <a:rPr lang="ru-RU" sz="3600" dirty="0" smtClean="0">
                <a:latin typeface="Comic Sans MS" pitchFamily="66" charset="0"/>
              </a:rPr>
              <a:t>изучить интересующий объект </a:t>
            </a:r>
            <a:r>
              <a:rPr lang="ru-RU" sz="3600" u="sng" dirty="0" smtClean="0">
                <a:latin typeface="Comic Sans MS" pitchFamily="66" charset="0"/>
              </a:rPr>
              <a:t>через построение и исследование его модели.</a:t>
            </a:r>
          </a:p>
          <a:p>
            <a:endParaRPr lang="ru-RU" dirty="0"/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214686"/>
            <a:ext cx="5103048" cy="3200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744" y="211432"/>
            <a:ext cx="8547720" cy="2857528"/>
          </a:xfrm>
        </p:spPr>
        <p:txBody>
          <a:bodyPr>
            <a:normAutofit lnSpcReduction="10000"/>
          </a:bodyPr>
          <a:lstStyle/>
          <a:p>
            <a:pPr marL="96838" indent="263525">
              <a:buNone/>
            </a:pPr>
            <a:r>
              <a:rPr lang="ru-RU" sz="2000" dirty="0" smtClean="0">
                <a:latin typeface="Comic Sans MS" pitchFamily="66" charset="0"/>
              </a:rPr>
              <a:t>Самые красивые мосты – вантовые. Вертикальные пилоны связаны огромной провисающей цепью. Тросы, которые свисают с цепи и поддерживают полотно моста, называются вантами. На рисунке изображена схема одного вантового моста. Введем систему координат: ось О</a:t>
            </a:r>
            <a:r>
              <a:rPr lang="en-US" sz="2000" dirty="0" smtClean="0">
                <a:latin typeface="Comic Sans MS" pitchFamily="66" charset="0"/>
              </a:rPr>
              <a:t>y</a:t>
            </a:r>
            <a:r>
              <a:rPr lang="ru-RU" sz="2000" dirty="0" smtClean="0">
                <a:latin typeface="Comic Sans MS" pitchFamily="66" charset="0"/>
              </a:rPr>
              <a:t> направим вдоль одного из пилонов, а ось Ох направим вдоль полотна моста, как показано на рисунке. В этой системе координат цепь моста имеет уравнение  </a:t>
            </a:r>
            <a:r>
              <a:rPr lang="ru-RU" sz="2000" dirty="0" smtClean="0">
                <a:latin typeface="Comic Sans MS" pitchFamily="66" charset="0"/>
              </a:rPr>
              <a:t>				            где </a:t>
            </a:r>
            <a:r>
              <a:rPr lang="en-US" sz="2000" i="1" dirty="0" smtClean="0"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и </a:t>
            </a:r>
            <a:r>
              <a:rPr lang="en-US" sz="2000" i="1" dirty="0" smtClean="0">
                <a:latin typeface="Comic Sans MS" pitchFamily="66" charset="0"/>
              </a:rPr>
              <a:t>y </a:t>
            </a:r>
            <a:r>
              <a:rPr lang="ru-RU" sz="2000" dirty="0" smtClean="0">
                <a:latin typeface="Comic Sans MS" pitchFamily="66" charset="0"/>
              </a:rPr>
              <a:t>измеряются в метрах. Найдите длину ванты, расположенной в 100 метрах от пилона. Ответ дайте в метрах.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911" y="3068960"/>
            <a:ext cx="5940425" cy="36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95535" y="2204864"/>
            <a:ext cx="2580767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Модель параболы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6" name="Рисунок 5" descr="DSC00908.JPG"/>
          <p:cNvPicPr>
            <a:picLocks noChangeAspect="1" noChangeArrowheads="1"/>
          </p:cNvPicPr>
          <p:nvPr/>
        </p:nvPicPr>
        <p:blipFill>
          <a:blip r:embed="rId2" cstate="print"/>
          <a:srcRect l="64989" t="8974" r="-327" b="6197"/>
          <a:stretch>
            <a:fillRect/>
          </a:stretch>
        </p:blipFill>
        <p:spPr bwMode="auto">
          <a:xfrm>
            <a:off x="6588224" y="404664"/>
            <a:ext cx="2016224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1431">
            <a:off x="3600686" y="3105445"/>
            <a:ext cx="3765732" cy="2824299"/>
          </a:xfrm>
          <a:prstGeom prst="rect">
            <a:avLst/>
          </a:prstGeom>
        </p:spPr>
      </p:pic>
      <p:pic>
        <p:nvPicPr>
          <p:cNvPr id="6" name="Рисунок 5" descr="DSC00947.JPG"/>
          <p:cNvPicPr>
            <a:picLocks noChangeAspect="1"/>
          </p:cNvPicPr>
          <p:nvPr/>
        </p:nvPicPr>
        <p:blipFill>
          <a:blip r:embed="rId4" cstate="print"/>
          <a:srcRect l="11315" b="4477"/>
          <a:stretch>
            <a:fillRect/>
          </a:stretch>
        </p:blipFill>
        <p:spPr>
          <a:xfrm rot="514239">
            <a:off x="201566" y="3617995"/>
            <a:ext cx="3690898" cy="2981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9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10390"/>
            <a:ext cx="4499992" cy="3374994"/>
          </a:xfrm>
        </p:spPr>
      </p:pic>
      <p:pic>
        <p:nvPicPr>
          <p:cNvPr id="5" name="Рисунок 4" descr="DSC0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64021" cy="3573016"/>
          </a:xfrm>
          <a:prstGeom prst="rect">
            <a:avLst/>
          </a:prstGeom>
        </p:spPr>
      </p:pic>
      <p:pic>
        <p:nvPicPr>
          <p:cNvPr id="6" name="Рисунок 5" descr="DSC00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7" y="3266983"/>
            <a:ext cx="4788024" cy="3591018"/>
          </a:xfrm>
          <a:prstGeom prst="rect">
            <a:avLst/>
          </a:prstGeom>
        </p:spPr>
      </p:pic>
      <p:pic>
        <p:nvPicPr>
          <p:cNvPr id="9" name="Рисунок 8" descr="DSC00937.JPG"/>
          <p:cNvPicPr>
            <a:picLocks noChangeAspect="1"/>
          </p:cNvPicPr>
          <p:nvPr/>
        </p:nvPicPr>
        <p:blipFill>
          <a:blip r:embed="rId5" cstate="print"/>
          <a:srcRect r="6465"/>
          <a:stretch>
            <a:fillRect/>
          </a:stretch>
        </p:blipFill>
        <p:spPr>
          <a:xfrm>
            <a:off x="4499992" y="-36004"/>
            <a:ext cx="4680520" cy="37530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439</TotalTime>
  <Words>311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«Где логика?»</vt:lpstr>
      <vt:lpstr>Слайд 2</vt:lpstr>
      <vt:lpstr>Слайд 3</vt:lpstr>
      <vt:lpstr>Слайд 4</vt:lpstr>
      <vt:lpstr>Слайд 5</vt:lpstr>
      <vt:lpstr>Слайд 6</vt:lpstr>
      <vt:lpstr>Слайд 7</vt:lpstr>
      <vt:lpstr>Модель параболы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61</cp:revision>
  <dcterms:created xsi:type="dcterms:W3CDTF">2017-02-25T14:54:44Z</dcterms:created>
  <dcterms:modified xsi:type="dcterms:W3CDTF">2018-04-05T03:24:58Z</dcterms:modified>
</cp:coreProperties>
</file>