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B2E-21EF-4CD5-8B44-BA80AE661271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CEDD-82C9-4A2D-8649-2AB6F4A4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2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B2E-21EF-4CD5-8B44-BA80AE661271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CEDD-82C9-4A2D-8649-2AB6F4A4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B2E-21EF-4CD5-8B44-BA80AE661271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CEDD-82C9-4A2D-8649-2AB6F4A4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86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B2E-21EF-4CD5-8B44-BA80AE661271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CEDD-82C9-4A2D-8649-2AB6F4A4FC8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174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B2E-21EF-4CD5-8B44-BA80AE661271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CEDD-82C9-4A2D-8649-2AB6F4A4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69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B2E-21EF-4CD5-8B44-BA80AE661271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CEDD-82C9-4A2D-8649-2AB6F4A4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49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B2E-21EF-4CD5-8B44-BA80AE661271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CEDD-82C9-4A2D-8649-2AB6F4A4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3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B2E-21EF-4CD5-8B44-BA80AE661271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CEDD-82C9-4A2D-8649-2AB6F4A4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267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B2E-21EF-4CD5-8B44-BA80AE661271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CEDD-82C9-4A2D-8649-2AB6F4A4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46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B2E-21EF-4CD5-8B44-BA80AE661271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CEDD-82C9-4A2D-8649-2AB6F4A4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53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B2E-21EF-4CD5-8B44-BA80AE661271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CEDD-82C9-4A2D-8649-2AB6F4A4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66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B2E-21EF-4CD5-8B44-BA80AE661271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CEDD-82C9-4A2D-8649-2AB6F4A4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3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B2E-21EF-4CD5-8B44-BA80AE661271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CEDD-82C9-4A2D-8649-2AB6F4A4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2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B2E-21EF-4CD5-8B44-BA80AE661271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CEDD-82C9-4A2D-8649-2AB6F4A4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4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B2E-21EF-4CD5-8B44-BA80AE661271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CEDD-82C9-4A2D-8649-2AB6F4A4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5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B2E-21EF-4CD5-8B44-BA80AE661271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CEDD-82C9-4A2D-8649-2AB6F4A4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68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EB2E-21EF-4CD5-8B44-BA80AE661271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CEDD-82C9-4A2D-8649-2AB6F4A4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0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8BEB2E-21EF-4CD5-8B44-BA80AE661271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4CEDD-82C9-4A2D-8649-2AB6F4A4F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55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image" Target="../media/image6.pn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Улыбка&amp;quot; - Конкур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2144"/>
            <a:ext cx="12192000" cy="408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9726" y="795763"/>
            <a:ext cx="10643615" cy="3329581"/>
          </a:xfrm>
        </p:spPr>
        <p:txBody>
          <a:bodyPr/>
          <a:lstStyle/>
          <a:p>
            <a:r>
              <a:rPr lang="ru-RU" sz="6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Новогодний </a:t>
            </a:r>
            <a:r>
              <a:rPr lang="ru-RU" sz="60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квест</a:t>
            </a:r>
            <a:r>
              <a:rPr lang="ru-RU" sz="6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под кодовым названием</a:t>
            </a:r>
            <a:endParaRPr lang="ru-RU" sz="6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97409" y="4125344"/>
            <a:ext cx="8825658" cy="861420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Comic Sans MS" panose="030F0702030302020204" pitchFamily="66" charset="0"/>
              </a:rPr>
              <a:t>СВОЯ ИГРА</a:t>
            </a:r>
            <a:endParaRPr lang="ru-RU" sz="9600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76449" y="5976854"/>
            <a:ext cx="5846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Шахрай Агата Николаевна, учитель математики</a:t>
            </a:r>
          </a:p>
          <a:p>
            <a:r>
              <a:rPr lang="ru-RU" dirty="0" smtClean="0"/>
              <a:t>МАОУ ООШ №27 им. Г.Н. Ворошилова г. Томска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4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860" y="410382"/>
            <a:ext cx="10108276" cy="1400530"/>
          </a:xfrm>
        </p:spPr>
        <p:txBody>
          <a:bodyPr/>
          <a:lstStyle/>
          <a:p>
            <a:r>
              <a:rPr lang="ru-RU" dirty="0" smtClean="0"/>
              <a:t>ВОПРОС С ПОДВОХОМ ЗА 300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36865" y="5715653"/>
            <a:ext cx="7481455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ОН РОДИЛСЯ 29 ФЕВРАЛЯ</a:t>
            </a:r>
            <a:endParaRPr lang="ru-RU" dirty="0"/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050" y="1626005"/>
            <a:ext cx="10613086" cy="38256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5400" dirty="0"/>
              <a:t>Одного старика спросили, сколько ему лет. Он ответил, что ему 100 лет и несколько месяцев, но дней рождения у него было всего 25. Как это может быть?</a:t>
            </a:r>
          </a:p>
        </p:txBody>
      </p:sp>
    </p:spTree>
    <p:extLst>
      <p:ext uri="{BB962C8B-B14F-4D97-AF65-F5344CB8AC3E}">
        <p14:creationId xmlns:p14="http://schemas.microsoft.com/office/powerpoint/2010/main" val="13093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860" y="410382"/>
            <a:ext cx="10108276" cy="1400530"/>
          </a:xfrm>
        </p:spPr>
        <p:txBody>
          <a:bodyPr/>
          <a:lstStyle/>
          <a:p>
            <a:r>
              <a:rPr lang="ru-RU" dirty="0" smtClean="0"/>
              <a:t>ВОПРОС С ПОДВОХОМ ЗА 400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77879" y="5359219"/>
            <a:ext cx="904727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Две ноги мельника, ибо у кошек и котят - лапы</a:t>
            </a:r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050" y="1343380"/>
            <a:ext cx="10613086" cy="38256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/>
              <a:t>Мельник пришел на мельницу. В каждом из четырех углов он увидел по 3 мешка, на каждом мешке сидели по 3 кошки, а каждая кошка имела при себе 3 котят. Спрашивается, сколько ног было на мельнице?</a:t>
            </a:r>
          </a:p>
        </p:txBody>
      </p:sp>
    </p:spTree>
    <p:extLst>
      <p:ext uri="{BB962C8B-B14F-4D97-AF65-F5344CB8AC3E}">
        <p14:creationId xmlns:p14="http://schemas.microsoft.com/office/powerpoint/2010/main" val="310854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860" y="294004"/>
            <a:ext cx="10108276" cy="1400530"/>
          </a:xfrm>
        </p:spPr>
        <p:txBody>
          <a:bodyPr/>
          <a:lstStyle/>
          <a:p>
            <a:r>
              <a:rPr lang="ru-RU" dirty="0" smtClean="0"/>
              <a:t>ВОПРОС С ПОДВОХОМ ЗА 500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71050" y="4115486"/>
            <a:ext cx="904727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Надо один из мешков (пустых) вложить в другой такой же, а затем туда насыпать смолотую пшеницу.</a:t>
            </a:r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050" y="1278897"/>
            <a:ext cx="10613086" cy="2811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/>
              <a:t>Как можно одним мешком пшеницы, смоловши ее, наполнить 2 мешка, которые столь же велики, как и мешок, в котором находится пшеница?</a:t>
            </a:r>
          </a:p>
        </p:txBody>
      </p:sp>
    </p:spTree>
    <p:extLst>
      <p:ext uri="{BB962C8B-B14F-4D97-AF65-F5344CB8AC3E}">
        <p14:creationId xmlns:p14="http://schemas.microsoft.com/office/powerpoint/2010/main" val="33208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896" y="294004"/>
            <a:ext cx="10108276" cy="1400530"/>
          </a:xfrm>
        </p:spPr>
        <p:txBody>
          <a:bodyPr/>
          <a:lstStyle/>
          <a:p>
            <a:r>
              <a:rPr lang="ru-RU" dirty="0" smtClean="0"/>
              <a:t>ЗИМНИЙ СЧЁТ ЗА 100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30628" y="5075600"/>
            <a:ext cx="5264237" cy="960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90 ИЛИ 91 ДЕНЬ </a:t>
            </a:r>
            <a:endParaRPr lang="ru-RU" dirty="0"/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050" y="1979162"/>
            <a:ext cx="10613086" cy="2811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600" dirty="0"/>
              <a:t>Сколько дней в трех зимних месяцах?</a:t>
            </a:r>
          </a:p>
        </p:txBody>
      </p:sp>
    </p:spTree>
    <p:extLst>
      <p:ext uri="{BB962C8B-B14F-4D97-AF65-F5344CB8AC3E}">
        <p14:creationId xmlns:p14="http://schemas.microsoft.com/office/powerpoint/2010/main" val="175617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896" y="294004"/>
            <a:ext cx="10108276" cy="1400530"/>
          </a:xfrm>
        </p:spPr>
        <p:txBody>
          <a:bodyPr/>
          <a:lstStyle/>
          <a:p>
            <a:r>
              <a:rPr lang="ru-RU" dirty="0" smtClean="0"/>
              <a:t>ЗИМНИЙ СЧЁТ ЗА 200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30628" y="5075600"/>
            <a:ext cx="5264237" cy="960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2 503 КГ</a:t>
            </a:r>
            <a:endParaRPr lang="ru-RU" dirty="0"/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050" y="1979162"/>
            <a:ext cx="10613086" cy="2811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/>
              <a:t>За ночь на стадион выпало </a:t>
            </a:r>
            <a:r>
              <a:rPr lang="ru-RU" sz="5400" dirty="0" smtClean="0"/>
              <a:t>2 т 5 ц 3000 </a:t>
            </a:r>
            <a:r>
              <a:rPr lang="ru-RU" sz="5400" dirty="0" err="1" smtClean="0"/>
              <a:t>гр</a:t>
            </a:r>
            <a:r>
              <a:rPr lang="ru-RU" sz="5400" dirty="0" smtClean="0"/>
              <a:t> </a:t>
            </a:r>
            <a:r>
              <a:rPr lang="ru-RU" sz="5400" dirty="0"/>
              <a:t>снега. Сколько это килограммов?</a:t>
            </a:r>
          </a:p>
        </p:txBody>
      </p:sp>
    </p:spTree>
    <p:extLst>
      <p:ext uri="{BB962C8B-B14F-4D97-AF65-F5344CB8AC3E}">
        <p14:creationId xmlns:p14="http://schemas.microsoft.com/office/powerpoint/2010/main" val="38806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896" y="294004"/>
            <a:ext cx="10108276" cy="1400530"/>
          </a:xfrm>
        </p:spPr>
        <p:txBody>
          <a:bodyPr/>
          <a:lstStyle/>
          <a:p>
            <a:r>
              <a:rPr lang="ru-RU" dirty="0" smtClean="0"/>
              <a:t>ЗИМНИЙ СЧЁТ ЗА 300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05896" y="5075600"/>
            <a:ext cx="6288969" cy="960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P=140</a:t>
            </a:r>
            <a:r>
              <a:rPr lang="ru-RU" dirty="0" smtClean="0"/>
              <a:t> м</a:t>
            </a:r>
            <a:r>
              <a:rPr lang="en-US" dirty="0" smtClean="0"/>
              <a:t> , S=1200 </a:t>
            </a:r>
            <a:r>
              <a:rPr lang="ru-RU" dirty="0" smtClean="0"/>
              <a:t>м²</a:t>
            </a:r>
            <a:endParaRPr lang="ru-RU" dirty="0"/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050" y="1979162"/>
            <a:ext cx="10613086" cy="2811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/>
              <a:t>Длина катка 40 м, а ширина 30 м. Каковы его периметр и площадь?</a:t>
            </a:r>
          </a:p>
        </p:txBody>
      </p:sp>
    </p:spTree>
    <p:extLst>
      <p:ext uri="{BB962C8B-B14F-4D97-AF65-F5344CB8AC3E}">
        <p14:creationId xmlns:p14="http://schemas.microsoft.com/office/powerpoint/2010/main" val="250446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896" y="294004"/>
            <a:ext cx="10108276" cy="1400530"/>
          </a:xfrm>
        </p:spPr>
        <p:txBody>
          <a:bodyPr/>
          <a:lstStyle/>
          <a:p>
            <a:r>
              <a:rPr lang="ru-RU" dirty="0" smtClean="0"/>
              <a:t>ЗИМНИЙ СЧЁТ ЗА 400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15549" y="5457469"/>
            <a:ext cx="6288969" cy="960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993 года</a:t>
            </a:r>
            <a:endParaRPr lang="ru-RU" dirty="0"/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301" y="1435834"/>
            <a:ext cx="10613086" cy="2811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smtClean="0"/>
              <a:t>Узнайте возраст волшебного оленя Деда Мороза, если он </a:t>
            </a:r>
            <a:r>
              <a:rPr lang="ru-RU" sz="4800" dirty="0"/>
              <a:t>равен разности наименьшего четырёхзначного числа и числа 7. Сколько лет </a:t>
            </a:r>
            <a:r>
              <a:rPr lang="ru-RU" sz="4800" dirty="0" smtClean="0"/>
              <a:t>оленю?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7655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896" y="294004"/>
            <a:ext cx="10108276" cy="1400530"/>
          </a:xfrm>
        </p:spPr>
        <p:txBody>
          <a:bodyPr/>
          <a:lstStyle/>
          <a:p>
            <a:r>
              <a:rPr lang="ru-RU" dirty="0" smtClean="0"/>
              <a:t>ЗИМНИЙ СЧЁТ ЗА 500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15549" y="5457469"/>
            <a:ext cx="6288969" cy="960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17 кг</a:t>
            </a:r>
            <a:endParaRPr lang="ru-RU" dirty="0"/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301" y="1435834"/>
            <a:ext cx="10613086" cy="2811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/>
              <a:t>Масса контейнера с мороженым 32 кг, без мороженого - 2 кг. Какова масса контейнера, наполненного наполовину?</a:t>
            </a:r>
          </a:p>
        </p:txBody>
      </p:sp>
    </p:spTree>
    <p:extLst>
      <p:ext uri="{BB962C8B-B14F-4D97-AF65-F5344CB8AC3E}">
        <p14:creationId xmlns:p14="http://schemas.microsoft.com/office/powerpoint/2010/main" val="202906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896" y="294004"/>
            <a:ext cx="10108276" cy="1400530"/>
          </a:xfrm>
        </p:spPr>
        <p:txBody>
          <a:bodyPr/>
          <a:lstStyle/>
          <a:p>
            <a:r>
              <a:rPr lang="ru-RU" dirty="0" smtClean="0"/>
              <a:t>ЭТО НОВЫЙ ГОД ЗА 100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01644" y="5457469"/>
            <a:ext cx="6288969" cy="960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Внучка Снегурочка</a:t>
            </a:r>
            <a:endParaRPr lang="ru-RU" dirty="0"/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301" y="1818219"/>
            <a:ext cx="10613086" cy="2811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/>
              <a:t>Женский новогодний персонаж, которого нет ни в одной стране, кроме России </a:t>
            </a:r>
            <a:r>
              <a:rPr lang="ru-RU" sz="4800" dirty="0" smtClean="0"/>
              <a:t>и стран бывшего Советского союза.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7009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896" y="294004"/>
            <a:ext cx="10108276" cy="1400530"/>
          </a:xfrm>
        </p:spPr>
        <p:txBody>
          <a:bodyPr/>
          <a:lstStyle/>
          <a:p>
            <a:r>
              <a:rPr lang="ru-RU" dirty="0" smtClean="0"/>
              <a:t>ЭТО НОВЫЙ ГОД ЗА 200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01644" y="5457469"/>
            <a:ext cx="6288969" cy="960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Ель, ёлка, пихта</a:t>
            </a:r>
            <a:endParaRPr lang="ru-RU" dirty="0"/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301" y="1818219"/>
            <a:ext cx="10613086" cy="2811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000" dirty="0"/>
              <a:t>«</a:t>
            </a:r>
            <a:r>
              <a:rPr lang="ru-RU" sz="6000" dirty="0" err="1"/>
              <a:t>Подарочноносное</a:t>
            </a:r>
            <a:r>
              <a:rPr lang="ru-RU" sz="6000" dirty="0"/>
              <a:t>» дерево? </a:t>
            </a:r>
          </a:p>
        </p:txBody>
      </p:sp>
    </p:spTree>
    <p:extLst>
      <p:ext uri="{BB962C8B-B14F-4D97-AF65-F5344CB8AC3E}">
        <p14:creationId xmlns:p14="http://schemas.microsoft.com/office/powerpoint/2010/main" val="144088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Улыбка&amp;quot; - Конкур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394"/>
            <a:ext cx="12192000" cy="408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067017"/>
              </p:ext>
            </p:extLst>
          </p:nvPr>
        </p:nvGraphicFramePr>
        <p:xfrm>
          <a:off x="565266" y="1949332"/>
          <a:ext cx="10937884" cy="409556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591099">
                  <a:extLst>
                    <a:ext uri="{9D8B030D-6E8A-4147-A177-3AD203B41FA5}">
                      <a16:colId xmlns="" xmlns:a16="http://schemas.microsoft.com/office/drawing/2014/main" val="3733745822"/>
                    </a:ext>
                  </a:extLst>
                </a:gridCol>
                <a:gridCol w="1469357">
                  <a:extLst>
                    <a:ext uri="{9D8B030D-6E8A-4147-A177-3AD203B41FA5}">
                      <a16:colId xmlns="" xmlns:a16="http://schemas.microsoft.com/office/drawing/2014/main" val="29972181"/>
                    </a:ext>
                  </a:extLst>
                </a:gridCol>
                <a:gridCol w="1469357">
                  <a:extLst>
                    <a:ext uri="{9D8B030D-6E8A-4147-A177-3AD203B41FA5}">
                      <a16:colId xmlns="" xmlns:a16="http://schemas.microsoft.com/office/drawing/2014/main" val="541434758"/>
                    </a:ext>
                  </a:extLst>
                </a:gridCol>
                <a:gridCol w="1469357">
                  <a:extLst>
                    <a:ext uri="{9D8B030D-6E8A-4147-A177-3AD203B41FA5}">
                      <a16:colId xmlns="" xmlns:a16="http://schemas.microsoft.com/office/drawing/2014/main" val="639949501"/>
                    </a:ext>
                  </a:extLst>
                </a:gridCol>
                <a:gridCol w="1469357">
                  <a:extLst>
                    <a:ext uri="{9D8B030D-6E8A-4147-A177-3AD203B41FA5}">
                      <a16:colId xmlns="" xmlns:a16="http://schemas.microsoft.com/office/drawing/2014/main" val="2268850654"/>
                    </a:ext>
                  </a:extLst>
                </a:gridCol>
                <a:gridCol w="1469357">
                  <a:extLst>
                    <a:ext uri="{9D8B030D-6E8A-4147-A177-3AD203B41FA5}">
                      <a16:colId xmlns="" xmlns:a16="http://schemas.microsoft.com/office/drawing/2014/main" val="329475040"/>
                    </a:ext>
                  </a:extLst>
                </a:gridCol>
              </a:tblGrid>
              <a:tr h="77955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РЕБУСЫ</a:t>
                      </a:r>
                      <a:endParaRPr lang="ru-RU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hlinkClick r:id="rId3" action="ppaction://hlinksldjump"/>
                        </a:rPr>
                        <a:t>100</a:t>
                      </a:r>
                      <a:endParaRPr lang="ru-RU" sz="3600" b="1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hlinkClick r:id="rId4" action="ppaction://hlinksldjump"/>
                        </a:rPr>
                        <a:t>200</a:t>
                      </a:r>
                      <a:endParaRPr lang="ru-RU" sz="3600" b="1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hlinkClick r:id="rId5" action="ppaction://hlinksldjump"/>
                        </a:rPr>
                        <a:t>300</a:t>
                      </a:r>
                      <a:endParaRPr lang="ru-RU" sz="3600" b="1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hlinkClick r:id="rId6" action="ppaction://hlinksldjump"/>
                        </a:rPr>
                        <a:t>400</a:t>
                      </a:r>
                      <a:endParaRPr lang="ru-RU" sz="3600" b="1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hlinkClick r:id="rId7" action="ppaction://hlinksldjump"/>
                        </a:rPr>
                        <a:t>500</a:t>
                      </a:r>
                      <a:endParaRPr lang="ru-RU" sz="3600" b="1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44741120"/>
                  </a:ext>
                </a:extLst>
              </a:tr>
              <a:tr h="790378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ВОПРОС С ПОДВОХОМ</a:t>
                      </a:r>
                      <a:endParaRPr lang="ru-RU" sz="2800" b="1" kern="1200" dirty="0">
                        <a:solidFill>
                          <a:schemeClr val="tx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8" action="ppaction://hlinksldjump"/>
                        </a:rPr>
                        <a:t>100</a:t>
                      </a:r>
                      <a:endParaRPr lang="ru-RU" sz="3600" b="1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9" action="ppaction://hlinksldjump"/>
                        </a:rPr>
                        <a:t>200</a:t>
                      </a:r>
                      <a:endParaRPr lang="ru-RU" sz="3600" b="1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0" action="ppaction://hlinksldjump"/>
                        </a:rPr>
                        <a:t>300</a:t>
                      </a:r>
                      <a:endParaRPr lang="ru-RU" sz="3600" b="1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1" action="ppaction://hlinksldjump"/>
                        </a:rPr>
                        <a:t>400</a:t>
                      </a:r>
                      <a:endParaRPr lang="ru-RU" sz="3600" b="1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2" action="ppaction://hlinksldjump"/>
                        </a:rPr>
                        <a:t>500</a:t>
                      </a:r>
                      <a:endParaRPr lang="ru-RU" sz="3600" b="1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34728772"/>
                  </a:ext>
                </a:extLst>
              </a:tr>
              <a:tr h="79037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ЗИМНИЙ</a:t>
                      </a:r>
                      <a:r>
                        <a:rPr lang="ru-RU" sz="2800" b="1" baseline="0" dirty="0" smtClean="0"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СЧЁТ</a:t>
                      </a:r>
                      <a:endParaRPr lang="ru-RU" sz="2800" b="1" dirty="0"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3" action="ppaction://hlinksldjump"/>
                        </a:rPr>
                        <a:t>100</a:t>
                      </a:r>
                      <a:endParaRPr lang="ru-RU" sz="3600" b="1" dirty="0"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4" action="ppaction://hlinksldjump"/>
                        </a:rPr>
                        <a:t>200</a:t>
                      </a:r>
                      <a:endParaRPr lang="ru-RU" sz="3600" b="1" dirty="0"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5" action="ppaction://hlinksldjump"/>
                        </a:rPr>
                        <a:t>300</a:t>
                      </a:r>
                      <a:endParaRPr lang="ru-RU" sz="3600" b="1" dirty="0"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6" action="ppaction://hlinksldjump"/>
                        </a:rPr>
                        <a:t>400</a:t>
                      </a:r>
                      <a:endParaRPr lang="ru-RU" sz="3600" b="1" dirty="0"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7" action="ppaction://hlinksldjump"/>
                        </a:rPr>
                        <a:t>500</a:t>
                      </a:r>
                      <a:endParaRPr lang="ru-RU" sz="3600" b="1" dirty="0"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6594962"/>
                  </a:ext>
                </a:extLst>
              </a:tr>
              <a:tr h="79037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ЭТО</a:t>
                      </a:r>
                      <a:r>
                        <a:rPr lang="ru-RU" sz="2800" b="1" baseline="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НОВЫЙ ГОД</a:t>
                      </a:r>
                      <a:endParaRPr lang="ru-RU" sz="2800" b="1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8" action="ppaction://hlinksldjump"/>
                        </a:rPr>
                        <a:t>100</a:t>
                      </a:r>
                      <a:endParaRPr lang="ru-RU" sz="3600" b="1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9" action="ppaction://hlinksldjump"/>
                        </a:rPr>
                        <a:t>200</a:t>
                      </a:r>
                      <a:endParaRPr lang="ru-RU" sz="3600" b="1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0" action="ppaction://hlinksldjump"/>
                        </a:rPr>
                        <a:t>300</a:t>
                      </a:r>
                      <a:endParaRPr lang="ru-RU" sz="3600" b="1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1" action="ppaction://hlinksldjump"/>
                        </a:rPr>
                        <a:t>400</a:t>
                      </a:r>
                      <a:endParaRPr lang="ru-RU" sz="3600" b="1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2" action="ppaction://hlinksldjump"/>
                        </a:rPr>
                        <a:t>500</a:t>
                      </a:r>
                      <a:endParaRPr lang="ru-RU" sz="3600" b="1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30417007"/>
                  </a:ext>
                </a:extLst>
              </a:tr>
              <a:tr h="79037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ЛЁГКИЙ СЧЁТ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3" action="ppaction://hlinksldjump"/>
                        </a:rPr>
                        <a:t>100</a:t>
                      </a:r>
                      <a:endParaRPr lang="ru-RU" sz="3600" b="1" dirty="0"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4" action="ppaction://hlinksldjump"/>
                        </a:rPr>
                        <a:t>200</a:t>
                      </a:r>
                      <a:endParaRPr lang="ru-RU" sz="3600" b="1" dirty="0"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5" action="ppaction://hlinksldjump"/>
                        </a:rPr>
                        <a:t>300</a:t>
                      </a:r>
                      <a:endParaRPr lang="ru-RU" sz="3600" b="1" dirty="0"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6" action="ppaction://hlinksldjump"/>
                        </a:rPr>
                        <a:t>400</a:t>
                      </a:r>
                      <a:endParaRPr lang="ru-RU" sz="3600" b="1" dirty="0"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7" action="ppaction://hlinksldjump"/>
                        </a:rPr>
                        <a:t>500</a:t>
                      </a:r>
                      <a:endParaRPr lang="ru-RU" sz="3600" b="1" dirty="0"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84051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4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896" y="294004"/>
            <a:ext cx="10108276" cy="1400530"/>
          </a:xfrm>
        </p:spPr>
        <p:txBody>
          <a:bodyPr/>
          <a:lstStyle/>
          <a:p>
            <a:r>
              <a:rPr lang="ru-RU" dirty="0" smtClean="0"/>
              <a:t>ЭТО НОВЫЙ ГОД ЗА 300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36180" y="5457469"/>
            <a:ext cx="6288969" cy="960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Куранты</a:t>
            </a:r>
            <a:endParaRPr lang="ru-RU" dirty="0"/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301" y="1818219"/>
            <a:ext cx="10613086" cy="2811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/>
              <a:t>Как называются часы, извещающие страну о прибытии Нового года? </a:t>
            </a:r>
          </a:p>
        </p:txBody>
      </p:sp>
    </p:spTree>
    <p:extLst>
      <p:ext uri="{BB962C8B-B14F-4D97-AF65-F5344CB8AC3E}">
        <p14:creationId xmlns:p14="http://schemas.microsoft.com/office/powerpoint/2010/main" val="314421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896" y="294004"/>
            <a:ext cx="10108276" cy="1400530"/>
          </a:xfrm>
        </p:spPr>
        <p:txBody>
          <a:bodyPr/>
          <a:lstStyle/>
          <a:p>
            <a:r>
              <a:rPr lang="ru-RU" dirty="0" smtClean="0"/>
              <a:t>ЭТО НОВЫЙ ГОД ЗА 400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96290" y="5256015"/>
            <a:ext cx="8528859" cy="1601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1 марта (с 988 до 1492 </a:t>
            </a:r>
            <a:r>
              <a:rPr lang="ru-RU" dirty="0" err="1" smtClean="0"/>
              <a:t>гг</a:t>
            </a:r>
            <a:r>
              <a:rPr lang="ru-RU" dirty="0" smtClean="0"/>
              <a:t>)</a:t>
            </a:r>
          </a:p>
          <a:p>
            <a:r>
              <a:rPr lang="ru-RU" dirty="0" smtClean="0"/>
              <a:t>1 сентября ( с 1492 до 1699 </a:t>
            </a:r>
            <a:r>
              <a:rPr lang="ru-RU" dirty="0" err="1" smtClean="0"/>
              <a:t>гг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181" y="2253500"/>
            <a:ext cx="10613086" cy="2811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 smtClean="0"/>
              <a:t>Когда на Руси праздновали Новый год? </a:t>
            </a:r>
            <a:r>
              <a:rPr lang="ru-RU" sz="5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040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896" y="294004"/>
            <a:ext cx="10108276" cy="1400530"/>
          </a:xfrm>
        </p:spPr>
        <p:txBody>
          <a:bodyPr/>
          <a:lstStyle/>
          <a:p>
            <a:r>
              <a:rPr lang="ru-RU" dirty="0" smtClean="0"/>
              <a:t>ЭТО НОВЫЙ ГОД ЗА 500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921134" y="5754780"/>
            <a:ext cx="1995055" cy="745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Пётр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181" y="2253500"/>
            <a:ext cx="10613086" cy="2811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 smtClean="0"/>
              <a:t>Кто ввёл обычай отмечать Новый год в ночь с 31 декабря на 1 января в России?  </a:t>
            </a:r>
            <a:r>
              <a:rPr lang="ru-RU" sz="5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494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896" y="294004"/>
            <a:ext cx="10108276" cy="1400530"/>
          </a:xfrm>
        </p:spPr>
        <p:txBody>
          <a:bodyPr/>
          <a:lstStyle/>
          <a:p>
            <a:r>
              <a:rPr lang="ru-RU" dirty="0" smtClean="0"/>
              <a:t>ЛЁГКИЙ СЧЁТ ЗА 100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921134" y="5754780"/>
            <a:ext cx="1995055" cy="745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1 500</a:t>
            </a:r>
            <a:endParaRPr lang="ru-RU" dirty="0"/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7465" y="2037369"/>
            <a:ext cx="10613086" cy="2811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 smtClean="0"/>
              <a:t>Найти сумму чисел </a:t>
            </a:r>
          </a:p>
          <a:p>
            <a:pPr marL="0" indent="0">
              <a:buNone/>
            </a:pPr>
            <a:r>
              <a:rPr lang="ru-RU" sz="5400" dirty="0" smtClean="0"/>
              <a:t>  </a:t>
            </a:r>
            <a:r>
              <a:rPr lang="ru-RU" sz="5400" dirty="0"/>
              <a:t> </a:t>
            </a:r>
            <a:r>
              <a:rPr lang="ru-RU" sz="5400" dirty="0" smtClean="0"/>
              <a:t>457, 198, 543 и 302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15229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896" y="294004"/>
            <a:ext cx="10108276" cy="1400530"/>
          </a:xfrm>
        </p:spPr>
        <p:txBody>
          <a:bodyPr/>
          <a:lstStyle/>
          <a:p>
            <a:r>
              <a:rPr lang="ru-RU" dirty="0" smtClean="0"/>
              <a:t>ЛЁГКИЙ СЧЁТ ЗА 200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921134" y="5754780"/>
            <a:ext cx="1995055" cy="745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3 111</a:t>
            </a:r>
            <a:endParaRPr lang="ru-RU" dirty="0"/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118" y="1970867"/>
            <a:ext cx="10613086" cy="2811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 smtClean="0"/>
              <a:t>		Найти разность чисел </a:t>
            </a:r>
          </a:p>
          <a:p>
            <a:pPr marL="0" indent="0">
              <a:buNone/>
            </a:pPr>
            <a:r>
              <a:rPr lang="ru-RU" sz="5400" dirty="0" smtClean="0"/>
              <a:t>  </a:t>
            </a:r>
            <a:r>
              <a:rPr lang="ru-RU" sz="5400" dirty="0"/>
              <a:t> </a:t>
            </a:r>
            <a:r>
              <a:rPr lang="ru-RU" sz="5400" dirty="0" smtClean="0"/>
              <a:t>					5 000 и 1 889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01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896" y="294004"/>
            <a:ext cx="10108276" cy="1400530"/>
          </a:xfrm>
        </p:spPr>
        <p:txBody>
          <a:bodyPr/>
          <a:lstStyle/>
          <a:p>
            <a:r>
              <a:rPr lang="ru-RU" dirty="0" smtClean="0"/>
              <a:t>ЛЁГКИЙ СЧЁТ ЗА 300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921134" y="5754780"/>
            <a:ext cx="1995055" cy="745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495</a:t>
            </a:r>
            <a:endParaRPr lang="ru-RU" dirty="0"/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181" y="2070620"/>
            <a:ext cx="10613086" cy="2811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 smtClean="0"/>
              <a:t>Найти произведение чисел </a:t>
            </a:r>
          </a:p>
          <a:p>
            <a:pPr marL="0" indent="0">
              <a:buNone/>
            </a:pPr>
            <a:r>
              <a:rPr lang="ru-RU" sz="5400" dirty="0" smtClean="0"/>
              <a:t>  </a:t>
            </a:r>
            <a:r>
              <a:rPr lang="ru-RU" sz="5400" dirty="0"/>
              <a:t> </a:t>
            </a:r>
            <a:r>
              <a:rPr lang="ru-RU" sz="5400" dirty="0" smtClean="0"/>
              <a:t>  						11 и 45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94286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896" y="294004"/>
            <a:ext cx="10108276" cy="1400530"/>
          </a:xfrm>
        </p:spPr>
        <p:txBody>
          <a:bodyPr/>
          <a:lstStyle/>
          <a:p>
            <a:r>
              <a:rPr lang="ru-RU" dirty="0" smtClean="0"/>
              <a:t>ЛЁГКИЙ СЧЁТ ЗА 400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86648" y="5588525"/>
            <a:ext cx="2812472" cy="745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2 700</a:t>
            </a:r>
            <a:endParaRPr lang="ru-RU" dirty="0"/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181" y="2070620"/>
            <a:ext cx="10613086" cy="2811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 smtClean="0"/>
              <a:t>Чему равно делимое, если делитель равен 180, а частное равно 15?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74456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896" y="294004"/>
            <a:ext cx="10108276" cy="1400530"/>
          </a:xfrm>
        </p:spPr>
        <p:txBody>
          <a:bodyPr/>
          <a:lstStyle/>
          <a:p>
            <a:r>
              <a:rPr lang="ru-RU" dirty="0" smtClean="0"/>
              <a:t>ЛЁГКИЙ СЧЁТ ЗА 500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86647" y="5588525"/>
            <a:ext cx="1712421" cy="745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5 630</a:t>
            </a:r>
            <a:endParaRPr lang="ru-RU" dirty="0"/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181" y="2070620"/>
            <a:ext cx="10613086" cy="2811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 smtClean="0"/>
              <a:t>Чему равно выражение</a:t>
            </a:r>
          </a:p>
          <a:p>
            <a:pPr marL="0" indent="0">
              <a:buNone/>
            </a:pPr>
            <a:r>
              <a:rPr lang="ru-RU" sz="5400" dirty="0" smtClean="0"/>
              <a:t>563· 57 + 563· 33 – 563 · 80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1315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4437" y="319715"/>
            <a:ext cx="4524405" cy="1400530"/>
          </a:xfrm>
        </p:spPr>
        <p:txBody>
          <a:bodyPr/>
          <a:lstStyle/>
          <a:p>
            <a:r>
              <a:rPr lang="ru-RU" dirty="0" smtClean="0"/>
              <a:t>РЕБУСЫ ЗА 100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40" y="1471309"/>
            <a:ext cx="5715000" cy="376237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15500" y="5457470"/>
            <a:ext cx="265007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ЧИСЛО</a:t>
            </a:r>
            <a:endParaRPr lang="ru-RU" dirty="0"/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23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4437" y="319715"/>
            <a:ext cx="4524405" cy="1400530"/>
          </a:xfrm>
        </p:spPr>
        <p:txBody>
          <a:bodyPr/>
          <a:lstStyle/>
          <a:p>
            <a:r>
              <a:rPr lang="ru-RU" dirty="0" smtClean="0"/>
              <a:t>РЕБУСЫ ЗА 200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15500" y="5457470"/>
            <a:ext cx="265007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ТОЧКА</a:t>
            </a:r>
            <a:endParaRPr lang="ru-RU" dirty="0"/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57" y="1720245"/>
            <a:ext cx="8420556" cy="3284017"/>
          </a:xfrm>
        </p:spPr>
      </p:pic>
    </p:spTree>
    <p:extLst>
      <p:ext uri="{BB962C8B-B14F-4D97-AF65-F5344CB8AC3E}">
        <p14:creationId xmlns:p14="http://schemas.microsoft.com/office/powerpoint/2010/main" val="164796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4437" y="319715"/>
            <a:ext cx="4524405" cy="1400530"/>
          </a:xfrm>
        </p:spPr>
        <p:txBody>
          <a:bodyPr/>
          <a:lstStyle/>
          <a:p>
            <a:r>
              <a:rPr lang="ru-RU" dirty="0" smtClean="0"/>
              <a:t>РЕБУСЫ ЗА 300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15500" y="5457470"/>
            <a:ext cx="265007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РОМБ</a:t>
            </a:r>
            <a:endParaRPr lang="ru-RU" dirty="0"/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16" y="1720245"/>
            <a:ext cx="8998047" cy="3419258"/>
          </a:xfrm>
        </p:spPr>
      </p:pic>
    </p:spTree>
    <p:extLst>
      <p:ext uri="{BB962C8B-B14F-4D97-AF65-F5344CB8AC3E}">
        <p14:creationId xmlns:p14="http://schemas.microsoft.com/office/powerpoint/2010/main" val="92139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4437" y="319715"/>
            <a:ext cx="4524405" cy="1400530"/>
          </a:xfrm>
        </p:spPr>
        <p:txBody>
          <a:bodyPr/>
          <a:lstStyle/>
          <a:p>
            <a:r>
              <a:rPr lang="ru-RU" dirty="0" smtClean="0"/>
              <a:t>РЕБУСЫ ЗА 400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305994" y="5266765"/>
            <a:ext cx="3441468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СЛОЖЕНИЕ</a:t>
            </a:r>
            <a:endParaRPr lang="ru-RU" dirty="0"/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43" y="1895953"/>
            <a:ext cx="9018183" cy="2800578"/>
          </a:xfrm>
        </p:spPr>
      </p:pic>
    </p:spTree>
    <p:extLst>
      <p:ext uri="{BB962C8B-B14F-4D97-AF65-F5344CB8AC3E}">
        <p14:creationId xmlns:p14="http://schemas.microsoft.com/office/powerpoint/2010/main" val="136919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4437" y="319715"/>
            <a:ext cx="4524405" cy="1400530"/>
          </a:xfrm>
        </p:spPr>
        <p:txBody>
          <a:bodyPr/>
          <a:lstStyle/>
          <a:p>
            <a:r>
              <a:rPr lang="ru-RU" dirty="0" smtClean="0"/>
              <a:t>РЕБУСЫ ЗА 500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46205" y="5266765"/>
            <a:ext cx="4333025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ТРЕУГОЛЬНИК</a:t>
            </a:r>
            <a:endParaRPr lang="ru-RU" dirty="0"/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60" y="1280809"/>
            <a:ext cx="9001557" cy="3645631"/>
          </a:xfrm>
        </p:spPr>
      </p:pic>
    </p:spTree>
    <p:extLst>
      <p:ext uri="{BB962C8B-B14F-4D97-AF65-F5344CB8AC3E}">
        <p14:creationId xmlns:p14="http://schemas.microsoft.com/office/powerpoint/2010/main" val="394893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860" y="410382"/>
            <a:ext cx="10108276" cy="1400530"/>
          </a:xfrm>
        </p:spPr>
        <p:txBody>
          <a:bodyPr/>
          <a:lstStyle/>
          <a:p>
            <a:r>
              <a:rPr lang="ru-RU" dirty="0" smtClean="0"/>
              <a:t>ВОПРОС С ПОДВОХОМ ЗА 100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63485" y="5665776"/>
            <a:ext cx="4333025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ОДИНАКОВО</a:t>
            </a:r>
            <a:endParaRPr lang="ru-RU" dirty="0"/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050" y="1626005"/>
            <a:ext cx="10613086" cy="3825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ЧТО ЛЕГЧЕ: ПУД ВАТЫ ИЛИ ПУД ЖЕЛЕЗА? </a:t>
            </a:r>
          </a:p>
          <a:p>
            <a:pPr marL="0" indent="0">
              <a:buNone/>
            </a:pPr>
            <a:r>
              <a:rPr lang="ru-RU" sz="5400" dirty="0" smtClean="0"/>
              <a:t>(1 ПУД = 16 КГ)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63608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860" y="410382"/>
            <a:ext cx="10108276" cy="1400530"/>
          </a:xfrm>
        </p:spPr>
        <p:txBody>
          <a:bodyPr/>
          <a:lstStyle/>
          <a:p>
            <a:r>
              <a:rPr lang="ru-RU" dirty="0" smtClean="0"/>
              <a:t>ВОПРОС С ПОДВОХОМ ЗА 200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36865" y="5715653"/>
            <a:ext cx="7481455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ШЕСТЬДЕСЯТ ДЕСЯТКОВ</a:t>
            </a:r>
            <a:endParaRPr lang="ru-RU" dirty="0"/>
          </a:p>
        </p:txBody>
      </p:sp>
      <p:pic>
        <p:nvPicPr>
          <p:cNvPr id="2050" name="Picture 2" descr="Новогодняя ель на прозрачном фоне 4 png » Шапки сайтов jpg бесплатно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49" y="4247644"/>
            <a:ext cx="2166851" cy="24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050" y="1626005"/>
            <a:ext cx="10613086" cy="3825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СКОЛЬКО ПОЛУЧИТСЯ ДЕСЯТКОВ, ЕСЛИ ДВА ДЕСЯТКА УМНОЖИТЬ НА ТРИ ДЕСЯТКА?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02481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157</TotalTime>
  <Words>568</Words>
  <Application>Microsoft Office PowerPoint</Application>
  <PresentationFormat>Широкоэкранный</PresentationFormat>
  <Paragraphs>110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Comic Sans MS</vt:lpstr>
      <vt:lpstr>Wingdings 3</vt:lpstr>
      <vt:lpstr>Ион</vt:lpstr>
      <vt:lpstr>Новогодний квест под кодовым названием</vt:lpstr>
      <vt:lpstr>Презентация PowerPoint</vt:lpstr>
      <vt:lpstr>РЕБУСЫ ЗА 100</vt:lpstr>
      <vt:lpstr>РЕБУСЫ ЗА 200</vt:lpstr>
      <vt:lpstr>РЕБУСЫ ЗА 300</vt:lpstr>
      <vt:lpstr>РЕБУСЫ ЗА 400</vt:lpstr>
      <vt:lpstr>РЕБУСЫ ЗА 500</vt:lpstr>
      <vt:lpstr>ВОПРОС С ПОДВОХОМ ЗА 100</vt:lpstr>
      <vt:lpstr>ВОПРОС С ПОДВОХОМ ЗА 200</vt:lpstr>
      <vt:lpstr>ВОПРОС С ПОДВОХОМ ЗА 300</vt:lpstr>
      <vt:lpstr>ВОПРОС С ПОДВОХОМ ЗА 400</vt:lpstr>
      <vt:lpstr>ВОПРОС С ПОДВОХОМ ЗА 500</vt:lpstr>
      <vt:lpstr>ЗИМНИЙ СЧЁТ ЗА 100</vt:lpstr>
      <vt:lpstr>ЗИМНИЙ СЧЁТ ЗА 200</vt:lpstr>
      <vt:lpstr>ЗИМНИЙ СЧЁТ ЗА 300</vt:lpstr>
      <vt:lpstr>ЗИМНИЙ СЧЁТ ЗА 400</vt:lpstr>
      <vt:lpstr>ЗИМНИЙ СЧЁТ ЗА 500</vt:lpstr>
      <vt:lpstr>ЭТО НОВЫЙ ГОД ЗА 100</vt:lpstr>
      <vt:lpstr>ЭТО НОВЫЙ ГОД ЗА 200</vt:lpstr>
      <vt:lpstr>ЭТО НОВЫЙ ГОД ЗА 300</vt:lpstr>
      <vt:lpstr>ЭТО НОВЫЙ ГОД ЗА 400</vt:lpstr>
      <vt:lpstr>ЭТО НОВЫЙ ГОД ЗА 500</vt:lpstr>
      <vt:lpstr>ЛЁГКИЙ СЧЁТ ЗА 100</vt:lpstr>
      <vt:lpstr>ЛЁГКИЙ СЧЁТ ЗА 200</vt:lpstr>
      <vt:lpstr>ЛЁГКИЙ СЧЁТ ЗА 300</vt:lpstr>
      <vt:lpstr>ЛЁГКИЙ СЧЁТ ЗА 400</vt:lpstr>
      <vt:lpstr>ЛЁГКИЙ СЧЁТ ЗА 500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 квест под кодовым названием</dc:title>
  <dc:creator>Роман Троценко</dc:creator>
  <cp:lastModifiedBy>Наталья Михайловна Полещук</cp:lastModifiedBy>
  <cp:revision>16</cp:revision>
  <dcterms:created xsi:type="dcterms:W3CDTF">2021-12-26T11:33:36Z</dcterms:created>
  <dcterms:modified xsi:type="dcterms:W3CDTF">2022-05-05T03:58:17Z</dcterms:modified>
</cp:coreProperties>
</file>