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  <p:sldId id="263" r:id="rId9"/>
    <p:sldId id="264" r:id="rId10"/>
    <p:sldId id="265" r:id="rId11"/>
    <p:sldId id="266" r:id="rId12"/>
    <p:sldId id="269" r:id="rId13"/>
    <p:sldId id="268" r:id="rId14"/>
    <p:sldId id="270" r:id="rId15"/>
    <p:sldId id="274" r:id="rId16"/>
    <p:sldId id="272" r:id="rId17"/>
    <p:sldId id="273" r:id="rId18"/>
    <p:sldId id="271" r:id="rId19"/>
    <p:sldId id="275" r:id="rId20"/>
    <p:sldId id="277" r:id="rId21"/>
    <p:sldId id="276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96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>Задание 16. Окружность. </a:t>
            </a:r>
            <a:br>
              <a:rPr lang="ru-RU" dirty="0"/>
            </a:br>
            <a:r>
              <a:rPr lang="ru-RU" dirty="0"/>
              <a:t>Вписанные и центральные углы.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996952"/>
            <a:ext cx="6400800" cy="1752600"/>
          </a:xfrm>
        </p:spPr>
        <p:txBody>
          <a:bodyPr/>
          <a:lstStyle/>
          <a:p>
            <a:pPr algn="r"/>
            <a:r>
              <a:rPr lang="ru-RU" dirty="0" smtClean="0"/>
              <a:t>Урок 1.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5517232"/>
            <a:ext cx="5472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/>
              <a:t>Полещук Наталья Михайловна, учитель </a:t>
            </a:r>
            <a:r>
              <a:rPr lang="ru-RU" dirty="0"/>
              <a:t>математики</a:t>
            </a:r>
          </a:p>
          <a:p>
            <a:pPr algn="r"/>
            <a:r>
              <a:rPr lang="ru-RU" dirty="0"/>
              <a:t>МАОУ ООШ №27 им. Г.Н. Ворошилова г. Томска</a:t>
            </a:r>
          </a:p>
        </p:txBody>
      </p:sp>
    </p:spTree>
    <p:extLst>
      <p:ext uri="{BB962C8B-B14F-4D97-AF65-F5344CB8AC3E}">
        <p14:creationId xmlns:p14="http://schemas.microsoft.com/office/powerpoint/2010/main" val="1191292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3518860" cy="30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3844235" cy="3183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95936" y="33265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/>
              <a:t>9. Прямоугольный треугольник с катетами 15 см и 8 см вписан в окружность. Чему равен радиус этой окружности?</a:t>
            </a:r>
          </a:p>
        </p:txBody>
      </p:sp>
    </p:spTree>
    <p:extLst>
      <p:ext uri="{BB962C8B-B14F-4D97-AF65-F5344CB8AC3E}">
        <p14:creationId xmlns:p14="http://schemas.microsoft.com/office/powerpoint/2010/main" val="324771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3816424" cy="352839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3995936" y="404664"/>
            <a:ext cx="50040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10. Точки </a:t>
            </a:r>
            <a:r>
              <a:rPr lang="ru-RU" sz="2400" i="1" dirty="0"/>
              <a:t>A</a:t>
            </a:r>
            <a:r>
              <a:rPr lang="ru-RU" sz="2400" dirty="0"/>
              <a:t>, </a:t>
            </a:r>
            <a:r>
              <a:rPr lang="ru-RU" sz="2400" i="1" dirty="0"/>
              <a:t>B</a:t>
            </a:r>
            <a:r>
              <a:rPr lang="ru-RU" sz="2400" dirty="0"/>
              <a:t>, </a:t>
            </a:r>
            <a:r>
              <a:rPr lang="ru-RU" sz="2400" i="1" dirty="0"/>
              <a:t>C</a:t>
            </a:r>
            <a:r>
              <a:rPr lang="ru-RU" sz="2400" dirty="0"/>
              <a:t> и </a:t>
            </a:r>
            <a:r>
              <a:rPr lang="ru-RU" sz="2400" i="1" dirty="0"/>
              <a:t>D</a:t>
            </a:r>
            <a:r>
              <a:rPr lang="ru-RU" sz="2400" dirty="0"/>
              <a:t> лежат на одной окружности так, </a:t>
            </a:r>
            <a:r>
              <a:rPr lang="ru-RU" sz="2400" dirty="0" smtClean="0"/>
              <a:t>что хорды</a:t>
            </a:r>
            <a:r>
              <a:rPr lang="ru-RU" sz="2400" dirty="0"/>
              <a:t> </a:t>
            </a:r>
            <a:r>
              <a:rPr lang="ru-RU" sz="2400" i="1" dirty="0"/>
              <a:t>AB</a:t>
            </a:r>
            <a:r>
              <a:rPr lang="ru-RU" sz="2400" dirty="0"/>
              <a:t> и </a:t>
            </a:r>
            <a:r>
              <a:rPr lang="ru-RU" sz="2400" i="1" dirty="0"/>
              <a:t>СD</a:t>
            </a:r>
            <a:r>
              <a:rPr lang="ru-RU" sz="2400" dirty="0"/>
              <a:t> взаимно перпендикулярны, а ∠</a:t>
            </a:r>
            <a:r>
              <a:rPr lang="ru-RU" sz="2400" i="1" dirty="0"/>
              <a:t>BDC</a:t>
            </a:r>
            <a:r>
              <a:rPr lang="ru-RU" sz="2400" dirty="0"/>
              <a:t> = 27°. Найдите величину угла </a:t>
            </a:r>
            <a:r>
              <a:rPr lang="ru-RU" sz="2400" i="1" dirty="0"/>
              <a:t>ACD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271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>Задание 16. Окружность. </a:t>
            </a:r>
            <a:br>
              <a:rPr lang="ru-RU" dirty="0"/>
            </a:br>
            <a:r>
              <a:rPr lang="ru-RU" dirty="0"/>
              <a:t>Вписанные и центральные углы.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996952"/>
            <a:ext cx="6400800" cy="1752600"/>
          </a:xfrm>
        </p:spPr>
        <p:txBody>
          <a:bodyPr/>
          <a:lstStyle/>
          <a:p>
            <a:pPr algn="r"/>
            <a:r>
              <a:rPr lang="ru-RU" dirty="0" smtClean="0"/>
              <a:t>Урок 2.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19872" y="5445224"/>
            <a:ext cx="53640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/>
              <a:t>Полещук Наталья Михайловна, учитель математики</a:t>
            </a:r>
          </a:p>
          <a:p>
            <a:pPr algn="r"/>
            <a:r>
              <a:rPr lang="ru-RU" dirty="0"/>
              <a:t>МАОУ ООШ №27 им. Г.Н. Ворошилова г. Томска</a:t>
            </a:r>
          </a:p>
        </p:txBody>
      </p:sp>
    </p:spTree>
    <p:extLst>
      <p:ext uri="{BB962C8B-B14F-4D97-AF65-F5344CB8AC3E}">
        <p14:creationId xmlns:p14="http://schemas.microsoft.com/office/powerpoint/2010/main" val="1191292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3096344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63888" y="260648"/>
            <a:ext cx="5580112" cy="2362274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dirty="0" smtClean="0"/>
              <a:t>1. На окружности с центром в точке </a:t>
            </a:r>
            <a:r>
              <a:rPr lang="ru-RU" sz="2700" i="1" dirty="0" smtClean="0"/>
              <a:t>O</a:t>
            </a:r>
            <a:r>
              <a:rPr lang="ru-RU" sz="2700" dirty="0" smtClean="0"/>
              <a:t> отмечены точки </a:t>
            </a:r>
            <a:r>
              <a:rPr lang="ru-RU" sz="2700" i="1" dirty="0" smtClean="0"/>
              <a:t>A</a:t>
            </a:r>
            <a:r>
              <a:rPr lang="ru-RU" sz="2700" dirty="0" smtClean="0"/>
              <a:t> и </a:t>
            </a:r>
            <a:r>
              <a:rPr lang="ru-RU" sz="2700" i="1" dirty="0" smtClean="0"/>
              <a:t>B</a:t>
            </a:r>
            <a:r>
              <a:rPr lang="ru-RU" sz="2700" dirty="0" smtClean="0"/>
              <a:t> так, </a:t>
            </a:r>
            <a:br>
              <a:rPr lang="ru-RU" sz="2700" dirty="0" smtClean="0"/>
            </a:br>
            <a:r>
              <a:rPr lang="ru-RU" sz="2700" dirty="0" smtClean="0"/>
              <a:t>что ∠</a:t>
            </a:r>
            <a:r>
              <a:rPr lang="ru-RU" sz="2700" i="1" dirty="0" smtClean="0"/>
              <a:t>АОВ</a:t>
            </a:r>
            <a:r>
              <a:rPr lang="ru-RU" sz="2700" dirty="0" smtClean="0"/>
              <a:t> = 18°. Длина меньшей дуги </a:t>
            </a:r>
            <a:r>
              <a:rPr lang="ru-RU" sz="2700" i="1" dirty="0" smtClean="0"/>
              <a:t>AB</a:t>
            </a:r>
            <a:r>
              <a:rPr lang="ru-RU" sz="2700" dirty="0" smtClean="0"/>
              <a:t> равна 5. Найдите длину большей дуги </a:t>
            </a:r>
            <a:r>
              <a:rPr lang="ru-RU" sz="2700" i="1" dirty="0" smtClean="0"/>
              <a:t>AB</a:t>
            </a:r>
            <a:r>
              <a:rPr lang="ru-RU" sz="27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3275856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528392" y="404664"/>
            <a:ext cx="55081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На окружности по разные стороны от диаметра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AB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 взяты точки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 и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. Известно, что 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NBA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 = 71°. Найдите угол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NMB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. Ответ дайте в градусах.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3312368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51920" y="332656"/>
            <a:ext cx="576064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3. </a:t>
            </a:r>
            <a:r>
              <a:rPr lang="ru-RU" sz="2400" dirty="0" smtClean="0">
                <a:ea typeface="Calibri" pitchFamily="34" charset="0"/>
                <a:cs typeface="Times New Roman" pitchFamily="18" charset="0"/>
              </a:rPr>
              <a:t>Точка O — центр окружности, на которой лежат точки A, B и C. Известно, что ∠ABC = 86° и ∠OAB = 28°. Найдите угол BCO. Ответ дайте в градусах.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043608" y="138118"/>
            <a:ext cx="77048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4.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На окружности с центром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 отмечены точки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 и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 так, что 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AOB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 = 12°.  Длина меньшей дуги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AB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 равна 96. Найдите длину большей дуги.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707904" y="260648"/>
            <a:ext cx="525658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5.   В угол C величиной 69° вписана окружность, которая касается сторон угла в точках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 и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, точка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 — центр окружности. Найдите угол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AOB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. Ответ дайте в градусах.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3168352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3456384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923928" y="188640"/>
            <a:ext cx="518457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6.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торона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AC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 треугольника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ABC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содержит центр описанной около него окружности. Найдите 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, если 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 = 69°.  Ответ дайте в градусах.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260648"/>
            <a:ext cx="338437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3491880" y="260648"/>
            <a:ext cx="543609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7.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Центр окружности, описанной около треугольника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ABC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, лежит на стороне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AB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. Радиус окружности равен 20. Найдите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BC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, если АС = 32.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6965"/>
            <a:ext cx="2952328" cy="2969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347864" y="404664"/>
            <a:ext cx="55446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1. Треугольник ABC вписан в окружность с центром в точке O. Точки O и C лежат в одной полуплоскости относительно прямой AB Найдите угол ACB, если угол AOB равен 113°. Ответ дайте в градусах</a:t>
            </a:r>
          </a:p>
        </p:txBody>
      </p:sp>
    </p:spTree>
    <p:extLst>
      <p:ext uri="{BB962C8B-B14F-4D97-AF65-F5344CB8AC3E}">
        <p14:creationId xmlns:p14="http://schemas.microsoft.com/office/powerpoint/2010/main" val="7976992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9782"/>
            <a:ext cx="3168352" cy="273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635896" y="445313"/>
            <a:ext cx="52920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8.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AC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 и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BD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 — диаметры окружности с центром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. Угол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ACB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 равен 19°. Найдите угол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AOD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3306683" cy="3303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923928" y="188640"/>
            <a:ext cx="486003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84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9.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В угол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 величиной 169° вписана окружность, которая касается сторон угла в точках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 и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, точка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 — центр окружности. Найдите угол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AOB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. Ответ дайте в градусах.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3114536" cy="289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635896" y="140439"/>
            <a:ext cx="52920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84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10. Площадь круга равна 112. Найдите площадь сектора этого круга, центральный угол которого равен 45°.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8" y="116632"/>
            <a:ext cx="334786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3528392" y="131148"/>
            <a:ext cx="55081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11. Центр окружности, описанной около треугольника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ABC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лежит на стороне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AB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Найдите угол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ABC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если угол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BAC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равен 24°. Ответ дайте в градусах.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74" y="44624"/>
            <a:ext cx="3222982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3635896" y="203156"/>
            <a:ext cx="568863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12.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Найдите градусную меру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∠ABС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, если известно, что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BC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 является диаметром окружности, а градусная мера центрального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∠AOC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 равна 94°.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116632"/>
            <a:ext cx="3672408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3995936" y="188640"/>
            <a:ext cx="493204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13.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Точки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 и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 делят окружность на две дуги, длины которых относятся как 7:13. Найдите величину центрального угла, опирающегося на большую из дуг. Ответ дайте в градусах.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88640"/>
            <a:ext cx="367240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4067944" y="332656"/>
            <a:ext cx="478802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14.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В угол величиной 70° вписана окружность, которая касается его сторон в точках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 и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. На одной из дуг этой окружности выбрали точку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 так, как показано на рисунке. Найдите величину угла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ACB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067944" y="54868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/>
              <a:t>2. Точка </a:t>
            </a:r>
            <a:r>
              <a:rPr lang="ru-RU" sz="2400" i="1" dirty="0"/>
              <a:t>О</a:t>
            </a:r>
            <a:r>
              <a:rPr lang="ru-RU" sz="2400" dirty="0"/>
              <a:t> — центр окружности, ∠</a:t>
            </a:r>
            <a:r>
              <a:rPr lang="ru-RU" sz="2400" i="1" dirty="0"/>
              <a:t>СВТ</a:t>
            </a:r>
            <a:r>
              <a:rPr lang="ru-RU" sz="2400" dirty="0"/>
              <a:t> = 34</a:t>
            </a:r>
            <a:r>
              <a:rPr lang="ru-RU" sz="2400" dirty="0" smtClean="0"/>
              <a:t>°. </a:t>
            </a:r>
            <a:r>
              <a:rPr lang="ru-RU" sz="2400" dirty="0"/>
              <a:t>Найдите величину угла </a:t>
            </a:r>
            <a:r>
              <a:rPr lang="ru-RU" sz="2400" i="1" dirty="0"/>
              <a:t>CОТ</a:t>
            </a:r>
            <a:r>
              <a:rPr lang="ru-RU" sz="2400" dirty="0"/>
              <a:t> (в градусах).</a:t>
            </a:r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2952328" cy="26484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3149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3007001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851920" y="404664"/>
            <a:ext cx="5040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3</a:t>
            </a:r>
            <a:r>
              <a:rPr lang="ru-RU" sz="2400" dirty="0" smtClean="0"/>
              <a:t>. </a:t>
            </a:r>
            <a:r>
              <a:rPr lang="ru-RU" sz="2400" dirty="0"/>
              <a:t>Центральный угол AOB, равный 60</a:t>
            </a:r>
            <a:r>
              <a:rPr lang="ru-RU" sz="2400" dirty="0" smtClean="0"/>
              <a:t>°, </a:t>
            </a:r>
            <a:r>
              <a:rPr lang="ru-RU" sz="2400" dirty="0"/>
              <a:t>опирается на хорду АВ длиной 4. Найдите радиус окружности.</a:t>
            </a:r>
          </a:p>
        </p:txBody>
      </p:sp>
    </p:spTree>
    <p:extLst>
      <p:ext uri="{BB962C8B-B14F-4D97-AF65-F5344CB8AC3E}">
        <p14:creationId xmlns:p14="http://schemas.microsoft.com/office/powerpoint/2010/main" val="3594532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02642"/>
            <a:ext cx="3494584" cy="3344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815408" y="476672"/>
            <a:ext cx="53285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4. </a:t>
            </a:r>
            <a:r>
              <a:rPr lang="ru-RU" sz="2400" dirty="0"/>
              <a:t>В окружности с центром в точке </a:t>
            </a:r>
            <a:r>
              <a:rPr lang="ru-RU" sz="2400" i="1" dirty="0"/>
              <a:t>О</a:t>
            </a:r>
            <a:r>
              <a:rPr lang="ru-RU" sz="2400" dirty="0"/>
              <a:t> проведены диаметры </a:t>
            </a:r>
            <a:r>
              <a:rPr lang="ru-RU" sz="2400" i="1" dirty="0"/>
              <a:t>AС</a:t>
            </a:r>
            <a:r>
              <a:rPr lang="ru-RU" sz="2400" dirty="0"/>
              <a:t> и </a:t>
            </a:r>
            <a:r>
              <a:rPr lang="ru-RU" sz="2400" i="1" dirty="0"/>
              <a:t>BМ</a:t>
            </a:r>
            <a:r>
              <a:rPr lang="ru-RU" sz="2400" dirty="0"/>
              <a:t>, угол </a:t>
            </a:r>
            <a:r>
              <a:rPr lang="ru-RU" sz="2400" i="1" dirty="0" smtClean="0"/>
              <a:t>ВCО</a:t>
            </a:r>
            <a:r>
              <a:rPr lang="ru-RU" sz="2400" dirty="0"/>
              <a:t> равен 53°. Найдите величину угла </a:t>
            </a:r>
            <a:r>
              <a:rPr lang="ru-RU" sz="2400" i="1" dirty="0"/>
              <a:t>OAМ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8631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3240360" cy="295232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4067944" y="40466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5. Найдите </a:t>
            </a:r>
            <a:r>
              <a:rPr lang="ru-RU" sz="2400" dirty="0"/>
              <a:t>градусную меру центрального ∠</a:t>
            </a:r>
            <a:r>
              <a:rPr lang="ru-RU" sz="2400" i="1" dirty="0"/>
              <a:t>КOС</a:t>
            </a:r>
            <a:r>
              <a:rPr lang="ru-RU" sz="2400" dirty="0"/>
              <a:t>, если   известно, </a:t>
            </a:r>
            <a:r>
              <a:rPr lang="ru-RU" sz="2400" i="1" dirty="0"/>
              <a:t>АС</a:t>
            </a:r>
            <a:r>
              <a:rPr lang="ru-RU" sz="2400" dirty="0"/>
              <a:t> — диаметр, а градусная мера ∠</a:t>
            </a:r>
            <a:r>
              <a:rPr lang="ru-RU" sz="2400" i="1" dirty="0"/>
              <a:t>АСК</a:t>
            </a:r>
            <a:r>
              <a:rPr lang="ru-RU" sz="2400" dirty="0"/>
              <a:t> равна 54°.</a:t>
            </a:r>
          </a:p>
        </p:txBody>
      </p:sp>
    </p:spTree>
    <p:extLst>
      <p:ext uri="{BB962C8B-B14F-4D97-AF65-F5344CB8AC3E}">
        <p14:creationId xmlns:p14="http://schemas.microsoft.com/office/powerpoint/2010/main" val="298899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3600400" cy="28803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707904" y="260648"/>
            <a:ext cx="53285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6. Найдите центральный ∠</a:t>
            </a:r>
            <a:r>
              <a:rPr lang="ru-RU" sz="2400" i="1" dirty="0"/>
              <a:t>РOM</a:t>
            </a:r>
            <a:r>
              <a:rPr lang="ru-RU" sz="2400" dirty="0"/>
              <a:t>, если известно, что градусная мера дуги </a:t>
            </a:r>
            <a:r>
              <a:rPr lang="ru-RU" sz="2400" i="1" dirty="0"/>
              <a:t>MN</a:t>
            </a:r>
            <a:r>
              <a:rPr lang="ru-RU" sz="2400" dirty="0"/>
              <a:t> равна 152°, а градусная мера дуги </a:t>
            </a:r>
            <a:r>
              <a:rPr lang="ru-RU" sz="2400" i="1" dirty="0"/>
              <a:t>РN</a:t>
            </a:r>
            <a:r>
              <a:rPr lang="ru-RU" sz="2400" dirty="0"/>
              <a:t> равна 180°.</a:t>
            </a:r>
          </a:p>
        </p:txBody>
      </p:sp>
    </p:spTree>
    <p:extLst>
      <p:ext uri="{BB962C8B-B14F-4D97-AF65-F5344CB8AC3E}">
        <p14:creationId xmlns:p14="http://schemas.microsoft.com/office/powerpoint/2010/main" val="767843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3635896" cy="283846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4211960" y="476672"/>
            <a:ext cx="47525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7. Найдите ∠</a:t>
            </a:r>
            <a:r>
              <a:rPr lang="ru-RU" sz="2400" i="1" dirty="0"/>
              <a:t>МНВ</a:t>
            </a:r>
            <a:r>
              <a:rPr lang="ru-RU" sz="2400" dirty="0"/>
              <a:t>, если градусные меры дуг </a:t>
            </a:r>
            <a:r>
              <a:rPr lang="ru-RU" sz="2400" i="1" dirty="0"/>
              <a:t>ВН</a:t>
            </a:r>
            <a:r>
              <a:rPr lang="ru-RU" sz="2400" dirty="0"/>
              <a:t> и </a:t>
            </a:r>
            <a:r>
              <a:rPr lang="ru-RU" sz="2400" i="1" dirty="0"/>
              <a:t>МН</a:t>
            </a:r>
            <a:r>
              <a:rPr lang="ru-RU" sz="2400" dirty="0"/>
              <a:t> равны 140° и 71° соответственно.</a:t>
            </a:r>
          </a:p>
        </p:txBody>
      </p:sp>
    </p:spTree>
    <p:extLst>
      <p:ext uri="{BB962C8B-B14F-4D97-AF65-F5344CB8AC3E}">
        <p14:creationId xmlns:p14="http://schemas.microsoft.com/office/powerpoint/2010/main" val="2926058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3131840" cy="257951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563888" y="332656"/>
            <a:ext cx="53285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8. В окружности с центром в точке O отрезки AC и BD — диаметры. </a:t>
            </a:r>
            <a:endParaRPr lang="ru-RU" sz="2400" dirty="0" smtClean="0"/>
          </a:p>
          <a:p>
            <a:r>
              <a:rPr lang="ru-RU" sz="2400" dirty="0" smtClean="0"/>
              <a:t>Угол </a:t>
            </a:r>
            <a:r>
              <a:rPr lang="ru-RU" sz="2400" dirty="0"/>
              <a:t>∠AOD равен 114°. </a:t>
            </a:r>
            <a:endParaRPr lang="ru-RU" sz="2400" dirty="0" smtClean="0"/>
          </a:p>
          <a:p>
            <a:r>
              <a:rPr lang="ru-RU" sz="2400" dirty="0" smtClean="0"/>
              <a:t>Найдите </a:t>
            </a:r>
            <a:r>
              <a:rPr lang="ru-RU" sz="2400" dirty="0"/>
              <a:t>угол </a:t>
            </a:r>
            <a:r>
              <a:rPr lang="ru-RU" sz="2400" dirty="0" smtClean="0"/>
              <a:t>ACB.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599450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306</Words>
  <Application>Microsoft Office PowerPoint</Application>
  <PresentationFormat>Экран (4:3)</PresentationFormat>
  <Paragraphs>35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Arial</vt:lpstr>
      <vt:lpstr>Calibri</vt:lpstr>
      <vt:lpstr>Times New Roman</vt:lpstr>
      <vt:lpstr>Тема Office</vt:lpstr>
      <vt:lpstr>Задание 16. Окружность.  Вписанные и центральные углы.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Задание 16. Окружность.  Вписанные и центральные углы. </vt:lpstr>
      <vt:lpstr>1. На окружности с центром в точке O отмечены точки A и B так,  что ∠АОВ = 18°. Длина меньшей дуги AB равна 5. Найдите длину большей дуги AB.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16. Окружность.  Вписанные и центральные углы.</dc:title>
  <dc:creator>Наталья Михайловна Полещук</dc:creator>
  <cp:lastModifiedBy>Бараболя Светлана Анатольевна</cp:lastModifiedBy>
  <cp:revision>19</cp:revision>
  <dcterms:created xsi:type="dcterms:W3CDTF">2022-03-31T01:28:14Z</dcterms:created>
  <dcterms:modified xsi:type="dcterms:W3CDTF">2022-05-17T05:10:12Z</dcterms:modified>
</cp:coreProperties>
</file>