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79" r:id="rId2"/>
    <p:sldId id="297" r:id="rId3"/>
    <p:sldId id="290" r:id="rId4"/>
    <p:sldId id="295" r:id="rId5"/>
    <p:sldId id="296" r:id="rId6"/>
    <p:sldId id="299" r:id="rId7"/>
    <p:sldId id="312" r:id="rId8"/>
    <p:sldId id="313" r:id="rId9"/>
    <p:sldId id="314" r:id="rId10"/>
    <p:sldId id="31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660"/>
  </p:normalViewPr>
  <p:slideViewPr>
    <p:cSldViewPr>
      <p:cViewPr varScale="1">
        <p:scale>
          <a:sx n="69" d="100"/>
          <a:sy n="69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3EE902-5093-4B81-8F4D-FF70012A9B6E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6ED4EE-F238-4FD5-9477-A2815226D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66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E5E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 userDrawn="1"/>
        </p:nvSpPr>
        <p:spPr>
          <a:xfrm>
            <a:off x="685800" y="3699308"/>
            <a:ext cx="7772400" cy="287605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  <a:alpha val="25000"/>
                  <a:lumMod val="70000"/>
                  <a:lumOff val="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308"/>
            <a:ext cx="7772400" cy="2855912"/>
          </a:xfrm>
        </p:spPr>
        <p:txBody>
          <a:bodyPr anchor="ctr" anchorCtr="0">
            <a:normAutofit/>
          </a:bodyPr>
          <a:lstStyle>
            <a:lvl1pPr algn="ctr">
              <a:defRPr sz="5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6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55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" r="1335" b="17212"/>
          <a:stretch/>
        </p:blipFill>
        <p:spPr>
          <a:xfrm>
            <a:off x="0" y="1"/>
            <a:ext cx="4192510" cy="430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4305993"/>
            <a:ext cx="6858000" cy="182048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quarter" idx="13"/>
          </p:nvPr>
        </p:nvSpPr>
        <p:spPr>
          <a:xfrm>
            <a:off x="4538749" y="423949"/>
            <a:ext cx="4189326" cy="3425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307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157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4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1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0946"/>
            <a:ext cx="7886700" cy="13399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7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7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4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агетная рамка 21"/>
          <p:cNvSpPr/>
          <p:nvPr/>
        </p:nvSpPr>
        <p:spPr>
          <a:xfrm rot="19210274">
            <a:off x="8619811" y="62696"/>
            <a:ext cx="244177" cy="244177"/>
          </a:xfrm>
          <a:prstGeom prst="bevel">
            <a:avLst>
              <a:gd name="adj" fmla="val 1553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</a:rPr>
              <a:t>2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9" name="Багетная рамка 18"/>
          <p:cNvSpPr/>
          <p:nvPr/>
        </p:nvSpPr>
        <p:spPr>
          <a:xfrm rot="549100">
            <a:off x="4591415" y="29953"/>
            <a:ext cx="440668" cy="279400"/>
          </a:xfrm>
          <a:prstGeom prst="bevel">
            <a:avLst>
              <a:gd name="adj" fmla="val 15530"/>
            </a:avLst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Tab</a:t>
            </a: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8" name="Багетная рамка 17"/>
          <p:cNvSpPr/>
          <p:nvPr/>
        </p:nvSpPr>
        <p:spPr>
          <a:xfrm rot="21354383">
            <a:off x="6466242" y="55501"/>
            <a:ext cx="1318003" cy="279400"/>
          </a:xfrm>
          <a:prstGeom prst="bevel">
            <a:avLst>
              <a:gd name="adj" fmla="val 15768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Багетная рамка 16"/>
          <p:cNvSpPr/>
          <p:nvPr/>
        </p:nvSpPr>
        <p:spPr>
          <a:xfrm rot="1019198">
            <a:off x="8869482" y="179172"/>
            <a:ext cx="244177" cy="244177"/>
          </a:xfrm>
          <a:prstGeom prst="bevel">
            <a:avLst>
              <a:gd name="adj" fmla="val 15530"/>
            </a:avLst>
          </a:prstGeom>
          <a:solidFill>
            <a:srgbClr val="37CBFF"/>
          </a:solidFill>
          <a:ln>
            <a:solidFill>
              <a:srgbClr val="37C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</a:rPr>
              <a:t>9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4" name="Багетная рамка 13"/>
          <p:cNvSpPr/>
          <p:nvPr/>
        </p:nvSpPr>
        <p:spPr>
          <a:xfrm rot="474543">
            <a:off x="8810294" y="6518640"/>
            <a:ext cx="279400" cy="279400"/>
          </a:xfrm>
          <a:prstGeom prst="bevel">
            <a:avLst>
              <a:gd name="adj" fmla="val 1553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</a:rPr>
              <a:t>Alt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3" name="Багетная рамка 12"/>
          <p:cNvSpPr/>
          <p:nvPr/>
        </p:nvSpPr>
        <p:spPr>
          <a:xfrm rot="5113579">
            <a:off x="338109" y="11141"/>
            <a:ext cx="279400" cy="279400"/>
          </a:xfrm>
          <a:prstGeom prst="bevel">
            <a:avLst>
              <a:gd name="adj" fmla="val 1553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</a:rPr>
              <a:t>Ins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2" name="Багетная рамка 11"/>
          <p:cNvSpPr/>
          <p:nvPr/>
        </p:nvSpPr>
        <p:spPr>
          <a:xfrm rot="1019198">
            <a:off x="59961" y="36839"/>
            <a:ext cx="279400" cy="279400"/>
          </a:xfrm>
          <a:prstGeom prst="bevel">
            <a:avLst>
              <a:gd name="adj" fmla="val 15530"/>
            </a:avLst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</a:rPr>
              <a:t>Esc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 rot="20696560">
            <a:off x="31974" y="332756"/>
            <a:ext cx="279400" cy="279400"/>
          </a:xfrm>
          <a:prstGeom prst="bevel">
            <a:avLst>
              <a:gd name="adj" fmla="val 1553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</a:rPr>
              <a:t>End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505" y="191193"/>
            <a:ext cx="8744990" cy="6475614"/>
          </a:xfrm>
          <a:prstGeom prst="roundRect">
            <a:avLst>
              <a:gd name="adj" fmla="val 6000"/>
            </a:avLst>
          </a:prstGeom>
          <a:solidFill>
            <a:srgbClr val="E5EAF0"/>
          </a:solidFill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14990"/>
            <a:ext cx="7886700" cy="446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98E151E-B606-4815-9FDE-C92037CF54D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24.11.2021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399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243BA0-D41D-49DF-B26E-25D147C258F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5" name="Багетная рамка 14"/>
          <p:cNvSpPr/>
          <p:nvPr/>
        </p:nvSpPr>
        <p:spPr>
          <a:xfrm rot="4193504">
            <a:off x="109104" y="6458160"/>
            <a:ext cx="279400" cy="279400"/>
          </a:xfrm>
          <a:prstGeom prst="bevel">
            <a:avLst>
              <a:gd name="adj" fmla="val 1553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prstClr val="black"/>
                </a:solidFill>
              </a:rPr>
              <a:t>O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800" b="1" dirty="0" smtClean="0">
                <a:solidFill>
                  <a:srgbClr val="FF0000"/>
                </a:solidFill>
              </a:rPr>
              <a:t>Щ</a:t>
            </a:r>
            <a:endParaRPr lang="ru-RU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6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ln>
            <a:noFill/>
          </a:ln>
          <a:solidFill>
            <a:srgbClr val="002060"/>
          </a:solidFill>
          <a:effectLst>
            <a:glow rad="63500">
              <a:schemeClr val="bg1"/>
            </a:glo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puzzlecup.com/crossword-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80920" cy="164725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  <a:t>Применение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  <a:t>информационных технологий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  <a:t>в устной работе на уроках математики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</a:br>
            <a:endParaRPr lang="en-US" sz="3200" b="1" dirty="0">
              <a:solidFill>
                <a:schemeClr val="accent6">
                  <a:lumMod val="75000"/>
                </a:schemeClr>
              </a:solidFill>
              <a:latin typeface="Arno Pro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32657"/>
            <a:ext cx="7886700" cy="720080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№ 54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Томска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5661248"/>
            <a:ext cx="3338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Екатерина Александровна,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3"/>
          <p:cNvSpPr txBox="1"/>
          <p:nvPr/>
        </p:nvSpPr>
        <p:spPr>
          <a:xfrm>
            <a:off x="683568" y="4149080"/>
            <a:ext cx="8174375" cy="19480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fontAlgn="auto">
              <a:lnSpc>
                <a:spcPct val="90000"/>
              </a:lnSpc>
              <a:spcAft>
                <a:spcPts val="0"/>
              </a:spcAft>
              <a:defRPr sz="3200" b="1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Arno Pro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ru" dirty="0" smtClean="0"/>
              <a:t>Петрова</a:t>
            </a:r>
            <a:endParaRPr lang="en-US" dirty="0" smtClean="0"/>
          </a:p>
          <a:p>
            <a:pPr algn="r"/>
            <a:r>
              <a:rPr lang="ru-RU" dirty="0" smtClean="0"/>
              <a:t>Е</a:t>
            </a:r>
            <a:r>
              <a:rPr lang="ru" dirty="0" smtClean="0"/>
              <a:t>катерина Александровна</a:t>
            </a:r>
          </a:p>
          <a:p>
            <a:pPr algn="r"/>
            <a:r>
              <a:rPr lang="en-US" dirty="0" smtClean="0"/>
              <a:t>petrovaea8@yandex.ru</a:t>
            </a:r>
            <a:endParaRPr lang="ru" dirty="0"/>
          </a:p>
        </p:txBody>
      </p:sp>
      <p:sp>
        <p:nvSpPr>
          <p:cNvPr id="3" name="Shape 123"/>
          <p:cNvSpPr txBox="1"/>
          <p:nvPr/>
        </p:nvSpPr>
        <p:spPr>
          <a:xfrm>
            <a:off x="4499992" y="692696"/>
            <a:ext cx="4087187" cy="19480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fontAlgn="auto">
              <a:lnSpc>
                <a:spcPct val="90000"/>
              </a:lnSpc>
              <a:spcAft>
                <a:spcPts val="0"/>
              </a:spcAft>
              <a:defRPr sz="3200" b="1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Arno Pro" pitchFamily="18" charset="0"/>
                <a:ea typeface="+mj-ea"/>
                <a:cs typeface="+mj-cs"/>
              </a:defRPr>
            </a:lvl1pPr>
          </a:lstStyle>
          <a:p>
            <a:r>
              <a:rPr lang="ru" sz="4400" dirty="0"/>
              <a:t>Спасибо </a:t>
            </a:r>
          </a:p>
          <a:p>
            <a:r>
              <a:rPr lang="ru" sz="4400" dirty="0"/>
              <a:t>за внимание</a:t>
            </a:r>
            <a:r>
              <a:rPr lang="ru" sz="4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731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116632"/>
            <a:ext cx="822960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 pitchFamily="18" charset="0"/>
              </a:rPr>
              <a:t>Умножение и деление десятичных дробей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no Pro" pitchFamily="18" charset="0"/>
            </a:endParaRPr>
          </a:p>
        </p:txBody>
      </p:sp>
      <p:grpSp>
        <p:nvGrpSpPr>
          <p:cNvPr id="30722" name="Группа 5"/>
          <p:cNvGrpSpPr>
            <a:grpSpLocks/>
          </p:cNvGrpSpPr>
          <p:nvPr/>
        </p:nvGrpSpPr>
        <p:grpSpPr bwMode="auto">
          <a:xfrm>
            <a:off x="903288" y="1741488"/>
            <a:ext cx="1282700" cy="1282700"/>
            <a:chOff x="0" y="576058"/>
            <a:chExt cx="1282572" cy="1282572"/>
          </a:xfrm>
        </p:grpSpPr>
        <p:sp>
          <p:nvSpPr>
            <p:cNvPr id="40" name="Овал 39"/>
            <p:cNvSpPr/>
            <p:nvPr/>
          </p:nvSpPr>
          <p:spPr>
            <a:xfrm>
              <a:off x="0" y="576058"/>
              <a:ext cx="1282572" cy="128257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Овал 4"/>
            <p:cNvSpPr/>
            <p:nvPr/>
          </p:nvSpPr>
          <p:spPr>
            <a:xfrm>
              <a:off x="187306" y="763364"/>
              <a:ext cx="907959" cy="907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>
                <a:latin typeface="Arno Pro" pitchFamily="18" charset="0"/>
              </a:endParaRPr>
            </a:p>
          </p:txBody>
        </p:sp>
      </p:grpSp>
      <p:sp>
        <p:nvSpPr>
          <p:cNvPr id="7" name="Равнобедренный треугольник 6"/>
          <p:cNvSpPr/>
          <p:nvPr/>
        </p:nvSpPr>
        <p:spPr>
          <a:xfrm rot="9986862">
            <a:off x="1565275" y="3251200"/>
            <a:ext cx="449263" cy="287338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24" name="Группа 7"/>
          <p:cNvGrpSpPr>
            <a:grpSpLocks/>
          </p:cNvGrpSpPr>
          <p:nvPr/>
        </p:nvGrpSpPr>
        <p:grpSpPr bwMode="auto">
          <a:xfrm>
            <a:off x="1552575" y="3757613"/>
            <a:ext cx="855663" cy="855662"/>
            <a:chOff x="648074" y="2592288"/>
            <a:chExt cx="855475" cy="855475"/>
          </a:xfrm>
        </p:grpSpPr>
        <p:sp>
          <p:nvSpPr>
            <p:cNvPr id="38" name="Овал 37"/>
            <p:cNvSpPr/>
            <p:nvPr/>
          </p:nvSpPr>
          <p:spPr>
            <a:xfrm>
              <a:off x="648074" y="2592288"/>
              <a:ext cx="855475" cy="85547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46541"/>
                <a:satOff val="-1408"/>
                <a:lumOff val="9247"/>
                <a:alphaOff val="0"/>
              </a:schemeClr>
            </a:fillRef>
            <a:effectRef idx="0">
              <a:schemeClr val="accent4">
                <a:shade val="50000"/>
                <a:hueOff val="-46541"/>
                <a:satOff val="-1408"/>
                <a:lumOff val="92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Овал 7"/>
            <p:cNvSpPr/>
            <p:nvPr/>
          </p:nvSpPr>
          <p:spPr>
            <a:xfrm>
              <a:off x="773459" y="2717673"/>
              <a:ext cx="604704" cy="604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>
                <a:latin typeface="Arno Pro" pitchFamily="18" charset="0"/>
              </a:endParaRPr>
            </a:p>
          </p:txBody>
        </p:sp>
      </p:grpSp>
      <p:sp>
        <p:nvSpPr>
          <p:cNvPr id="10" name="Равнобедренный треугольник 9"/>
          <p:cNvSpPr/>
          <p:nvPr/>
        </p:nvSpPr>
        <p:spPr>
          <a:xfrm rot="7757833">
            <a:off x="2332831" y="4514057"/>
            <a:ext cx="447675" cy="287338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54392"/>
              <a:satOff val="-1482"/>
              <a:lumOff val="8013"/>
              <a:alphaOff val="0"/>
            </a:schemeClr>
          </a:lnRef>
          <a:fillRef idx="1">
            <a:schemeClr val="accent4">
              <a:shade val="90000"/>
              <a:hueOff val="-54392"/>
              <a:satOff val="-1482"/>
              <a:lumOff val="8013"/>
              <a:alphaOff val="0"/>
            </a:schemeClr>
          </a:fillRef>
          <a:effectRef idx="0">
            <a:schemeClr val="accent4">
              <a:shade val="90000"/>
              <a:hueOff val="-54392"/>
              <a:satOff val="-1482"/>
              <a:lumOff val="8013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26" name="Группа 10"/>
          <p:cNvGrpSpPr>
            <a:grpSpLocks/>
          </p:cNvGrpSpPr>
          <p:nvPr/>
        </p:nvGrpSpPr>
        <p:grpSpPr bwMode="auto">
          <a:xfrm>
            <a:off x="2632075" y="4694238"/>
            <a:ext cx="1158875" cy="998537"/>
            <a:chOff x="1728194" y="3528395"/>
            <a:chExt cx="1158647" cy="999340"/>
          </a:xfrm>
        </p:grpSpPr>
        <p:sp>
          <p:nvSpPr>
            <p:cNvPr id="36" name="Овал 35"/>
            <p:cNvSpPr/>
            <p:nvPr/>
          </p:nvSpPr>
          <p:spPr>
            <a:xfrm>
              <a:off x="1728194" y="3528395"/>
              <a:ext cx="1158647" cy="9993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93081"/>
                <a:satOff val="-2816"/>
                <a:lumOff val="18494"/>
                <a:alphaOff val="0"/>
              </a:schemeClr>
            </a:fillRef>
            <a:effectRef idx="0">
              <a:schemeClr val="accent4">
                <a:shade val="50000"/>
                <a:hueOff val="-93081"/>
                <a:satOff val="-2816"/>
                <a:lumOff val="184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Овал 10"/>
            <p:cNvSpPr/>
            <p:nvPr/>
          </p:nvSpPr>
          <p:spPr>
            <a:xfrm>
              <a:off x="1898024" y="3674562"/>
              <a:ext cx="818989" cy="707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670" tIns="26670" rIns="26670" bIns="2667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>
                <a:latin typeface="Arno Pro" pitchFamily="18" charset="0"/>
              </a:endParaRPr>
            </a:p>
          </p:txBody>
        </p:sp>
      </p:grpSp>
      <p:sp>
        <p:nvSpPr>
          <p:cNvPr id="12" name="Равнобедренный треугольник 11"/>
          <p:cNvSpPr/>
          <p:nvPr/>
        </p:nvSpPr>
        <p:spPr>
          <a:xfrm rot="5538159">
            <a:off x="3967956" y="5088732"/>
            <a:ext cx="447675" cy="287338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108785"/>
              <a:satOff val="-2965"/>
              <a:lumOff val="16025"/>
              <a:alphaOff val="0"/>
            </a:schemeClr>
          </a:lnRef>
          <a:fillRef idx="1">
            <a:schemeClr val="accent4">
              <a:shade val="90000"/>
              <a:hueOff val="-108785"/>
              <a:satOff val="-2965"/>
              <a:lumOff val="16025"/>
              <a:alphaOff val="0"/>
            </a:schemeClr>
          </a:fillRef>
          <a:effectRef idx="0">
            <a:schemeClr val="accent4">
              <a:shade val="90000"/>
              <a:hueOff val="-108785"/>
              <a:satOff val="-2965"/>
              <a:lumOff val="16025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28" name="Группа 12"/>
          <p:cNvGrpSpPr>
            <a:grpSpLocks/>
          </p:cNvGrpSpPr>
          <p:nvPr/>
        </p:nvGrpSpPr>
        <p:grpSpPr bwMode="auto">
          <a:xfrm>
            <a:off x="4572000" y="4868863"/>
            <a:ext cx="855663" cy="855662"/>
            <a:chOff x="3672408" y="3672410"/>
            <a:chExt cx="855475" cy="855475"/>
          </a:xfrm>
        </p:grpSpPr>
        <p:sp>
          <p:nvSpPr>
            <p:cNvPr id="34" name="Овал 33"/>
            <p:cNvSpPr/>
            <p:nvPr/>
          </p:nvSpPr>
          <p:spPr>
            <a:xfrm>
              <a:off x="3672408" y="3672410"/>
              <a:ext cx="855475" cy="85547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139622"/>
                <a:satOff val="-4225"/>
                <a:lumOff val="27741"/>
                <a:alphaOff val="0"/>
              </a:schemeClr>
            </a:fillRef>
            <a:effectRef idx="0">
              <a:schemeClr val="accent4">
                <a:shade val="50000"/>
                <a:hueOff val="-139622"/>
                <a:satOff val="-4225"/>
                <a:lumOff val="277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Овал 13"/>
            <p:cNvSpPr/>
            <p:nvPr/>
          </p:nvSpPr>
          <p:spPr>
            <a:xfrm>
              <a:off x="3797793" y="3797795"/>
              <a:ext cx="604704" cy="604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>
                <a:latin typeface="Arno Pro" pitchFamily="18" charset="0"/>
              </a:endParaRPr>
            </a:p>
          </p:txBody>
        </p:sp>
      </p:grpSp>
      <p:sp>
        <p:nvSpPr>
          <p:cNvPr id="14" name="Равнобедренный треугольник 13"/>
          <p:cNvSpPr/>
          <p:nvPr/>
        </p:nvSpPr>
        <p:spPr>
          <a:xfrm rot="5400004">
            <a:off x="5580063" y="5121275"/>
            <a:ext cx="449262" cy="287338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163177"/>
              <a:satOff val="-4447"/>
              <a:lumOff val="24038"/>
              <a:alphaOff val="0"/>
            </a:schemeClr>
          </a:lnRef>
          <a:fillRef idx="1">
            <a:schemeClr val="accent4">
              <a:shade val="90000"/>
              <a:hueOff val="-163177"/>
              <a:satOff val="-4447"/>
              <a:lumOff val="24038"/>
              <a:alphaOff val="0"/>
            </a:schemeClr>
          </a:fillRef>
          <a:effectRef idx="0">
            <a:schemeClr val="accent4">
              <a:shade val="90000"/>
              <a:hueOff val="-163177"/>
              <a:satOff val="-4447"/>
              <a:lumOff val="24038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30" name="Группа 14"/>
          <p:cNvGrpSpPr>
            <a:grpSpLocks/>
          </p:cNvGrpSpPr>
          <p:nvPr/>
        </p:nvGrpSpPr>
        <p:grpSpPr bwMode="auto">
          <a:xfrm>
            <a:off x="6161088" y="4837113"/>
            <a:ext cx="855662" cy="855662"/>
            <a:chOff x="5256586" y="3672412"/>
            <a:chExt cx="855475" cy="855475"/>
          </a:xfrm>
        </p:grpSpPr>
        <p:sp>
          <p:nvSpPr>
            <p:cNvPr id="32" name="Овал 31"/>
            <p:cNvSpPr/>
            <p:nvPr/>
          </p:nvSpPr>
          <p:spPr>
            <a:xfrm>
              <a:off x="5256586" y="3672412"/>
              <a:ext cx="855475" cy="85547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186162"/>
                <a:satOff val="-5633"/>
                <a:lumOff val="36988"/>
                <a:alphaOff val="0"/>
              </a:schemeClr>
            </a:fillRef>
            <a:effectRef idx="0">
              <a:schemeClr val="accent4">
                <a:shade val="50000"/>
                <a:hueOff val="-186162"/>
                <a:satOff val="-5633"/>
                <a:lumOff val="369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Овал 16"/>
            <p:cNvSpPr/>
            <p:nvPr/>
          </p:nvSpPr>
          <p:spPr>
            <a:xfrm>
              <a:off x="5381971" y="3797797"/>
              <a:ext cx="604706" cy="604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>
                <a:latin typeface="Arno Pro" pitchFamily="18" charset="0"/>
              </a:endParaRPr>
            </a:p>
          </p:txBody>
        </p:sp>
      </p:grpSp>
      <p:sp>
        <p:nvSpPr>
          <p:cNvPr id="16" name="Равнобедренный треугольник 15"/>
          <p:cNvSpPr/>
          <p:nvPr/>
        </p:nvSpPr>
        <p:spPr>
          <a:xfrm rot="3329482">
            <a:off x="6946901" y="4721225"/>
            <a:ext cx="449262" cy="287337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217570"/>
              <a:satOff val="-5929"/>
              <a:lumOff val="32051"/>
              <a:alphaOff val="0"/>
            </a:schemeClr>
          </a:lnRef>
          <a:fillRef idx="1">
            <a:schemeClr val="accent4">
              <a:shade val="90000"/>
              <a:hueOff val="-217570"/>
              <a:satOff val="-5929"/>
              <a:lumOff val="32051"/>
              <a:alphaOff val="0"/>
            </a:schemeClr>
          </a:fillRef>
          <a:effectRef idx="0">
            <a:schemeClr val="accent4">
              <a:shade val="90000"/>
              <a:hueOff val="-217570"/>
              <a:satOff val="-5929"/>
              <a:lumOff val="32051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32" name="Группа 16"/>
          <p:cNvGrpSpPr>
            <a:grpSpLocks/>
          </p:cNvGrpSpPr>
          <p:nvPr/>
        </p:nvGrpSpPr>
        <p:grpSpPr bwMode="auto">
          <a:xfrm>
            <a:off x="7312025" y="4044950"/>
            <a:ext cx="855663" cy="855663"/>
            <a:chOff x="6408715" y="2880320"/>
            <a:chExt cx="855475" cy="855475"/>
          </a:xfrm>
        </p:grpSpPr>
        <p:sp>
          <p:nvSpPr>
            <p:cNvPr id="30" name="Овал 29"/>
            <p:cNvSpPr/>
            <p:nvPr/>
          </p:nvSpPr>
          <p:spPr>
            <a:xfrm>
              <a:off x="6408715" y="2880320"/>
              <a:ext cx="855475" cy="85547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186162"/>
                <a:satOff val="-5633"/>
                <a:lumOff val="36988"/>
                <a:alphaOff val="0"/>
              </a:schemeClr>
            </a:fillRef>
            <a:effectRef idx="0">
              <a:schemeClr val="accent4">
                <a:shade val="50000"/>
                <a:hueOff val="-186162"/>
                <a:satOff val="-5633"/>
                <a:lumOff val="369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Овал 19"/>
            <p:cNvSpPr/>
            <p:nvPr/>
          </p:nvSpPr>
          <p:spPr>
            <a:xfrm>
              <a:off x="6534100" y="3005705"/>
              <a:ext cx="604704" cy="6047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>
                <a:latin typeface="Arno Pro" pitchFamily="18" charset="0"/>
              </a:endParaRPr>
            </a:p>
          </p:txBody>
        </p:sp>
      </p:grpSp>
      <p:sp>
        <p:nvSpPr>
          <p:cNvPr id="18" name="Равнобедренный треугольник 17"/>
          <p:cNvSpPr/>
          <p:nvPr/>
        </p:nvSpPr>
        <p:spPr>
          <a:xfrm rot="156140">
            <a:off x="7551738" y="3529013"/>
            <a:ext cx="449262" cy="287337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163177"/>
              <a:satOff val="-4447"/>
              <a:lumOff val="24038"/>
              <a:alphaOff val="0"/>
            </a:schemeClr>
          </a:lnRef>
          <a:fillRef idx="1">
            <a:schemeClr val="accent4">
              <a:shade val="90000"/>
              <a:hueOff val="-163177"/>
              <a:satOff val="-4447"/>
              <a:lumOff val="24038"/>
              <a:alphaOff val="0"/>
            </a:schemeClr>
          </a:fillRef>
          <a:effectRef idx="0">
            <a:schemeClr val="accent4">
              <a:shade val="90000"/>
              <a:hueOff val="-163177"/>
              <a:satOff val="-4447"/>
              <a:lumOff val="24038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34" name="Группа 18"/>
          <p:cNvGrpSpPr>
            <a:grpSpLocks/>
          </p:cNvGrpSpPr>
          <p:nvPr/>
        </p:nvGrpSpPr>
        <p:grpSpPr bwMode="auto">
          <a:xfrm>
            <a:off x="7385050" y="2460625"/>
            <a:ext cx="855663" cy="855663"/>
            <a:chOff x="6480717" y="1296142"/>
            <a:chExt cx="855475" cy="855475"/>
          </a:xfrm>
        </p:grpSpPr>
        <p:sp>
          <p:nvSpPr>
            <p:cNvPr id="28" name="Овал 27"/>
            <p:cNvSpPr/>
            <p:nvPr/>
          </p:nvSpPr>
          <p:spPr>
            <a:xfrm>
              <a:off x="6480717" y="1296142"/>
              <a:ext cx="855475" cy="85547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139622"/>
                <a:satOff val="-4225"/>
                <a:lumOff val="27741"/>
                <a:alphaOff val="0"/>
              </a:schemeClr>
            </a:fillRef>
            <a:effectRef idx="0">
              <a:schemeClr val="accent4">
                <a:shade val="50000"/>
                <a:hueOff val="-139622"/>
                <a:satOff val="-4225"/>
                <a:lumOff val="277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Овал 22"/>
            <p:cNvSpPr/>
            <p:nvPr/>
          </p:nvSpPr>
          <p:spPr>
            <a:xfrm>
              <a:off x="6606102" y="1421527"/>
              <a:ext cx="604704" cy="6047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>
                <a:latin typeface="Arno Pro" pitchFamily="18" charset="0"/>
              </a:endParaRPr>
            </a:p>
          </p:txBody>
        </p:sp>
      </p:grpSp>
      <p:sp>
        <p:nvSpPr>
          <p:cNvPr id="20" name="Равнобедренный треугольник 19"/>
          <p:cNvSpPr/>
          <p:nvPr/>
        </p:nvSpPr>
        <p:spPr>
          <a:xfrm rot="18412190">
            <a:off x="6861176" y="2200275"/>
            <a:ext cx="449262" cy="287337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108785"/>
              <a:satOff val="-2965"/>
              <a:lumOff val="16025"/>
              <a:alphaOff val="0"/>
            </a:schemeClr>
          </a:lnRef>
          <a:fillRef idx="1">
            <a:schemeClr val="accent4">
              <a:shade val="90000"/>
              <a:hueOff val="-108785"/>
              <a:satOff val="-2965"/>
              <a:lumOff val="16025"/>
              <a:alphaOff val="0"/>
            </a:schemeClr>
          </a:fillRef>
          <a:effectRef idx="0">
            <a:schemeClr val="accent4">
              <a:shade val="90000"/>
              <a:hueOff val="-108785"/>
              <a:satOff val="-2965"/>
              <a:lumOff val="16025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36" name="Группа 20"/>
          <p:cNvGrpSpPr>
            <a:grpSpLocks/>
          </p:cNvGrpSpPr>
          <p:nvPr/>
        </p:nvGrpSpPr>
        <p:grpSpPr bwMode="auto">
          <a:xfrm>
            <a:off x="5945188" y="1381125"/>
            <a:ext cx="854075" cy="855663"/>
            <a:chOff x="5040558" y="216025"/>
            <a:chExt cx="855475" cy="855475"/>
          </a:xfrm>
        </p:grpSpPr>
        <p:sp>
          <p:nvSpPr>
            <p:cNvPr id="26" name="Овал 25"/>
            <p:cNvSpPr/>
            <p:nvPr/>
          </p:nvSpPr>
          <p:spPr>
            <a:xfrm>
              <a:off x="5040558" y="216025"/>
              <a:ext cx="855475" cy="85547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93081"/>
                <a:satOff val="-2816"/>
                <a:lumOff val="18494"/>
                <a:alphaOff val="0"/>
              </a:schemeClr>
            </a:fillRef>
            <a:effectRef idx="0">
              <a:schemeClr val="accent4">
                <a:shade val="50000"/>
                <a:hueOff val="-93081"/>
                <a:satOff val="-2816"/>
                <a:lumOff val="184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Овал 25"/>
            <p:cNvSpPr/>
            <p:nvPr/>
          </p:nvSpPr>
          <p:spPr>
            <a:xfrm>
              <a:off x="5166176" y="341410"/>
              <a:ext cx="604239" cy="6047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>
                <a:latin typeface="Arno Pro" pitchFamily="18" charset="0"/>
              </a:endParaRPr>
            </a:p>
          </p:txBody>
        </p:sp>
      </p:grpSp>
      <p:sp>
        <p:nvSpPr>
          <p:cNvPr id="22" name="Равнобедренный треугольник 21"/>
          <p:cNvSpPr/>
          <p:nvPr/>
        </p:nvSpPr>
        <p:spPr>
          <a:xfrm rot="16203805">
            <a:off x="5129213" y="1663700"/>
            <a:ext cx="449262" cy="287338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54392"/>
              <a:satOff val="-1482"/>
              <a:lumOff val="8013"/>
              <a:alphaOff val="0"/>
            </a:schemeClr>
          </a:lnRef>
          <a:fillRef idx="1">
            <a:schemeClr val="accent4">
              <a:shade val="90000"/>
              <a:hueOff val="-54392"/>
              <a:satOff val="-1482"/>
              <a:lumOff val="8013"/>
              <a:alphaOff val="0"/>
            </a:schemeClr>
          </a:fillRef>
          <a:effectRef idx="0">
            <a:schemeClr val="accent4">
              <a:shade val="90000"/>
              <a:hueOff val="-54392"/>
              <a:satOff val="-1482"/>
              <a:lumOff val="8013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38" name="Группа 22"/>
          <p:cNvGrpSpPr>
            <a:grpSpLocks/>
          </p:cNvGrpSpPr>
          <p:nvPr/>
        </p:nvGrpSpPr>
        <p:grpSpPr bwMode="auto">
          <a:xfrm>
            <a:off x="3495675" y="1165225"/>
            <a:ext cx="1282700" cy="1282700"/>
            <a:chOff x="2592282" y="4"/>
            <a:chExt cx="1282572" cy="1282572"/>
          </a:xfrm>
        </p:grpSpPr>
        <p:sp>
          <p:nvSpPr>
            <p:cNvPr id="24" name="Овал 23"/>
            <p:cNvSpPr/>
            <p:nvPr/>
          </p:nvSpPr>
          <p:spPr>
            <a:xfrm>
              <a:off x="2592282" y="4"/>
              <a:ext cx="1282572" cy="128257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46541"/>
                <a:satOff val="-1408"/>
                <a:lumOff val="9247"/>
                <a:alphaOff val="0"/>
              </a:schemeClr>
            </a:fillRef>
            <a:effectRef idx="0">
              <a:schemeClr val="accent4">
                <a:shade val="50000"/>
                <a:hueOff val="-46541"/>
                <a:satOff val="-1408"/>
                <a:lumOff val="92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28"/>
            <p:cNvSpPr/>
            <p:nvPr/>
          </p:nvSpPr>
          <p:spPr>
            <a:xfrm>
              <a:off x="2779588" y="187310"/>
              <a:ext cx="907959" cy="907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>
                <a:latin typeface="Arno Pro" pitchFamily="18" charset="0"/>
              </a:endParaRPr>
            </a:p>
          </p:txBody>
        </p: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627313" y="4005263"/>
            <a:ext cx="936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no Pro" pitchFamily="18" charset="0"/>
              </a:rPr>
              <a:t>:</a:t>
            </a:r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4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30740" name="TextBox 45"/>
          <p:cNvSpPr txBox="1">
            <a:spLocks noChangeArrowheads="1"/>
          </p:cNvSpPr>
          <p:nvPr/>
        </p:nvSpPr>
        <p:spPr bwMode="auto">
          <a:xfrm>
            <a:off x="2051050" y="2997200"/>
            <a:ext cx="936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:2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537863" y="3856037"/>
            <a:ext cx="935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12,8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30742" name="TextBox 47"/>
          <p:cNvSpPr txBox="1">
            <a:spLocks noChangeArrowheads="1"/>
          </p:cNvSpPr>
          <p:nvPr/>
        </p:nvSpPr>
        <p:spPr bwMode="auto">
          <a:xfrm>
            <a:off x="1116013" y="2060575"/>
            <a:ext cx="9350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25,6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781301" y="4868863"/>
            <a:ext cx="935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3,2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708400" y="4365625"/>
            <a:ext cx="935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· </a:t>
            </a:r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6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572000" y="5013325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Arno Pro" pitchFamily="18" charset="0"/>
              </a:rPr>
              <a:t>19,2</a:t>
            </a:r>
            <a:endParaRPr lang="ru-RU" sz="2800" b="1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364163" y="4365625"/>
            <a:ext cx="936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· </a:t>
            </a:r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56325" y="4941888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Arno Pro" pitchFamily="18" charset="0"/>
              </a:rPr>
              <a:t>57,6</a:t>
            </a:r>
            <a:endParaRPr lang="ru-RU" sz="2800" b="1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43663" y="4076700"/>
            <a:ext cx="936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:8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308850" y="4149725"/>
            <a:ext cx="935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no Pro" pitchFamily="18" charset="0"/>
              </a:rPr>
              <a:t>7,2</a:t>
            </a:r>
            <a:endParaRPr lang="ru-RU" sz="2800" b="1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516688" y="3357563"/>
            <a:ext cx="935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· </a:t>
            </a:r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10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524750" y="2565400"/>
            <a:ext cx="935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Arno Pro" pitchFamily="18" charset="0"/>
              </a:rPr>
              <a:t>72</a:t>
            </a:r>
            <a:endParaRPr lang="ru-RU" sz="2800" b="1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156325" y="2349500"/>
            <a:ext cx="1152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:0,72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867400" y="1484313"/>
            <a:ext cx="936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100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635375" y="1484313"/>
            <a:ext cx="936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12,8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716463" y="2060575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no Pro" pitchFamily="18" charset="0"/>
              </a:rPr>
              <a:t>· </a:t>
            </a:r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0,128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  <p:sp>
        <p:nvSpPr>
          <p:cNvPr id="64" name="Равнобедренный треугольник 63"/>
          <p:cNvSpPr/>
          <p:nvPr/>
        </p:nvSpPr>
        <p:spPr>
          <a:xfrm rot="15522396">
            <a:off x="2554287" y="1820863"/>
            <a:ext cx="449263" cy="287338"/>
          </a:xfrm>
          <a:prstGeom prst="triangle">
            <a:avLst/>
          </a:prstGeom>
        </p:spPr>
        <p:style>
          <a:lnRef idx="0">
            <a:schemeClr val="accent4">
              <a:shade val="90000"/>
              <a:hueOff val="-54392"/>
              <a:satOff val="-1482"/>
              <a:lumOff val="8013"/>
              <a:alphaOff val="0"/>
            </a:schemeClr>
          </a:lnRef>
          <a:fillRef idx="1">
            <a:schemeClr val="accent4">
              <a:shade val="90000"/>
              <a:hueOff val="-54392"/>
              <a:satOff val="-1482"/>
              <a:lumOff val="8013"/>
              <a:alphaOff val="0"/>
            </a:schemeClr>
          </a:fillRef>
          <a:effectRef idx="0">
            <a:schemeClr val="accent4">
              <a:shade val="90000"/>
              <a:hueOff val="-54392"/>
              <a:satOff val="-1482"/>
              <a:lumOff val="8013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700338" y="2212950"/>
            <a:ext cx="72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no Pro" pitchFamily="18" charset="0"/>
              </a:rPr>
              <a:t>·</a:t>
            </a:r>
            <a:r>
              <a:rPr lang="ru-RU" sz="3200" b="1" dirty="0" smtClean="0">
                <a:solidFill>
                  <a:srgbClr val="002060"/>
                </a:solidFill>
                <a:latin typeface="Arno Pro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Arno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7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39752" y="260648"/>
            <a:ext cx="4519635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Arno Pro" pitchFamily="18" charset="0"/>
                <a:ea typeface="+mj-ea"/>
                <a:cs typeface="+mj-cs"/>
              </a:rPr>
              <a:t>Буквенные выражения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03648" y="1196752"/>
            <a:ext cx="144016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ru-RU" dirty="0" smtClean="0"/>
              <a:t>50 -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563888" y="1196752"/>
            <a:ext cx="1512168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45 +37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890356" y="1196752"/>
            <a:ext cx="144016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100</a:t>
            </a:r>
            <a:r>
              <a:rPr lang="en-US" b="1" dirty="0" smtClean="0"/>
              <a:t>∙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403648" y="2564904"/>
            <a:ext cx="144016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60 : 15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563888" y="2564904"/>
            <a:ext cx="1512168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d + k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890356" y="2564904"/>
            <a:ext cx="144016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x : 20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403648" y="4077072"/>
            <a:ext cx="144016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1200 + 40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563888" y="4077072"/>
            <a:ext cx="1512168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450 </a:t>
            </a:r>
            <a:r>
              <a:rPr lang="en-US" b="1" dirty="0"/>
              <a:t>∙ </a:t>
            </a: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5890356" y="4077072"/>
            <a:ext cx="144016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r>
              <a:rPr lang="en-US" dirty="0" smtClean="0"/>
              <a:t>Y + 1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8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8572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no Pro"/>
              </a:rPr>
              <a:t>Тема урока 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Arno Pro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62781"/>
              </p:ext>
            </p:extLst>
          </p:nvPr>
        </p:nvGraphicFramePr>
        <p:xfrm>
          <a:off x="1000100" y="4286256"/>
          <a:ext cx="5072085" cy="132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627064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s://encrypted-tbn3.gstatic.com/images?q=tbn:ANd9GcRgtwRrCiBctujRLdtDbgr1qhQsqNrwr8d5nwZsIOD-akN--an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80062">
            <a:off x="6642434" y="4591194"/>
            <a:ext cx="1096766" cy="13136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857224" y="1796941"/>
            <a:ext cx="7215238" cy="25545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lvl="0" indent="-342900">
              <a:buAutoNum type="arabicParenR" startAt="5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а) 35 – х = 17                         д) 31 + у = 16 +44 </a:t>
            </a:r>
          </a:p>
          <a:p>
            <a:pPr marL="342900" lvl="0" indent="-3429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б) 29 + х = 45       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е) 80 – с = 21 + 19        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lvl="0" indent="-34290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в) у – 37 = 18       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ж)40 – 3 = с +13           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lvl="0" indent="-34290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г) 90 – у = 62        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marL="342900" lvl="0" indent="-34290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14290"/>
            <a:ext cx="5214974" cy="978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Arno Pro" pitchFamily="18" charset="0"/>
                <a:ea typeface="+mj-ea"/>
                <a:cs typeface="+mj-cs"/>
              </a:rPr>
              <a:t>Умножение натуральных чисел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0572" y="3485635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ru-RU" dirty="0" smtClean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2060848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25416" y="242809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39041" y="2704881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2704881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39842" y="3074213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66551" y="2060848"/>
            <a:ext cx="4171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00958" y="242358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475706" y="242358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487332" y="2751421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8110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9935E-6 L -0.26285 0.390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42" y="19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2766E-6 L -0.07968 0.336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168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8557E-7 L 0.04636 0.296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14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85913E-6 L 0.21684 0.2967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148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9706E-6 L 0.16354 0.242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12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9935E-6 L -0.44948 0.3906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19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92137E-6 L -0.58455 0.337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36" y="16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5184E-6 L -0.33004 0.337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10" y="16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0555E-6 L -0.63976 0.2900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97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3" grpId="0"/>
      <p:bldP spid="10" grpId="0"/>
      <p:bldP spid="4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66430" y="1268760"/>
            <a:ext cx="576064" cy="5112568"/>
          </a:xfrm>
        </p:spPr>
        <p:txBody>
          <a:bodyPr numCol="1" anchor="t">
            <a:noAutofit/>
          </a:bodyPr>
          <a:lstStyle/>
          <a:p>
            <a:pPr algn="l">
              <a:lnSpc>
                <a:spcPct val="200000"/>
              </a:lnSpc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000" b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 rot="10800000" flipV="1">
            <a:off x="1142976" y="2452787"/>
            <a:ext cx="71438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6016" y="1268760"/>
            <a:ext cx="4176464" cy="4968552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/>
          <a:p>
            <a:pPr>
              <a:lnSpc>
                <a:spcPct val="20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6) </a:t>
            </a:r>
            <a:endParaRPr lang="ru-RU" sz="30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</a:t>
            </a: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</a:t>
            </a:r>
            <a:endParaRPr lang="ru-RU" sz="30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</a:t>
            </a: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</a:t>
            </a:r>
            <a:endParaRPr lang="ru-RU" sz="30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</a:t>
            </a: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</a:t>
            </a:r>
            <a:endParaRPr lang="ru-RU" sz="30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10)</a:t>
            </a: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ru-RU" sz="3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6554" y="188640"/>
            <a:ext cx="7848872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Arno Pro" pitchFamily="18" charset="0"/>
                <a:ea typeface="+mj-ea"/>
                <a:cs typeface="+mj-cs"/>
              </a:rPr>
              <a:t>Графический диктант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74186" y="862010"/>
            <a:ext cx="43236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ru-RU" b="1" dirty="0"/>
              <a:t>Ответ “да”  —   </a:t>
            </a:r>
            <a:r>
              <a:rPr lang="ru-RU" sz="2000" b="1" dirty="0">
                <a:solidFill>
                  <a:srgbClr val="FF0000"/>
                </a:solidFill>
              </a:rPr>
              <a:t>_</a:t>
            </a:r>
            <a:r>
              <a:rPr lang="ru-RU" b="1" dirty="0"/>
              <a:t>               “нет” — 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8478" y="1556792"/>
            <a:ext cx="31225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∙ 2 ∙ 5 =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20178" y="2492896"/>
            <a:ext cx="3370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∙ 63 ∙ 4 = 6300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64554" y="3429000"/>
            <a:ext cx="20162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∙ 32 =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64554" y="4365104"/>
            <a:ext cx="21562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 ∙ 1 =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20178" y="5221649"/>
            <a:ext cx="25566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∙ 11 = 374</a:t>
            </a:r>
            <a:endParaRPr lang="ru-RU" sz="3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1628800"/>
            <a:ext cx="30617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∙ 11 =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758</a:t>
            </a:r>
            <a:endParaRPr lang="ru-RU" sz="3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15145" y="2492896"/>
            <a:ext cx="30667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∙ 61 =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6100</a:t>
            </a:r>
            <a:endParaRPr lang="ru-RU" sz="3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12976" y="3476037"/>
            <a:ext cx="31474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∙ 0 =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48682" y="4365104"/>
            <a:ext cx="31397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∙ 8 ∙ 125 =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endParaRPr lang="ru-RU" sz="3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53358" y="5315732"/>
            <a:ext cx="31870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∙ 12 ∙ 25 = 1200</a:t>
            </a:r>
            <a:endParaRPr lang="ru-RU" sz="3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97364" y="1545793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_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25183" y="2452787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_</a:t>
            </a:r>
            <a:r>
              <a:rPr lang="ru-RU" u="sng" dirty="0"/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91324" y="341527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78500" y="4380493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_</a:t>
            </a:r>
            <a:r>
              <a:rPr lang="ru-RU" b="1" dirty="0"/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98812" y="5180641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_</a:t>
            </a:r>
            <a:r>
              <a:rPr lang="ru-RU" b="1" dirty="0"/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91686" y="162880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48682" y="436189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00156" y="2482289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_</a:t>
            </a:r>
            <a:r>
              <a:rPr lang="ru-RU" b="1" dirty="0"/>
              <a:t>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12976" y="3466027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_</a:t>
            </a:r>
            <a:r>
              <a:rPr lang="ru-RU" b="1" dirty="0"/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447615" y="5313753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_</a:t>
            </a: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23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8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8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ites.google.com/site/matematiceskieigry/_/rsrc/1369388009110/home/krossvordy/im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5544616" cy="54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260648"/>
            <a:ext cx="7848872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Arno Pro" pitchFamily="18" charset="0"/>
                <a:ea typeface="+mj-ea"/>
                <a:cs typeface="+mj-cs"/>
              </a:rPr>
              <a:t>Кроссворды</a:t>
            </a:r>
          </a:p>
        </p:txBody>
      </p:sp>
    </p:spTree>
    <p:extLst>
      <p:ext uri="{BB962C8B-B14F-4D97-AF65-F5344CB8AC3E}">
        <p14:creationId xmlns:p14="http://schemas.microsoft.com/office/powerpoint/2010/main" val="23627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7" y="1296445"/>
            <a:ext cx="59531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232253"/>
            <a:ext cx="8229600" cy="106419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2400" b="1" u="sng" dirty="0" smtClean="0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http://puzzlecup.com/crossword-ru/</a:t>
            </a:r>
            <a:endParaRPr lang="ru-RU" sz="2400" b="1" u="sng" dirty="0" smtClean="0">
              <a:solidFill>
                <a:srgbClr val="741B4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Фабрика кроссвордов</a:t>
            </a:r>
            <a:endParaRPr lang="ru" sz="24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b="1" dirty="0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36786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75625" y="1344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Фабрика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кроссвордов</a:t>
            </a:r>
          </a:p>
          <a:p>
            <a:pPr>
              <a:spcBef>
                <a:spcPts val="0"/>
              </a:spcBef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Инструкция</a:t>
            </a:r>
            <a:endParaRPr lang="ru" sz="24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53923"/>
            <a:ext cx="9144000" cy="50307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Shape 47"/>
          <p:cNvCxnSpPr/>
          <p:nvPr/>
        </p:nvCxnSpPr>
        <p:spPr>
          <a:xfrm>
            <a:off x="5223824" y="1196752"/>
            <a:ext cx="1580424" cy="576064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3119635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2402"/>
            <a:ext cx="8229600" cy="89033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Когда кроссворд будет готов, нажать кнопку «Сохранить кроссворд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». Если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необходимо кроссворд распечатать, то нажать кнопку «Версия для печати»,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также можно «Скачать для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Word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».</a:t>
            </a:r>
            <a:endParaRPr lang="ru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382200" y="5995605"/>
            <a:ext cx="8379600" cy="457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ctr" defTabSz="91440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None/>
              <a:defRPr sz="2400" b="1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defRPr>
            </a:lvl1pPr>
            <a:lvl2pPr marL="6858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+mn-lt"/>
              </a:defRPr>
            </a:lvl2pPr>
            <a:lvl3pPr marL="11430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16002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r>
              <a:rPr lang="ru" sz="2000" dirty="0"/>
              <a:t>При желании можно опубликовать кроссворд для всех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0" y="1053608"/>
            <a:ext cx="7368069" cy="494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0802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авиатура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Клавиатура" id="{F26DBFD6-43B9-478F-8F8D-170F213E122F}" vid="{DD39142D-9279-4B33-A4E5-E39706405DE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313</Words>
  <Application>Microsoft Office PowerPoint</Application>
  <PresentationFormat>Экран (4:3)</PresentationFormat>
  <Paragraphs>121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Клавиатура</vt:lpstr>
      <vt:lpstr>Применение информационных технологий  в устной работе на уроках математики  </vt:lpstr>
      <vt:lpstr>Умножение и деление десятичных дробей</vt:lpstr>
      <vt:lpstr>Презентация PowerPoint</vt:lpstr>
      <vt:lpstr>Тема урока </vt:lpstr>
      <vt:lpstr>1)  2) 3)  4)  5)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Bacek</dc:creator>
  <cp:lastModifiedBy>Преподаватель</cp:lastModifiedBy>
  <cp:revision>281</cp:revision>
  <dcterms:created xsi:type="dcterms:W3CDTF">2012-03-29T08:57:41Z</dcterms:created>
  <dcterms:modified xsi:type="dcterms:W3CDTF">2021-11-24T08:36:37Z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TC019087039991</vt:lpwstr>
  </property>
</Properties>
</file>