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86" r:id="rId4"/>
    <p:sldId id="258" r:id="rId5"/>
    <p:sldId id="260" r:id="rId6"/>
    <p:sldId id="261" r:id="rId7"/>
    <p:sldId id="262" r:id="rId8"/>
    <p:sldId id="292" r:id="rId9"/>
    <p:sldId id="263" r:id="rId10"/>
    <p:sldId id="287" r:id="rId11"/>
    <p:sldId id="288" r:id="rId12"/>
    <p:sldId id="264" r:id="rId13"/>
    <p:sldId id="265" r:id="rId14"/>
    <p:sldId id="291" r:id="rId15"/>
    <p:sldId id="290" r:id="rId16"/>
    <p:sldId id="293" r:id="rId17"/>
    <p:sldId id="259" r:id="rId18"/>
    <p:sldId id="289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81" d="100"/>
          <a:sy n="81" d="100"/>
        </p:scale>
        <p:origin x="102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C74C479-EBC9-45EE-BDDB-2451D35DDE9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005188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9" name="Rectangle 27" descr="02"/>
          <p:cNvSpPr>
            <a:spLocks noChangeArrowheads="1"/>
          </p:cNvSpPr>
          <p:nvPr/>
        </p:nvSpPr>
        <p:spPr bwMode="gray">
          <a:xfrm rot="-472398">
            <a:off x="381000" y="304800"/>
            <a:ext cx="4267200" cy="42672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17" name="Rectangle 25" descr="01"/>
          <p:cNvSpPr>
            <a:spLocks noChangeArrowheads="1"/>
          </p:cNvSpPr>
          <p:nvPr/>
        </p:nvSpPr>
        <p:spPr bwMode="gray">
          <a:xfrm rot="-1211045">
            <a:off x="762000" y="1219200"/>
            <a:ext cx="4876800" cy="48768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8204" name="Picture 12" descr="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6" b="6250"/>
          <a:stretch>
            <a:fillRect/>
          </a:stretch>
        </p:blipFill>
        <p:spPr bwMode="gray">
          <a:xfrm>
            <a:off x="2466975" y="0"/>
            <a:ext cx="2105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Freeform 7"/>
          <p:cNvSpPr>
            <a:spLocks/>
          </p:cNvSpPr>
          <p:nvPr/>
        </p:nvSpPr>
        <p:spPr bwMode="gray">
          <a:xfrm>
            <a:off x="2895600" y="0"/>
            <a:ext cx="6248400" cy="6858000"/>
          </a:xfrm>
          <a:custGeom>
            <a:avLst/>
            <a:gdLst>
              <a:gd name="T0" fmla="*/ 305 w 3936"/>
              <a:gd name="T1" fmla="*/ 4317 h 4320"/>
              <a:gd name="T2" fmla="*/ 0 w 3936"/>
              <a:gd name="T3" fmla="*/ 0 h 4320"/>
              <a:gd name="T4" fmla="*/ 3936 w 3936"/>
              <a:gd name="T5" fmla="*/ 0 h 4320"/>
              <a:gd name="T6" fmla="*/ 3936 w 3936"/>
              <a:gd name="T7" fmla="*/ 4320 h 4320"/>
              <a:gd name="T8" fmla="*/ 305 w 3936"/>
              <a:gd name="T9" fmla="*/ 4317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36" h="4320">
                <a:moveTo>
                  <a:pt x="305" y="4317"/>
                </a:moveTo>
                <a:lnTo>
                  <a:pt x="0" y="0"/>
                </a:lnTo>
                <a:lnTo>
                  <a:pt x="3936" y="0"/>
                </a:lnTo>
                <a:lnTo>
                  <a:pt x="3936" y="4320"/>
                </a:lnTo>
                <a:lnTo>
                  <a:pt x="305" y="4317"/>
                </a:ln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7372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0" y="1295400"/>
            <a:ext cx="5638800" cy="1012825"/>
          </a:xfrm>
        </p:spPr>
        <p:txBody>
          <a:bodyPr/>
          <a:lstStyle>
            <a:lvl1pPr algn="r">
              <a:defRPr sz="55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33800" y="2514600"/>
            <a:ext cx="4953000" cy="5334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r">
              <a:buFontTx/>
              <a:buNone/>
              <a:defRPr sz="20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B37D555A-7EA1-4887-980C-13BCF33718AF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gray">
          <a:xfrm>
            <a:off x="7772400" y="6186488"/>
            <a:ext cx="103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/>
              <a:t>L/O/G/O</a:t>
            </a:r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gray">
          <a:xfrm>
            <a:off x="3657600" y="5257800"/>
            <a:ext cx="5029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gray">
          <a:xfrm>
            <a:off x="3657600" y="5486400"/>
            <a:ext cx="5029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gray">
          <a:xfrm>
            <a:off x="3657600" y="5715000"/>
            <a:ext cx="5029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gray">
          <a:xfrm>
            <a:off x="3657600" y="5943600"/>
            <a:ext cx="5029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gray">
          <a:xfrm>
            <a:off x="3657600" y="6172200"/>
            <a:ext cx="5029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8221" name="Picture 29" descr="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444625" y="0"/>
            <a:ext cx="384175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2" name="Picture 30" descr="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76400" y="1193800"/>
            <a:ext cx="396875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6" name="Picture 34" descr="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657600" y="4884738"/>
            <a:ext cx="2971800" cy="204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00143-1C98-4B16-9D7E-C6C7A9E69E7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46678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049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049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92220-04C5-4344-90CD-2CAC5079CD0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0160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09193-A0C7-43DF-9CF5-95BE57BA11C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99647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33E2-5CA4-4FDC-A30C-0A07E6DA276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66746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CB180C-4810-463B-91F6-E270164D92C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10072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909BA-05B6-46E7-AD96-31DCD71CB53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56876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6A120-D157-4798-B10B-715E7E0081D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96675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ABBB5-52C8-411F-9BE4-E2AA3AC857E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75363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73E53-D9CB-47C7-9744-AF2A7A71108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7311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DEA9D6-11E6-4A94-96F2-24A476F32CC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3535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Picture 30" descr="0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b="6250"/>
          <a:stretch>
            <a:fillRect/>
          </a:stretch>
        </p:blipFill>
        <p:spPr bwMode="gray">
          <a:xfrm>
            <a:off x="152400" y="0"/>
            <a:ext cx="1447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5" name="Freeform 31"/>
          <p:cNvSpPr>
            <a:spLocks/>
          </p:cNvSpPr>
          <p:nvPr/>
        </p:nvSpPr>
        <p:spPr bwMode="ltGray">
          <a:xfrm>
            <a:off x="228600" y="0"/>
            <a:ext cx="8915400" cy="6883400"/>
          </a:xfrm>
          <a:custGeom>
            <a:avLst/>
            <a:gdLst>
              <a:gd name="T0" fmla="*/ 312 w 5480"/>
              <a:gd name="T1" fmla="*/ 4336 h 4336"/>
              <a:gd name="T2" fmla="*/ 0 w 5480"/>
              <a:gd name="T3" fmla="*/ 0 h 4336"/>
              <a:gd name="T4" fmla="*/ 5480 w 5480"/>
              <a:gd name="T5" fmla="*/ 0 h 4336"/>
              <a:gd name="T6" fmla="*/ 5480 w 5480"/>
              <a:gd name="T7" fmla="*/ 4320 h 4336"/>
              <a:gd name="T8" fmla="*/ 312 w 5480"/>
              <a:gd name="T9" fmla="*/ 4336 h 4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80" h="4336">
                <a:moveTo>
                  <a:pt x="312" y="4336"/>
                </a:moveTo>
                <a:lnTo>
                  <a:pt x="0" y="0"/>
                </a:lnTo>
                <a:lnTo>
                  <a:pt x="5480" y="0"/>
                </a:lnTo>
                <a:lnTo>
                  <a:pt x="5480" y="4320"/>
                </a:lnTo>
                <a:lnTo>
                  <a:pt x="312" y="4336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3372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914400" y="76200"/>
            <a:ext cx="6934200" cy="9144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pic>
        <p:nvPicPr>
          <p:cNvPr id="1044" name="Picture 20" descr="0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6200" y="5638800"/>
            <a:ext cx="1676400" cy="11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" name="Text Box 21"/>
          <p:cNvSpPr txBox="1">
            <a:spLocks noChangeArrowheads="1"/>
          </p:cNvSpPr>
          <p:nvPr/>
        </p:nvSpPr>
        <p:spPr bwMode="gray">
          <a:xfrm>
            <a:off x="7050088" y="6465888"/>
            <a:ext cx="20177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400"/>
              <a:t>www.themegallery.com</a:t>
            </a:r>
          </a:p>
        </p:txBody>
      </p:sp>
      <p:grpSp>
        <p:nvGrpSpPr>
          <p:cNvPr id="1046" name="Group 22"/>
          <p:cNvGrpSpPr>
            <a:grpSpLocks/>
          </p:cNvGrpSpPr>
          <p:nvPr/>
        </p:nvGrpSpPr>
        <p:grpSpPr bwMode="auto">
          <a:xfrm>
            <a:off x="762000" y="381000"/>
            <a:ext cx="6781800" cy="609600"/>
            <a:chOff x="480" y="240"/>
            <a:chExt cx="3168" cy="576"/>
          </a:xfrm>
        </p:grpSpPr>
        <p:sp>
          <p:nvSpPr>
            <p:cNvPr id="1047" name="Line 23"/>
            <p:cNvSpPr>
              <a:spLocks noChangeShapeType="1"/>
            </p:cNvSpPr>
            <p:nvPr userDrawn="1"/>
          </p:nvSpPr>
          <p:spPr bwMode="gray">
            <a:xfrm>
              <a:off x="480" y="240"/>
              <a:ext cx="3168" cy="0"/>
            </a:xfrm>
            <a:prstGeom prst="line">
              <a:avLst/>
            </a:prstGeom>
            <a:noFill/>
            <a:ln w="9525">
              <a:solidFill>
                <a:srgbClr val="FFFFD9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8" name="Line 24"/>
            <p:cNvSpPr>
              <a:spLocks noChangeShapeType="1"/>
            </p:cNvSpPr>
            <p:nvPr userDrawn="1"/>
          </p:nvSpPr>
          <p:spPr bwMode="gray">
            <a:xfrm>
              <a:off x="480" y="384"/>
              <a:ext cx="3168" cy="0"/>
            </a:xfrm>
            <a:prstGeom prst="line">
              <a:avLst/>
            </a:prstGeom>
            <a:noFill/>
            <a:ln w="9525">
              <a:solidFill>
                <a:srgbClr val="FFFFD9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9" name="Line 25"/>
            <p:cNvSpPr>
              <a:spLocks noChangeShapeType="1"/>
            </p:cNvSpPr>
            <p:nvPr userDrawn="1"/>
          </p:nvSpPr>
          <p:spPr bwMode="gray">
            <a:xfrm>
              <a:off x="480" y="528"/>
              <a:ext cx="3168" cy="0"/>
            </a:xfrm>
            <a:prstGeom prst="line">
              <a:avLst/>
            </a:prstGeom>
            <a:noFill/>
            <a:ln w="9525">
              <a:solidFill>
                <a:srgbClr val="FFFFD9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0" name="Line 26"/>
            <p:cNvSpPr>
              <a:spLocks noChangeShapeType="1"/>
            </p:cNvSpPr>
            <p:nvPr userDrawn="1"/>
          </p:nvSpPr>
          <p:spPr bwMode="gray">
            <a:xfrm>
              <a:off x="480" y="672"/>
              <a:ext cx="3168" cy="0"/>
            </a:xfrm>
            <a:prstGeom prst="line">
              <a:avLst/>
            </a:prstGeom>
            <a:noFill/>
            <a:ln w="9525">
              <a:solidFill>
                <a:srgbClr val="FFFFD9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1" name="Line 27"/>
            <p:cNvSpPr>
              <a:spLocks noChangeShapeType="1"/>
            </p:cNvSpPr>
            <p:nvPr userDrawn="1"/>
          </p:nvSpPr>
          <p:spPr bwMode="gray">
            <a:xfrm>
              <a:off x="480" y="816"/>
              <a:ext cx="3168" cy="0"/>
            </a:xfrm>
            <a:prstGeom prst="line">
              <a:avLst/>
            </a:prstGeom>
            <a:noFill/>
            <a:ln w="9525">
              <a:solidFill>
                <a:srgbClr val="FFFFD9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53" name="Group 29"/>
          <p:cNvGrpSpPr>
            <a:grpSpLocks/>
          </p:cNvGrpSpPr>
          <p:nvPr/>
        </p:nvGrpSpPr>
        <p:grpSpPr bwMode="auto">
          <a:xfrm>
            <a:off x="8013700" y="193675"/>
            <a:ext cx="901700" cy="971550"/>
            <a:chOff x="5048" y="122"/>
            <a:chExt cx="568" cy="612"/>
          </a:xfrm>
        </p:grpSpPr>
        <p:sp>
          <p:nvSpPr>
            <p:cNvPr id="1040" name="Rectangle 16" descr="02"/>
            <p:cNvSpPr>
              <a:spLocks noChangeArrowheads="1"/>
            </p:cNvSpPr>
            <p:nvPr userDrawn="1"/>
          </p:nvSpPr>
          <p:spPr bwMode="gray">
            <a:xfrm rot="1760290">
              <a:off x="5048" y="166"/>
              <a:ext cx="568" cy="568"/>
            </a:xfrm>
            <a:prstGeom prst="rect">
              <a:avLst/>
            </a:prstGeom>
            <a:blipFill dpi="0" rotWithShape="1">
              <a:blip r:embed="rId15"/>
              <a:srcRect/>
              <a:stretch>
                <a:fillRect/>
              </a:stretch>
            </a:blip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042" name="Picture 18" descr="03"/>
            <p:cNvPicPr>
              <a:picLocks noChangeAspect="1" noChangeArrowheads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464" y="122"/>
              <a:ext cx="104" cy="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2" name="Group 28"/>
          <p:cNvGrpSpPr>
            <a:grpSpLocks/>
          </p:cNvGrpSpPr>
          <p:nvPr/>
        </p:nvGrpSpPr>
        <p:grpSpPr bwMode="auto">
          <a:xfrm>
            <a:off x="7283450" y="0"/>
            <a:ext cx="1022350" cy="1233488"/>
            <a:chOff x="4588" y="0"/>
            <a:chExt cx="644" cy="777"/>
          </a:xfrm>
        </p:grpSpPr>
        <p:sp>
          <p:nvSpPr>
            <p:cNvPr id="1041" name="Rectangle 17" descr="01"/>
            <p:cNvSpPr>
              <a:spLocks noChangeArrowheads="1"/>
            </p:cNvSpPr>
            <p:nvPr userDrawn="1"/>
          </p:nvSpPr>
          <p:spPr bwMode="gray">
            <a:xfrm rot="682726">
              <a:off x="4588" y="133"/>
              <a:ext cx="644" cy="644"/>
            </a:xfrm>
            <a:prstGeom prst="rect">
              <a:avLst/>
            </a:prstGeom>
            <a:blipFill dpi="0" rotWithShape="1">
              <a:blip r:embed="rId17"/>
              <a:srcRect/>
              <a:stretch>
                <a:fillRect/>
              </a:stretch>
            </a:blip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043" name="Picture 19" descr="04"/>
            <p:cNvPicPr>
              <a:picLocks noChangeAspect="1" noChangeArrowheads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880" y="0"/>
              <a:ext cx="120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56" name="Rectangle 32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2819400" y="6477000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ru-RU"/>
          </a:p>
        </p:txBody>
      </p:sp>
      <p:sp>
        <p:nvSpPr>
          <p:cNvPr id="1057" name="Rectangle 33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29200" y="6477000"/>
            <a:ext cx="1981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ru-RU"/>
          </a:p>
        </p:txBody>
      </p:sp>
      <p:sp>
        <p:nvSpPr>
          <p:cNvPr id="1058" name="Rectangle 34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52400" y="6477000"/>
            <a:ext cx="381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F34882E-4C29-45C0-A701-89F9E3CE12E7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NVS1006@gmail.com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3848" y="2852936"/>
            <a:ext cx="6070848" cy="1012825"/>
          </a:xfrm>
        </p:spPr>
        <p:txBody>
          <a:bodyPr/>
          <a:lstStyle/>
          <a:p>
            <a:pPr algn="ctr"/>
            <a:r>
              <a:rPr lang="ru-RU" sz="3600" dirty="0" smtClean="0"/>
              <a:t>Эффективность внедрения современных приемов на уроках на примере  использования </a:t>
            </a:r>
            <a:br>
              <a:rPr lang="ru-RU" sz="3600" dirty="0" smtClean="0"/>
            </a:br>
            <a:r>
              <a:rPr lang="ru-RU" sz="3600" dirty="0" smtClean="0"/>
              <a:t>приложения</a:t>
            </a:r>
            <a:r>
              <a:rPr lang="ru-RU" sz="3600" dirty="0"/>
              <a:t> </a:t>
            </a:r>
            <a:r>
              <a:rPr lang="en-US" sz="3600" dirty="0"/>
              <a:t>Q</a:t>
            </a:r>
            <a:r>
              <a:rPr lang="ru-RU" sz="3600" dirty="0" err="1" smtClean="0"/>
              <a:t>uizlet</a:t>
            </a:r>
            <a:endParaRPr lang="en-US" altLang="ru-RU" sz="3600" dirty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gray">
          <a:xfrm>
            <a:off x="4572000" y="1052736"/>
            <a:ext cx="29718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480189" y="5157192"/>
            <a:ext cx="35650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Серякова Надежда Викторовна</a:t>
            </a:r>
          </a:p>
          <a:p>
            <a:r>
              <a:rPr lang="ru-RU" dirty="0" smtClean="0"/>
              <a:t>МАОУ СОШ № 54</a:t>
            </a:r>
          </a:p>
          <a:p>
            <a:r>
              <a:rPr lang="ru-RU" dirty="0" smtClean="0"/>
              <a:t>г. Томск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073152" y="2852936"/>
            <a:ext cx="5601072" cy="5334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Режим подбора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2807" r="21701" b="14625"/>
          <a:stretch/>
        </p:blipFill>
        <p:spPr>
          <a:xfrm>
            <a:off x="256860" y="1600200"/>
            <a:ext cx="8907139" cy="464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7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Режим подбора</a:t>
            </a:r>
            <a:endParaRPr lang="ru-RU" dirty="0"/>
          </a:p>
        </p:txBody>
      </p:sp>
      <p:pic>
        <p:nvPicPr>
          <p:cNvPr id="4" name="WhatsApp Video 2021-02-01 at 22.25.3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088" y="1600200"/>
            <a:ext cx="8574269" cy="4853136"/>
          </a:xfrm>
        </p:spPr>
      </p:pic>
    </p:spTree>
    <p:extLst>
      <p:ext uri="{BB962C8B-B14F-4D97-AF65-F5344CB8AC3E}">
        <p14:creationId xmlns:p14="http://schemas.microsoft.com/office/powerpoint/2010/main" val="216376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Режим </a:t>
            </a:r>
            <a:r>
              <a:rPr lang="ru-RU" dirty="0" smtClean="0"/>
              <a:t>заучивания </a:t>
            </a:r>
            <a:endParaRPr lang="en-US" altLang="ru-RU" dirty="0"/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5495925" y="2271713"/>
            <a:ext cx="3343275" cy="3343275"/>
            <a:chOff x="3217" y="1371"/>
            <a:chExt cx="2106" cy="2106"/>
          </a:xfrm>
        </p:grpSpPr>
        <p:sp>
          <p:nvSpPr>
            <p:cNvPr id="15364" name="AutoShape 4"/>
            <p:cNvSpPr>
              <a:spLocks noChangeArrowheads="1"/>
            </p:cNvSpPr>
            <p:nvPr/>
          </p:nvSpPr>
          <p:spPr bwMode="gray">
            <a:xfrm rot="-5545250">
              <a:off x="3217" y="1371"/>
              <a:ext cx="2106" cy="2106"/>
            </a:xfrm>
            <a:custGeom>
              <a:avLst/>
              <a:gdLst>
                <a:gd name="G0" fmla="+- 0 0 0"/>
                <a:gd name="G1" fmla="+- -3915913 0 0"/>
                <a:gd name="G2" fmla="+- 0 0 -3915913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330 0 0"/>
                <a:gd name="G9" fmla="+- 0 0 -3915913"/>
                <a:gd name="G10" fmla="+- 733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733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7330 0"/>
                <a:gd name="G29" fmla="sin 733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3915913"/>
                <a:gd name="G36" fmla="sin G34 -3915913"/>
                <a:gd name="G37" fmla="+/ -3915913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330 G39"/>
                <a:gd name="G43" fmla="sin 733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0164 w 21600"/>
                <a:gd name="T5" fmla="*/ 5420 h 21600"/>
                <a:gd name="T6" fmla="*/ 15366 w 21600"/>
                <a:gd name="T7" fmla="*/ 2969 h 21600"/>
                <a:gd name="T8" fmla="*/ 17155 w 21600"/>
                <a:gd name="T9" fmla="*/ 7148 h 21600"/>
                <a:gd name="T10" fmla="*/ 24300 w 21600"/>
                <a:gd name="T11" fmla="*/ 10800 h 21600"/>
                <a:gd name="T12" fmla="*/ 19865 w 21600"/>
                <a:gd name="T13" fmla="*/ 15235 h 21600"/>
                <a:gd name="T14" fmla="*/ 1543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130" y="10800"/>
                  </a:moveTo>
                  <a:cubicBezTo>
                    <a:pt x="18130" y="8192"/>
                    <a:pt x="16744" y="5781"/>
                    <a:pt x="14492" y="4467"/>
                  </a:cubicBezTo>
                  <a:lnTo>
                    <a:pt x="16240" y="1470"/>
                  </a:lnTo>
                  <a:cubicBezTo>
                    <a:pt x="19559" y="3405"/>
                    <a:pt x="21600" y="6958"/>
                    <a:pt x="21600" y="10800"/>
                  </a:cubicBezTo>
                  <a:lnTo>
                    <a:pt x="24300" y="10800"/>
                  </a:lnTo>
                  <a:lnTo>
                    <a:pt x="19865" y="15235"/>
                  </a:lnTo>
                  <a:lnTo>
                    <a:pt x="15430" y="10800"/>
                  </a:lnTo>
                  <a:lnTo>
                    <a:pt x="18130" y="1080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60392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6039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legacyPerspectiveBottomRight">
                <a:rot lat="20699999" lon="1500000" rev="0"/>
              </a:camera>
              <a:lightRig rig="legacyHarsh3" dir="b"/>
            </a:scene3d>
            <a:sp3d extrusionH="290500" prstMaterial="legacyMetal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5365" name="AutoShape 5"/>
            <p:cNvSpPr>
              <a:spLocks noChangeArrowheads="1"/>
            </p:cNvSpPr>
            <p:nvPr/>
          </p:nvSpPr>
          <p:spPr bwMode="gray">
            <a:xfrm rot="10800000">
              <a:off x="3217" y="1371"/>
              <a:ext cx="2106" cy="2106"/>
            </a:xfrm>
            <a:custGeom>
              <a:avLst/>
              <a:gdLst>
                <a:gd name="G0" fmla="+- 365983 0 0"/>
                <a:gd name="G1" fmla="+- -3923966 0 0"/>
                <a:gd name="G2" fmla="+- 365983 0 -3923966"/>
                <a:gd name="G3" fmla="+- 10800 0 0"/>
                <a:gd name="G4" fmla="+- 0 0 36598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367 0 0"/>
                <a:gd name="G9" fmla="+- 0 0 -3923966"/>
                <a:gd name="G10" fmla="+- 7367 0 2700"/>
                <a:gd name="G11" fmla="cos G10 365983"/>
                <a:gd name="G12" fmla="sin G10 365983"/>
                <a:gd name="G13" fmla="cos 13500 365983"/>
                <a:gd name="G14" fmla="sin 13500 365983"/>
                <a:gd name="G15" fmla="+- G11 10800 0"/>
                <a:gd name="G16" fmla="+- G12 10800 0"/>
                <a:gd name="G17" fmla="+- G13 10800 0"/>
                <a:gd name="G18" fmla="+- G14 10800 0"/>
                <a:gd name="G19" fmla="*/ 7367 1 2"/>
                <a:gd name="G20" fmla="+- G19 5400 0"/>
                <a:gd name="G21" fmla="cos G20 365983"/>
                <a:gd name="G22" fmla="sin G20 365983"/>
                <a:gd name="G23" fmla="+- G21 10800 0"/>
                <a:gd name="G24" fmla="+- G12 G23 G22"/>
                <a:gd name="G25" fmla="+- G22 G23 G11"/>
                <a:gd name="G26" fmla="cos 10800 365983"/>
                <a:gd name="G27" fmla="sin 10800 365983"/>
                <a:gd name="G28" fmla="cos 7367 365983"/>
                <a:gd name="G29" fmla="sin 7367 36598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3923966"/>
                <a:gd name="G36" fmla="sin G34 -3923966"/>
                <a:gd name="G37" fmla="+/ -3923966 36598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367 G39"/>
                <a:gd name="G43" fmla="sin 7367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0410 w 21600"/>
                <a:gd name="T5" fmla="*/ 5872 h 21600"/>
                <a:gd name="T6" fmla="*/ 15359 w 21600"/>
                <a:gd name="T7" fmla="*/ 2942 h 21600"/>
                <a:gd name="T8" fmla="*/ 17355 w 21600"/>
                <a:gd name="T9" fmla="*/ 7438 h 21600"/>
                <a:gd name="T10" fmla="*/ 24235 w 21600"/>
                <a:gd name="T11" fmla="*/ 12113 h 21600"/>
                <a:gd name="T12" fmla="*/ 19411 w 21600"/>
                <a:gd name="T13" fmla="*/ 16079 h 21600"/>
                <a:gd name="T14" fmla="*/ 15444 w 21600"/>
                <a:gd name="T15" fmla="*/ 112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132" y="11516"/>
                  </a:moveTo>
                  <a:cubicBezTo>
                    <a:pt x="18155" y="11278"/>
                    <a:pt x="18167" y="11039"/>
                    <a:pt x="18167" y="10800"/>
                  </a:cubicBezTo>
                  <a:cubicBezTo>
                    <a:pt x="18167" y="8173"/>
                    <a:pt x="16768" y="5746"/>
                    <a:pt x="14497" y="4428"/>
                  </a:cubicBezTo>
                  <a:lnTo>
                    <a:pt x="16220" y="1458"/>
                  </a:lnTo>
                  <a:cubicBezTo>
                    <a:pt x="19550" y="3391"/>
                    <a:pt x="21600" y="6949"/>
                    <a:pt x="21600" y="10800"/>
                  </a:cubicBezTo>
                  <a:cubicBezTo>
                    <a:pt x="21600" y="11150"/>
                    <a:pt x="21582" y="11501"/>
                    <a:pt x="21548" y="11850"/>
                  </a:cubicBezTo>
                  <a:lnTo>
                    <a:pt x="24235" y="12113"/>
                  </a:lnTo>
                  <a:lnTo>
                    <a:pt x="19411" y="16079"/>
                  </a:lnTo>
                  <a:lnTo>
                    <a:pt x="15444" y="11254"/>
                  </a:lnTo>
                  <a:lnTo>
                    <a:pt x="18132" y="11516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60392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6039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legacyPerspectiveBottomRight">
                <a:rot lat="20999999" lon="1500000" rev="0"/>
              </a:camera>
              <a:lightRig rig="legacyHarsh3" dir="b"/>
            </a:scene3d>
            <a:sp3d extrusionH="290500" prstMaterial="legacyMetal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folHlink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5366" name="AutoShape 6"/>
            <p:cNvSpPr>
              <a:spLocks noChangeArrowheads="1"/>
            </p:cNvSpPr>
            <p:nvPr/>
          </p:nvSpPr>
          <p:spPr bwMode="gray">
            <a:xfrm rot="5400000">
              <a:off x="3217" y="1371"/>
              <a:ext cx="2106" cy="2106"/>
            </a:xfrm>
            <a:custGeom>
              <a:avLst/>
              <a:gdLst>
                <a:gd name="G0" fmla="+- 0 0 0"/>
                <a:gd name="G1" fmla="+- -3863678 0 0"/>
                <a:gd name="G2" fmla="+- 0 0 -3863678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330 0 0"/>
                <a:gd name="G9" fmla="+- 0 0 -3863678"/>
                <a:gd name="G10" fmla="+- 733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733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7330 0"/>
                <a:gd name="G29" fmla="sin 733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3863678"/>
                <a:gd name="G36" fmla="sin G34 -3863678"/>
                <a:gd name="G37" fmla="+/ -3863678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330 G39"/>
                <a:gd name="G43" fmla="sin 733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0201 w 21600"/>
                <a:gd name="T5" fmla="*/ 5485 h 21600"/>
                <a:gd name="T6" fmla="*/ 15474 w 21600"/>
                <a:gd name="T7" fmla="*/ 3033 h 21600"/>
                <a:gd name="T8" fmla="*/ 17181 w 21600"/>
                <a:gd name="T9" fmla="*/ 7193 h 21600"/>
                <a:gd name="T10" fmla="*/ 24300 w 21600"/>
                <a:gd name="T11" fmla="*/ 10800 h 21600"/>
                <a:gd name="T12" fmla="*/ 19865 w 21600"/>
                <a:gd name="T13" fmla="*/ 15235 h 21600"/>
                <a:gd name="T14" fmla="*/ 1543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130" y="10800"/>
                  </a:moveTo>
                  <a:cubicBezTo>
                    <a:pt x="18130" y="8228"/>
                    <a:pt x="16782" y="5845"/>
                    <a:pt x="14580" y="4519"/>
                  </a:cubicBezTo>
                  <a:lnTo>
                    <a:pt x="16369" y="1546"/>
                  </a:lnTo>
                  <a:cubicBezTo>
                    <a:pt x="19615" y="3500"/>
                    <a:pt x="21600" y="7011"/>
                    <a:pt x="21600" y="10800"/>
                  </a:cubicBezTo>
                  <a:lnTo>
                    <a:pt x="24300" y="10800"/>
                  </a:lnTo>
                  <a:lnTo>
                    <a:pt x="19865" y="15235"/>
                  </a:lnTo>
                  <a:lnTo>
                    <a:pt x="15430" y="10800"/>
                  </a:lnTo>
                  <a:lnTo>
                    <a:pt x="18130" y="1080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60392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6039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legacyPerspectiveBottomRight">
                <a:rot lat="20999999" lon="1500000" rev="0"/>
              </a:camera>
              <a:lightRig rig="legacyHarsh3" dir="b"/>
            </a:scene3d>
            <a:sp3d extrusionH="290500" prstMaterial="legacyMetal">
              <a:bevelT w="13500" h="13500" prst="angle"/>
              <a:bevelB w="13500" h="13500" prst="angle"/>
              <a:extrusionClr>
                <a:schemeClr val="hlink"/>
              </a:extrusionClr>
              <a:contourClr>
                <a:schemeClr val="hlink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</p:grpSp>
      <p:sp>
        <p:nvSpPr>
          <p:cNvPr id="15368" name="Text Box 8"/>
          <p:cNvSpPr txBox="1">
            <a:spLocks noChangeArrowheads="1"/>
          </p:cNvSpPr>
          <p:nvPr/>
        </p:nvSpPr>
        <p:spPr bwMode="gray">
          <a:xfrm>
            <a:off x="6453188" y="3694113"/>
            <a:ext cx="14795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1600" b="1">
                <a:solidFill>
                  <a:srgbClr val="080808"/>
                </a:solidFill>
              </a:rPr>
              <a:t>Description of the contents</a:t>
            </a:r>
          </a:p>
        </p:txBody>
      </p:sp>
      <p:pic>
        <p:nvPicPr>
          <p:cNvPr id="15369" name="Picture 9" descr="1"/>
          <p:cNvPicPr>
            <a:picLocks noChangeAspect="1" noChangeArrowheads="1"/>
          </p:cNvPicPr>
          <p:nvPr/>
        </p:nvPicPr>
        <p:blipFill>
          <a:blip r:embed="rId2" cstate="print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14400" y="3332163"/>
            <a:ext cx="58007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1"/>
          <p:cNvPicPr>
            <a:picLocks noChangeAspect="1" noChangeArrowheads="1"/>
          </p:cNvPicPr>
          <p:nvPr/>
        </p:nvPicPr>
        <p:blipFill>
          <a:blip r:embed="rId2" cstate="print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14400" y="5153025"/>
            <a:ext cx="58007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1" name="Rectangle 11"/>
          <p:cNvSpPr>
            <a:spLocks noChangeArrowheads="1"/>
          </p:cNvSpPr>
          <p:nvPr/>
        </p:nvSpPr>
        <p:spPr bwMode="black">
          <a:xfrm>
            <a:off x="838200" y="2349500"/>
            <a:ext cx="381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ru-RU" b="1">
                <a:solidFill>
                  <a:schemeClr val="accent1"/>
                </a:solidFill>
              </a:rPr>
              <a:t> Title in here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gray">
          <a:xfrm>
            <a:off x="844550" y="2686050"/>
            <a:ext cx="48402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ru-RU" sz="1400" b="1">
                <a:solidFill>
                  <a:srgbClr val="080808"/>
                </a:solidFill>
              </a:rPr>
              <a:t>ThemeGallery</a:t>
            </a:r>
            <a:r>
              <a:rPr lang="en-US" altLang="ru-RU" sz="1400">
                <a:solidFill>
                  <a:srgbClr val="080808"/>
                </a:solidFill>
              </a:rPr>
              <a:t> is a Design Digital Content &amp; Contents mall developed by Guild Design Inc.</a:t>
            </a: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black">
          <a:xfrm>
            <a:off x="838200" y="3352800"/>
            <a:ext cx="381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ru-RU" b="1">
                <a:solidFill>
                  <a:schemeClr val="accent2"/>
                </a:solidFill>
              </a:rPr>
              <a:t> Title in here</a:t>
            </a:r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gray">
          <a:xfrm>
            <a:off x="844550" y="3681413"/>
            <a:ext cx="48402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ru-RU" sz="1400" b="1">
                <a:solidFill>
                  <a:srgbClr val="080808"/>
                </a:solidFill>
              </a:rPr>
              <a:t>ThemeGallery</a:t>
            </a:r>
            <a:r>
              <a:rPr lang="en-US" altLang="ru-RU" sz="1400">
                <a:solidFill>
                  <a:srgbClr val="080808"/>
                </a:solidFill>
              </a:rPr>
              <a:t> is a Design Digital Content &amp; Contents mall developed by Guild Design Inc.</a:t>
            </a: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black">
          <a:xfrm>
            <a:off x="838200" y="4292600"/>
            <a:ext cx="381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ru-RU" b="1">
                <a:solidFill>
                  <a:schemeClr val="hlink"/>
                </a:solidFill>
              </a:rPr>
              <a:t> Title in here</a:t>
            </a: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gray">
          <a:xfrm>
            <a:off x="844550" y="4606925"/>
            <a:ext cx="48402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ru-RU" sz="1400" b="1">
                <a:solidFill>
                  <a:srgbClr val="080808"/>
                </a:solidFill>
              </a:rPr>
              <a:t>ThemeGallery</a:t>
            </a:r>
            <a:r>
              <a:rPr lang="en-US" altLang="ru-RU" sz="1400">
                <a:solidFill>
                  <a:srgbClr val="080808"/>
                </a:solidFill>
              </a:rPr>
              <a:t> is a Design Digital Content &amp; Contents mall developed by Guild Design Inc.</a:t>
            </a:r>
          </a:p>
        </p:txBody>
      </p:sp>
      <p:sp>
        <p:nvSpPr>
          <p:cNvPr id="15377" name="Rectangle 17"/>
          <p:cNvSpPr>
            <a:spLocks noChangeArrowheads="1"/>
          </p:cNvSpPr>
          <p:nvPr/>
        </p:nvSpPr>
        <p:spPr bwMode="black">
          <a:xfrm>
            <a:off x="838200" y="5218113"/>
            <a:ext cx="3810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ru-RU" b="1">
                <a:solidFill>
                  <a:schemeClr val="folHlink"/>
                </a:solidFill>
              </a:rPr>
              <a:t> Title in here</a:t>
            </a:r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gray">
          <a:xfrm>
            <a:off x="844550" y="5521325"/>
            <a:ext cx="48402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ru-RU" sz="1400" b="1">
                <a:solidFill>
                  <a:srgbClr val="080808"/>
                </a:solidFill>
              </a:rPr>
              <a:t>ThemeGallery</a:t>
            </a:r>
            <a:r>
              <a:rPr lang="en-US" altLang="ru-RU" sz="1400">
                <a:solidFill>
                  <a:srgbClr val="080808"/>
                </a:solidFill>
              </a:rPr>
              <a:t> is a Design Digital Content &amp; Contents mall developed by Guild Design Inc.</a:t>
            </a:r>
          </a:p>
        </p:txBody>
      </p:sp>
      <p:sp>
        <p:nvSpPr>
          <p:cNvPr id="15379" name="Rectangle 19"/>
          <p:cNvSpPr>
            <a:spLocks noChangeArrowheads="1"/>
          </p:cNvSpPr>
          <p:nvPr/>
        </p:nvSpPr>
        <p:spPr bwMode="auto">
          <a:xfrm>
            <a:off x="1211263" y="1295400"/>
            <a:ext cx="58674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ru-RU" sz="1600" b="1"/>
              <a:t>ThemeGallery  is a Design Digital Content &amp; Contents mall developed by Guild Design Inc.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-745" t="12796" r="26394" b="6375"/>
          <a:stretch/>
        </p:blipFill>
        <p:spPr>
          <a:xfrm>
            <a:off x="292653" y="1295400"/>
            <a:ext cx="8711094" cy="5324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Режим тестирования </a:t>
            </a:r>
            <a:endParaRPr lang="en-US" altLang="ru-RU" dirty="0"/>
          </a:p>
        </p:txBody>
      </p:sp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1219200" y="2690813"/>
            <a:ext cx="151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C0C0C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/>
              <a:t>Contents01</a:t>
            </a:r>
          </a:p>
        </p:txBody>
      </p:sp>
      <p:sp>
        <p:nvSpPr>
          <p:cNvPr id="16432" name="Text Box 48"/>
          <p:cNvSpPr txBox="1">
            <a:spLocks noChangeArrowheads="1"/>
          </p:cNvSpPr>
          <p:nvPr/>
        </p:nvSpPr>
        <p:spPr bwMode="auto">
          <a:xfrm>
            <a:off x="1219200" y="3248025"/>
            <a:ext cx="151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C0C0C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/>
              <a:t>Contents02</a:t>
            </a:r>
          </a:p>
        </p:txBody>
      </p:sp>
      <p:sp>
        <p:nvSpPr>
          <p:cNvPr id="16433" name="Text Box 49"/>
          <p:cNvSpPr txBox="1">
            <a:spLocks noChangeArrowheads="1"/>
          </p:cNvSpPr>
          <p:nvPr/>
        </p:nvSpPr>
        <p:spPr bwMode="auto">
          <a:xfrm>
            <a:off x="1219200" y="3771900"/>
            <a:ext cx="151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C0C0C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/>
              <a:t>Contents03</a:t>
            </a:r>
          </a:p>
        </p:txBody>
      </p:sp>
      <p:sp>
        <p:nvSpPr>
          <p:cNvPr id="16434" name="Text Box 50"/>
          <p:cNvSpPr txBox="1">
            <a:spLocks noChangeArrowheads="1"/>
          </p:cNvSpPr>
          <p:nvPr/>
        </p:nvSpPr>
        <p:spPr bwMode="auto">
          <a:xfrm>
            <a:off x="1219200" y="4286250"/>
            <a:ext cx="151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C0C0C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/>
              <a:t>Contents04</a:t>
            </a:r>
          </a:p>
        </p:txBody>
      </p:sp>
      <p:sp>
        <p:nvSpPr>
          <p:cNvPr id="16437" name="Rectangle 53"/>
          <p:cNvSpPr>
            <a:spLocks noChangeArrowheads="1"/>
          </p:cNvSpPr>
          <p:nvPr/>
        </p:nvSpPr>
        <p:spPr bwMode="gray">
          <a:xfrm>
            <a:off x="2746375" y="2730500"/>
            <a:ext cx="968375" cy="274638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0000"/>
                  <a:invGamma/>
                </a:schemeClr>
              </a:gs>
            </a:gsLst>
            <a:lin ang="0" scaled="1"/>
          </a:gradFill>
          <a:ln>
            <a:noFill/>
          </a:ln>
          <a:effectLst/>
          <a:scene3d>
            <a:camera prst="legacyPerspectiveBottom"/>
            <a:lightRig rig="legacyFlat1" dir="t"/>
          </a:scene3d>
          <a:sp3d extrusionH="100000" prstMaterial="legacyMatte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6438" name="Rectangle 54"/>
          <p:cNvSpPr>
            <a:spLocks noChangeArrowheads="1"/>
          </p:cNvSpPr>
          <p:nvPr/>
        </p:nvSpPr>
        <p:spPr bwMode="gray">
          <a:xfrm>
            <a:off x="2746375" y="3290888"/>
            <a:ext cx="849313" cy="274637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60000"/>
                  <a:invGamma/>
                </a:schemeClr>
              </a:gs>
            </a:gsLst>
            <a:lin ang="0" scaled="1"/>
          </a:gradFill>
          <a:ln>
            <a:noFill/>
          </a:ln>
          <a:effectLst/>
          <a:scene3d>
            <a:camera prst="legacyPerspectiveBottom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folHlink"/>
            </a:extrusionClr>
            <a:contourClr>
              <a:schemeClr val="folHlink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6439" name="Rectangle 55"/>
          <p:cNvSpPr>
            <a:spLocks noChangeArrowheads="1"/>
          </p:cNvSpPr>
          <p:nvPr/>
        </p:nvSpPr>
        <p:spPr bwMode="gray">
          <a:xfrm>
            <a:off x="2746375" y="3833813"/>
            <a:ext cx="419100" cy="27463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60000"/>
                  <a:invGamma/>
                </a:schemeClr>
              </a:gs>
            </a:gsLst>
            <a:lin ang="0" scaled="1"/>
          </a:gradFill>
          <a:ln>
            <a:noFill/>
          </a:ln>
          <a:effectLst/>
          <a:scene3d>
            <a:camera prst="legacyPerspectiveBottom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6440" name="Rectangle 56"/>
          <p:cNvSpPr>
            <a:spLocks noChangeArrowheads="1"/>
          </p:cNvSpPr>
          <p:nvPr/>
        </p:nvSpPr>
        <p:spPr bwMode="gray">
          <a:xfrm>
            <a:off x="2746375" y="4337050"/>
            <a:ext cx="1316038" cy="274638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0000"/>
                  <a:invGamma/>
                </a:schemeClr>
              </a:gs>
            </a:gsLst>
            <a:lin ang="0" scaled="1"/>
          </a:gradFill>
          <a:ln>
            <a:noFill/>
          </a:ln>
          <a:effectLst/>
          <a:scene3d>
            <a:camera prst="legacyPerspectiveBottom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6441" name="Rectangle 57"/>
          <p:cNvSpPr>
            <a:spLocks noChangeArrowheads="1"/>
          </p:cNvSpPr>
          <p:nvPr/>
        </p:nvSpPr>
        <p:spPr bwMode="gray">
          <a:xfrm>
            <a:off x="2746375" y="4891088"/>
            <a:ext cx="3573463" cy="274637"/>
          </a:xfrm>
          <a:prstGeom prst="rect">
            <a:avLst/>
          </a:prstGeom>
          <a:gradFill rotWithShape="1">
            <a:gsLst>
              <a:gs pos="0">
                <a:srgbClr val="6666FF"/>
              </a:gs>
              <a:gs pos="100000">
                <a:srgbClr val="6666FF">
                  <a:gamma/>
                  <a:tint val="60000"/>
                  <a:invGamma/>
                </a:srgbClr>
              </a:gs>
            </a:gsLst>
            <a:lin ang="0" scaled="1"/>
          </a:gradFill>
          <a:ln>
            <a:noFill/>
          </a:ln>
          <a:effectLst/>
          <a:scene3d>
            <a:camera prst="legacyPerspectiveBottom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6666FF"/>
            </a:extrusionClr>
            <a:contourClr>
              <a:srgbClr val="6666FF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6444" name="Text Box 60"/>
          <p:cNvSpPr txBox="1">
            <a:spLocks noChangeArrowheads="1"/>
          </p:cNvSpPr>
          <p:nvPr/>
        </p:nvSpPr>
        <p:spPr bwMode="auto">
          <a:xfrm>
            <a:off x="3859213" y="2720975"/>
            <a:ext cx="879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200" b="1"/>
              <a:t>18.5%</a:t>
            </a:r>
          </a:p>
        </p:txBody>
      </p:sp>
      <p:sp>
        <p:nvSpPr>
          <p:cNvPr id="16445" name="Text Box 61"/>
          <p:cNvSpPr txBox="1">
            <a:spLocks noChangeArrowheads="1"/>
          </p:cNvSpPr>
          <p:nvPr/>
        </p:nvSpPr>
        <p:spPr bwMode="auto">
          <a:xfrm>
            <a:off x="3859213" y="3282950"/>
            <a:ext cx="879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200" b="1"/>
              <a:t>17.5%</a:t>
            </a:r>
          </a:p>
        </p:txBody>
      </p:sp>
      <p:sp>
        <p:nvSpPr>
          <p:cNvPr id="16446" name="Text Box 62"/>
          <p:cNvSpPr txBox="1">
            <a:spLocks noChangeArrowheads="1"/>
          </p:cNvSpPr>
          <p:nvPr/>
        </p:nvSpPr>
        <p:spPr bwMode="auto">
          <a:xfrm>
            <a:off x="3286125" y="3816350"/>
            <a:ext cx="879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200" b="1"/>
              <a:t>8.7%</a:t>
            </a:r>
          </a:p>
        </p:txBody>
      </p:sp>
      <p:sp>
        <p:nvSpPr>
          <p:cNvPr id="16447" name="Text Box 63"/>
          <p:cNvSpPr txBox="1">
            <a:spLocks noChangeArrowheads="1"/>
          </p:cNvSpPr>
          <p:nvPr/>
        </p:nvSpPr>
        <p:spPr bwMode="auto">
          <a:xfrm>
            <a:off x="4192588" y="4330700"/>
            <a:ext cx="879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200" b="1"/>
              <a:t>23.6%</a:t>
            </a:r>
          </a:p>
        </p:txBody>
      </p:sp>
      <p:sp>
        <p:nvSpPr>
          <p:cNvPr id="16448" name="Text Box 64"/>
          <p:cNvSpPr txBox="1">
            <a:spLocks noChangeArrowheads="1"/>
          </p:cNvSpPr>
          <p:nvPr/>
        </p:nvSpPr>
        <p:spPr bwMode="auto">
          <a:xfrm>
            <a:off x="6430963" y="4876800"/>
            <a:ext cx="879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200" b="1"/>
              <a:t>63.6%</a:t>
            </a:r>
          </a:p>
        </p:txBody>
      </p:sp>
      <p:sp>
        <p:nvSpPr>
          <p:cNvPr id="16449" name="Text Box 65"/>
          <p:cNvSpPr txBox="1">
            <a:spLocks noChangeArrowheads="1"/>
          </p:cNvSpPr>
          <p:nvPr/>
        </p:nvSpPr>
        <p:spPr bwMode="auto">
          <a:xfrm>
            <a:off x="7572375" y="5413375"/>
            <a:ext cx="879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200" b="1"/>
              <a:t>84.3%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795" t="18500" r="41144" b="5703"/>
          <a:stretch/>
        </p:blipFill>
        <p:spPr>
          <a:xfrm>
            <a:off x="57744" y="791949"/>
            <a:ext cx="3801469" cy="385148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7080" t="20470" r="37271" b="6688"/>
          <a:stretch/>
        </p:blipFill>
        <p:spPr>
          <a:xfrm>
            <a:off x="2164365" y="1242175"/>
            <a:ext cx="3519978" cy="404383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7901" t="19485" r="50000" b="7673"/>
          <a:stretch/>
        </p:blipFill>
        <p:spPr>
          <a:xfrm>
            <a:off x="4959281" y="1640921"/>
            <a:ext cx="3340453" cy="426195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12774" y="832396"/>
            <a:ext cx="253050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Письменные вопросы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959281" y="1638556"/>
            <a:ext cx="319157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С множественным выбором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389831" y="1375190"/>
            <a:ext cx="188038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В виде подбора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5588" t="17800" r="52363" b="6601"/>
          <a:stretch/>
        </p:blipFill>
        <p:spPr>
          <a:xfrm>
            <a:off x="7098530" y="2972457"/>
            <a:ext cx="2016224" cy="388843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274647" y="2858294"/>
            <a:ext cx="181876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Верно-неверно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Достоинства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0635" r="2471" b="8848"/>
          <a:stretch/>
        </p:blipFill>
        <p:spPr>
          <a:xfrm>
            <a:off x="485528" y="1600200"/>
            <a:ext cx="822218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9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Достоинства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981" t="17516" r="23435" b="6479"/>
          <a:stretch/>
        </p:blipFill>
        <p:spPr>
          <a:xfrm>
            <a:off x="457200" y="1314502"/>
            <a:ext cx="8348870" cy="49838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3787" y="4551372"/>
            <a:ext cx="1555426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Копировать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754523" y="3068915"/>
            <a:ext cx="1835182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Опубликовать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400468" y="3068915"/>
            <a:ext cx="3020379" cy="64633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Добавить модуль в </a:t>
            </a:r>
            <a:r>
              <a:rPr lang="ru-RU" b="1" dirty="0" smtClean="0"/>
              <a:t>курс</a:t>
            </a:r>
          </a:p>
          <a:p>
            <a:r>
              <a:rPr lang="ru-RU" b="1" dirty="0" smtClean="0"/>
              <a:t> </a:t>
            </a:r>
            <a:r>
              <a:rPr lang="ru-RU" b="1" dirty="0"/>
              <a:t>или папку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5420847" y="3593795"/>
            <a:ext cx="591313" cy="2693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5159213" y="4076305"/>
            <a:ext cx="1284995" cy="6348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6883386" y="3438247"/>
            <a:ext cx="788728" cy="4948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19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What is Quizlet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419" y="1628800"/>
            <a:ext cx="8045450" cy="4525963"/>
          </a:xfrm>
        </p:spPr>
      </p:pic>
      <p:pic>
        <p:nvPicPr>
          <p:cNvPr id="6" name="Picture 27" descr="Quizlet — карточки для изучения язык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6200"/>
            <a:ext cx="4925150" cy="138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54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ru-RU" sz="6000"/>
              <a:t>Thank you!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83768" y="2924944"/>
            <a:ext cx="5904656" cy="1152128"/>
          </a:xfrm>
        </p:spPr>
        <p:txBody>
          <a:bodyPr/>
          <a:lstStyle/>
          <a:p>
            <a:r>
              <a:rPr lang="en-US" altLang="ru-RU" sz="3600" b="1" dirty="0" smtClean="0">
                <a:solidFill>
                  <a:schemeClr val="tx2"/>
                </a:solidFill>
                <a:hlinkClick r:id="rId2"/>
              </a:rPr>
              <a:t>NVS1006@gmail.com</a:t>
            </a:r>
            <a:r>
              <a:rPr lang="en-US" altLang="ru-RU" sz="3600" dirty="0" smtClean="0">
                <a:solidFill>
                  <a:schemeClr val="tx2"/>
                </a:solidFill>
              </a:rPr>
              <a:t> </a:t>
            </a:r>
            <a:r>
              <a:rPr lang="en-US" altLang="ru-RU" sz="3600" dirty="0" smtClean="0"/>
              <a:t> </a:t>
            </a:r>
            <a:r>
              <a:rPr lang="en-US" altLang="ru-RU" dirty="0" smtClean="0"/>
              <a:t> </a:t>
            </a:r>
            <a:endParaRPr lang="en-US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6934200" cy="914400"/>
          </a:xfrm>
        </p:spPr>
        <p:txBody>
          <a:bodyPr/>
          <a:lstStyle/>
          <a:p>
            <a:r>
              <a:rPr lang="ru-RU" dirty="0"/>
              <a:t>Литература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6108" y="139107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1.Отзыв </a:t>
            </a:r>
            <a:r>
              <a:rPr lang="ru-RU" sz="2000" dirty="0"/>
              <a:t>пользователя </a:t>
            </a:r>
            <a:r>
              <a:rPr lang="ru-RU" sz="2000" dirty="0" err="1"/>
              <a:t>Valuer</a:t>
            </a:r>
            <a:r>
              <a:rPr lang="ru-RU" sz="2000" dirty="0"/>
              <a:t>. QUIZLET - Незаменимое пособие для репетитора </a:t>
            </a:r>
            <a:r>
              <a:rPr lang="ru-RU" sz="2000" dirty="0" smtClean="0"/>
              <a:t>и </a:t>
            </a:r>
            <a:r>
              <a:rPr lang="ru-RU" sz="2000" dirty="0"/>
              <a:t>самообучающихся</a:t>
            </a:r>
            <a:r>
              <a:rPr lang="ru-RU" sz="2000" dirty="0" smtClean="0"/>
              <a:t>     </a:t>
            </a:r>
          </a:p>
          <a:p>
            <a:pPr marL="0" indent="0">
              <a:buNone/>
            </a:pPr>
            <a:r>
              <a:rPr lang="ru-RU" sz="2000" dirty="0"/>
              <a:t> </a:t>
            </a:r>
            <a:r>
              <a:rPr lang="ru-RU" sz="2000" b="1" dirty="0"/>
              <a:t>//</a:t>
            </a:r>
            <a:r>
              <a:rPr lang="ru-RU" sz="2000" dirty="0"/>
              <a:t>http://</a:t>
            </a:r>
            <a:r>
              <a:rPr lang="ru-RU" sz="2000" dirty="0" smtClean="0"/>
              <a:t>irecommend.ru/content/quizlet-nezamenimoe-posobie-dlya-repetitora-i-samoobuchayushchikhsya-repetitor-vy-ili-ucheni </a:t>
            </a:r>
            <a:endParaRPr lang="ru-RU" sz="2000" b="1" dirty="0"/>
          </a:p>
          <a:p>
            <a:pPr marL="0" indent="0">
              <a:buNone/>
            </a:pPr>
            <a:r>
              <a:rPr lang="ru-RU" sz="2000" dirty="0"/>
              <a:t>2. </a:t>
            </a:r>
            <a:r>
              <a:rPr lang="ru-RU" sz="2000" dirty="0" err="1"/>
              <a:t>May</a:t>
            </a:r>
            <a:r>
              <a:rPr lang="ru-RU" sz="2000" dirty="0"/>
              <a:t> </a:t>
            </a:r>
            <a:r>
              <a:rPr lang="ru-RU" sz="2000" dirty="0" err="1"/>
              <a:t>Kim</a:t>
            </a:r>
            <a:r>
              <a:rPr lang="ru-RU" sz="2000" dirty="0"/>
              <a:t>. Достоинства программы </a:t>
            </a:r>
            <a:r>
              <a:rPr lang="ru-RU" sz="2000" dirty="0" err="1"/>
              <a:t>Quizlet</a:t>
            </a:r>
            <a:r>
              <a:rPr lang="ru-RU" sz="2000" dirty="0"/>
              <a:t> c точки зрения преподавателя и студента.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/>
              <a:t> //http://www.temauroka.ru/multimedia/testirovanie-yazykovogo-materiala-v-p.html</a:t>
            </a:r>
          </a:p>
          <a:p>
            <a:pPr marL="0" indent="0">
              <a:buNone/>
            </a:pPr>
            <a:r>
              <a:rPr lang="ru-RU" sz="2000" dirty="0"/>
              <a:t>3.Симакова В. </a:t>
            </a:r>
            <a:r>
              <a:rPr lang="ru-RU" sz="2000" dirty="0" err="1"/>
              <a:t>Quizlet</a:t>
            </a:r>
            <a:r>
              <a:rPr lang="ru-RU" sz="2000" dirty="0"/>
              <a:t> — простой способ выучить </a:t>
            </a:r>
            <a:r>
              <a:rPr lang="ru-RU" sz="2000" dirty="0" smtClean="0"/>
              <a:t>новое</a:t>
            </a:r>
          </a:p>
          <a:p>
            <a:pPr marL="0" indent="0">
              <a:buNone/>
            </a:pPr>
            <a:r>
              <a:rPr lang="ru-RU" sz="2000" dirty="0"/>
              <a:t> //https://uip.me/2013/07/quizlet-prostoj-sposob-vyuchit-novoe-obzor/</a:t>
            </a:r>
          </a:p>
          <a:p>
            <a:pPr marL="0" indent="0">
              <a:buNone/>
            </a:pPr>
            <a:r>
              <a:rPr lang="ru-RU" sz="2000" dirty="0"/>
              <a:t>4. </a:t>
            </a:r>
            <a:r>
              <a:rPr lang="ru-RU" sz="2000" dirty="0" err="1"/>
              <a:t>Заславская</a:t>
            </a:r>
            <a:r>
              <a:rPr lang="ru-RU" sz="2000" dirty="0"/>
              <a:t> О.Ю. Создание онлайн-карточек и заданий разного типа Quizlet.com //http://pedsovet.su/publ/164-1-0-4418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07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/>
              <a:t>Contents</a:t>
            </a:r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gray">
          <a:xfrm>
            <a:off x="2362200" y="4854575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gray">
          <a:xfrm rot="3419336">
            <a:off x="2078037" y="4278313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  <a:contourClr>
              <a:schemeClr val="folHlink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gray">
          <a:xfrm>
            <a:off x="2133600" y="43211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24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gray">
          <a:xfrm>
            <a:off x="2362200" y="2339975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gray">
          <a:xfrm rot="3419336">
            <a:off x="2078037" y="1763713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gray">
          <a:xfrm>
            <a:off x="3429000" y="1851025"/>
            <a:ext cx="299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ru-RU" sz="2400"/>
              <a:t>Add your text in here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gray">
          <a:xfrm>
            <a:off x="2133600" y="18065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24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gray">
          <a:xfrm>
            <a:off x="2362200" y="3178175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gray">
          <a:xfrm rot="3419336">
            <a:off x="2078037" y="2601913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gray">
          <a:xfrm>
            <a:off x="2133600" y="26447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24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143" name="Line 23"/>
          <p:cNvSpPr>
            <a:spLocks noChangeShapeType="1"/>
          </p:cNvSpPr>
          <p:nvPr/>
        </p:nvSpPr>
        <p:spPr bwMode="gray">
          <a:xfrm>
            <a:off x="2363788" y="4014788"/>
            <a:ext cx="4799012" cy="1587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gray">
          <a:xfrm rot="3419336">
            <a:off x="2078037" y="3440113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gray">
          <a:xfrm>
            <a:off x="2133600" y="34829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24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146" name="Line 26"/>
          <p:cNvSpPr>
            <a:spLocks noChangeShapeType="1"/>
          </p:cNvSpPr>
          <p:nvPr/>
        </p:nvSpPr>
        <p:spPr bwMode="gray">
          <a:xfrm>
            <a:off x="2362200" y="5715000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ltGray">
          <a:xfrm rot="3419336">
            <a:off x="2078037" y="5138738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5148" name="Text Box 28"/>
          <p:cNvSpPr txBox="1">
            <a:spLocks noChangeArrowheads="1"/>
          </p:cNvSpPr>
          <p:nvPr/>
        </p:nvSpPr>
        <p:spPr bwMode="gray">
          <a:xfrm>
            <a:off x="2133600" y="51816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24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5149" name="Text Box 29"/>
          <p:cNvSpPr txBox="1">
            <a:spLocks noChangeArrowheads="1"/>
          </p:cNvSpPr>
          <p:nvPr/>
        </p:nvSpPr>
        <p:spPr bwMode="gray">
          <a:xfrm>
            <a:off x="3429000" y="2713038"/>
            <a:ext cx="299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ru-RU" sz="2400"/>
              <a:t>Add your text in here</a:t>
            </a:r>
          </a:p>
        </p:txBody>
      </p:sp>
      <p:sp>
        <p:nvSpPr>
          <p:cNvPr id="5150" name="Text Box 30"/>
          <p:cNvSpPr txBox="1">
            <a:spLocks noChangeArrowheads="1"/>
          </p:cNvSpPr>
          <p:nvPr/>
        </p:nvSpPr>
        <p:spPr bwMode="gray">
          <a:xfrm>
            <a:off x="3429000" y="3552825"/>
            <a:ext cx="299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ru-RU" sz="2400"/>
              <a:t>Add your text in here</a:t>
            </a:r>
          </a:p>
        </p:txBody>
      </p:sp>
      <p:sp>
        <p:nvSpPr>
          <p:cNvPr id="5151" name="Text Box 31"/>
          <p:cNvSpPr txBox="1">
            <a:spLocks noChangeArrowheads="1"/>
          </p:cNvSpPr>
          <p:nvPr/>
        </p:nvSpPr>
        <p:spPr bwMode="gray">
          <a:xfrm>
            <a:off x="3429000" y="4394200"/>
            <a:ext cx="299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ru-RU" sz="2400"/>
              <a:t>Add your text in here</a:t>
            </a:r>
          </a:p>
        </p:txBody>
      </p:sp>
      <p:sp>
        <p:nvSpPr>
          <p:cNvPr id="5152" name="Text Box 32"/>
          <p:cNvSpPr txBox="1">
            <a:spLocks noChangeArrowheads="1"/>
          </p:cNvSpPr>
          <p:nvPr/>
        </p:nvSpPr>
        <p:spPr bwMode="gray">
          <a:xfrm>
            <a:off x="3429000" y="5245100"/>
            <a:ext cx="299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ru-RU" sz="2400"/>
              <a:t>Add your text in here</a:t>
            </a:r>
          </a:p>
        </p:txBody>
      </p:sp>
      <p:pic>
        <p:nvPicPr>
          <p:cNvPr id="5154" name="Picture 34" descr="Quizlet | Devyn's Educational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21589"/>
            <a:ext cx="6334596" cy="633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модуля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Quizlet - что это и как работает? | Skyte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16" y="974464"/>
            <a:ext cx="6234065" cy="555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5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Готовые шаблоны</a:t>
            </a:r>
            <a:endParaRPr lang="en-US" altLang="ru-RU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black">
          <a:xfrm>
            <a:off x="1147763" y="1447800"/>
            <a:ext cx="7234237" cy="3498850"/>
          </a:xfrm>
          <a:noFill/>
          <a:ln/>
        </p:spPr>
        <p:txBody>
          <a:bodyPr/>
          <a:lstStyle/>
          <a:p>
            <a:r>
              <a:rPr lang="en-US" altLang="ru-RU" b="1" dirty="0"/>
              <a:t>How do I incorporate my </a:t>
            </a:r>
            <a:r>
              <a:rPr lang="en-US" altLang="ru-RU" b="1" u="sng" dirty="0"/>
              <a:t>logo</a:t>
            </a:r>
            <a:r>
              <a:rPr lang="en-US" altLang="ru-RU" b="1" dirty="0"/>
              <a:t> and </a:t>
            </a:r>
            <a:r>
              <a:rPr lang="en-US" altLang="ru-RU" b="1" u="sng" dirty="0"/>
              <a:t>URL </a:t>
            </a:r>
            <a:r>
              <a:rPr lang="en-US" altLang="ru-RU" b="1" dirty="0"/>
              <a:t>to a slide that will apply to all the other slides? </a:t>
            </a:r>
          </a:p>
          <a:p>
            <a:endParaRPr lang="en-US" altLang="ru-RU" b="1" dirty="0"/>
          </a:p>
          <a:p>
            <a:pPr lvl="1"/>
            <a:r>
              <a:rPr lang="en-US" altLang="ru-RU" sz="2000" dirty="0"/>
              <a:t>On the [View] menu, point to [Master], and then click </a:t>
            </a:r>
          </a:p>
          <a:p>
            <a:pPr lvl="1"/>
            <a:r>
              <a:rPr lang="en-US" altLang="ru-RU" sz="2000" dirty="0"/>
              <a:t>[Slide Master] or [Notes Master]. Change images to the one you like, then it will apply to all the other slides. </a:t>
            </a:r>
            <a:br>
              <a:rPr lang="en-US" altLang="ru-RU" sz="2000" dirty="0"/>
            </a:br>
            <a:endParaRPr lang="en-US" altLang="ru-RU" sz="2000" dirty="0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600200" y="4991100"/>
            <a:ext cx="64008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1000" b="1"/>
              <a:t>[ Image information in product ]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ru-RU" sz="1000"/>
              <a:t> Image : www.opanas.com, CD : 01_School life(PhotoDisc)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ru-RU" sz="1000"/>
              <a:t> Note to customers : This image has been licensed to be used within this PowerPoint template only. </a:t>
            </a:r>
          </a:p>
          <a:p>
            <a:r>
              <a:rPr lang="en-US" altLang="ru-RU" sz="1000"/>
              <a:t>                                   You may not extract the image for any other use.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4045" r="2279" b="5148"/>
          <a:stretch/>
        </p:blipFill>
        <p:spPr>
          <a:xfrm>
            <a:off x="467544" y="1196752"/>
            <a:ext cx="8582044" cy="496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ru-RU" dirty="0"/>
          </a:p>
        </p:txBody>
      </p:sp>
      <p:sp>
        <p:nvSpPr>
          <p:cNvPr id="11267" name="AutoShape 3"/>
          <p:cNvSpPr>
            <a:spLocks noChangeArrowheads="1"/>
          </p:cNvSpPr>
          <p:nvPr/>
        </p:nvSpPr>
        <p:spPr bwMode="gray">
          <a:xfrm>
            <a:off x="3683000" y="3194050"/>
            <a:ext cx="2587625" cy="2497138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D7D7D7">
                  <a:gamma/>
                  <a:tint val="4314"/>
                  <a:invGamma/>
                </a:srgbClr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gray">
          <a:xfrm>
            <a:off x="6446838" y="3194050"/>
            <a:ext cx="2587625" cy="2497138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D7D7D7">
                  <a:gamma/>
                  <a:tint val="4314"/>
                  <a:invGamma/>
                </a:srgbClr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1269" name="Group 5"/>
          <p:cNvGrpSpPr>
            <a:grpSpLocks/>
          </p:cNvGrpSpPr>
          <p:nvPr/>
        </p:nvGrpSpPr>
        <p:grpSpPr bwMode="auto">
          <a:xfrm>
            <a:off x="6586538" y="2943225"/>
            <a:ext cx="2355850" cy="523875"/>
            <a:chOff x="3964" y="2071"/>
            <a:chExt cx="1484" cy="330"/>
          </a:xfrm>
        </p:grpSpPr>
        <p:sp>
          <p:nvSpPr>
            <p:cNvPr id="11270" name="AutoShape 6"/>
            <p:cNvSpPr>
              <a:spLocks noChangeArrowheads="1"/>
            </p:cNvSpPr>
            <p:nvPr/>
          </p:nvSpPr>
          <p:spPr bwMode="ltGray"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38100" algn="ctr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71" name="AutoShape 7"/>
            <p:cNvSpPr>
              <a:spLocks noChangeArrowheads="1"/>
            </p:cNvSpPr>
            <p:nvPr/>
          </p:nvSpPr>
          <p:spPr bwMode="ltGray">
            <a:xfrm>
              <a:off x="3987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1273" name="Group 9"/>
          <p:cNvGrpSpPr>
            <a:grpSpLocks/>
          </p:cNvGrpSpPr>
          <p:nvPr/>
        </p:nvGrpSpPr>
        <p:grpSpPr bwMode="auto">
          <a:xfrm>
            <a:off x="3794125" y="2943225"/>
            <a:ext cx="2355850" cy="523875"/>
            <a:chOff x="2140" y="2071"/>
            <a:chExt cx="1484" cy="330"/>
          </a:xfrm>
        </p:grpSpPr>
        <p:sp>
          <p:nvSpPr>
            <p:cNvPr id="11274" name="AutoShape 10"/>
            <p:cNvSpPr>
              <a:spLocks noChangeArrowheads="1"/>
            </p:cNvSpPr>
            <p:nvPr/>
          </p:nvSpPr>
          <p:spPr bwMode="ltGray">
            <a:xfrm>
              <a:off x="2140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38100" algn="ctr">
              <a:solidFill>
                <a:srgbClr val="FFFFFF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75" name="AutoShape 11"/>
            <p:cNvSpPr>
              <a:spLocks noChangeArrowheads="1"/>
            </p:cNvSpPr>
            <p:nvPr/>
          </p:nvSpPr>
          <p:spPr bwMode="ltGray">
            <a:xfrm>
              <a:off x="2163" y="2091"/>
              <a:ext cx="1432" cy="134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folHlink">
                    <a:alpha val="7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1276" name="Rectangle 12"/>
          <p:cNvSpPr>
            <a:spLocks noChangeArrowheads="1"/>
          </p:cNvSpPr>
          <p:nvPr/>
        </p:nvSpPr>
        <p:spPr bwMode="black">
          <a:xfrm>
            <a:off x="4652161" y="2994025"/>
            <a:ext cx="6254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</a:rPr>
              <a:t>IOS</a:t>
            </a:r>
            <a:endParaRPr lang="en-US" altLang="ru-RU" sz="2000" b="1" dirty="0">
              <a:solidFill>
                <a:srgbClr val="FFFFFF"/>
              </a:solidFill>
            </a:endParaRPr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gray">
          <a:xfrm>
            <a:off x="920750" y="3194050"/>
            <a:ext cx="2587625" cy="2497138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D7D7D7">
                  <a:gamma/>
                  <a:tint val="4314"/>
                  <a:invGamma/>
                </a:srgbClr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ltGray">
          <a:xfrm>
            <a:off x="1019175" y="2943225"/>
            <a:ext cx="2355850" cy="523875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38100" algn="ctr">
            <a:solidFill>
              <a:srgbClr val="FFFFFF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79" name="AutoShape 15"/>
          <p:cNvSpPr>
            <a:spLocks noChangeArrowheads="1"/>
          </p:cNvSpPr>
          <p:nvPr/>
        </p:nvSpPr>
        <p:spPr bwMode="ltGray">
          <a:xfrm>
            <a:off x="1055688" y="2974975"/>
            <a:ext cx="2273300" cy="125413"/>
          </a:xfrm>
          <a:prstGeom prst="roundRect">
            <a:avLst>
              <a:gd name="adj" fmla="val 28356"/>
            </a:avLst>
          </a:prstGeom>
          <a:gradFill rotWithShape="1">
            <a:gsLst>
              <a:gs pos="0">
                <a:srgbClr val="FFFFFF">
                  <a:alpha val="70000"/>
                </a:srgbClr>
              </a:gs>
              <a:gs pos="100000">
                <a:schemeClr val="hlink">
                  <a:alpha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FFFFFF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80" name="Rectangle 16"/>
          <p:cNvSpPr>
            <a:spLocks noChangeArrowheads="1"/>
          </p:cNvSpPr>
          <p:nvPr/>
        </p:nvSpPr>
        <p:spPr bwMode="black">
          <a:xfrm>
            <a:off x="1926903" y="2994025"/>
            <a:ext cx="5261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FFFFFF"/>
                </a:solidFill>
              </a:rPr>
              <a:t>ПК</a:t>
            </a:r>
            <a:endParaRPr lang="en-US" altLang="ru-RU" sz="2000" b="1" dirty="0">
              <a:solidFill>
                <a:srgbClr val="FFFFFF"/>
              </a:solidFill>
            </a:endParaRP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gray">
          <a:xfrm>
            <a:off x="1065213" y="3736975"/>
            <a:ext cx="2262187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ru-RU" sz="1600" b="1">
                <a:solidFill>
                  <a:srgbClr val="000000"/>
                </a:solidFill>
              </a:rPr>
              <a:t>ThemeGallery is a Design Digital Content &amp; Contents mall developed by Guild Design Inc.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gray">
          <a:xfrm>
            <a:off x="6496050" y="3770313"/>
            <a:ext cx="2506663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ru-RU" sz="1600" b="1">
                <a:solidFill>
                  <a:srgbClr val="000000"/>
                </a:solidFill>
              </a:rPr>
              <a:t> Description of the contents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ru-RU" sz="1600" b="1">
                <a:solidFill>
                  <a:srgbClr val="000000"/>
                </a:solidFill>
              </a:rPr>
              <a:t> Description of the contents</a:t>
            </a:r>
          </a:p>
        </p:txBody>
      </p:sp>
      <p:sp>
        <p:nvSpPr>
          <p:cNvPr id="2" name="AutoShape 23" descr="Quizlet — карточки для изучения язы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5" descr="Quizlet — карточки для изучения языко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91" name="Picture 27" descr="Quizlet — карточки для изучения язы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23" y="245628"/>
            <a:ext cx="5181554" cy="244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3" name="Picture 29" descr="Quizl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5" t="17042" r="1565" b="1689"/>
          <a:stretch/>
        </p:blipFill>
        <p:spPr bwMode="auto">
          <a:xfrm>
            <a:off x="1065213" y="3467100"/>
            <a:ext cx="2066627" cy="216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5" name="Picture 31" descr="Practice Test Mode Now Available on Mobile | Quizle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9" t="3049" r="32574" b="5303"/>
          <a:stretch/>
        </p:blipFill>
        <p:spPr bwMode="auto">
          <a:xfrm>
            <a:off x="4301361" y="3409950"/>
            <a:ext cx="1323426" cy="222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9" name="Picture 35" descr="Quizlet Android App - UpLab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7" t="29819" r="10013"/>
          <a:stretch/>
        </p:blipFill>
        <p:spPr bwMode="auto">
          <a:xfrm>
            <a:off x="6888986" y="3390900"/>
            <a:ext cx="1815456" cy="238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63596" y="3014076"/>
            <a:ext cx="11689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rgbClr val="FFFFFF"/>
                </a:solidFill>
              </a:rPr>
              <a:t>Android</a:t>
            </a:r>
            <a:endParaRPr lang="ru-RU" sz="2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Режимы </a:t>
            </a:r>
            <a:r>
              <a:rPr lang="ru-RU" dirty="0" err="1"/>
              <a:t>Quizlet</a:t>
            </a:r>
            <a:endParaRPr lang="en-US" altLang="ru-RU" dirty="0"/>
          </a:p>
        </p:txBody>
      </p:sp>
      <p:sp>
        <p:nvSpPr>
          <p:cNvPr id="12291" name="Oval 3"/>
          <p:cNvSpPr>
            <a:spLocks noChangeArrowheads="1"/>
          </p:cNvSpPr>
          <p:nvPr/>
        </p:nvSpPr>
        <p:spPr bwMode="gray">
          <a:xfrm>
            <a:off x="2895600" y="2365375"/>
            <a:ext cx="2743200" cy="2743200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2" name="Oval 4"/>
          <p:cNvSpPr>
            <a:spLocks noChangeArrowheads="1"/>
          </p:cNvSpPr>
          <p:nvPr/>
        </p:nvSpPr>
        <p:spPr bwMode="gray">
          <a:xfrm>
            <a:off x="4038600" y="2879725"/>
            <a:ext cx="1619250" cy="1619250"/>
          </a:xfrm>
          <a:prstGeom prst="ellipse">
            <a:avLst/>
          </a:prstGeom>
          <a:solidFill>
            <a:srgbClr val="DCDCDC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gray">
          <a:xfrm>
            <a:off x="3276600" y="3660775"/>
            <a:ext cx="15240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gray">
          <a:xfrm>
            <a:off x="4114800" y="2517775"/>
            <a:ext cx="9144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gray">
          <a:xfrm flipH="1">
            <a:off x="4210050" y="4041775"/>
            <a:ext cx="819150" cy="1409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gray">
          <a:xfrm>
            <a:off x="5410200" y="3965575"/>
            <a:ext cx="2286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gray">
          <a:xfrm flipV="1">
            <a:off x="5410200" y="2670175"/>
            <a:ext cx="5334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8" name="Oval 10"/>
          <p:cNvSpPr>
            <a:spLocks noChangeArrowheads="1"/>
          </p:cNvSpPr>
          <p:nvPr/>
        </p:nvSpPr>
        <p:spPr bwMode="gray">
          <a:xfrm>
            <a:off x="4676775" y="3270250"/>
            <a:ext cx="895350" cy="895350"/>
          </a:xfrm>
          <a:prstGeom prst="ellipse">
            <a:avLst/>
          </a:prstGeom>
          <a:solidFill>
            <a:srgbClr val="C0C0C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2299" name="Group 11"/>
          <p:cNvGrpSpPr>
            <a:grpSpLocks/>
          </p:cNvGrpSpPr>
          <p:nvPr/>
        </p:nvGrpSpPr>
        <p:grpSpPr bwMode="auto">
          <a:xfrm>
            <a:off x="3200400" y="1527175"/>
            <a:ext cx="1146175" cy="1384300"/>
            <a:chOff x="2064" y="1008"/>
            <a:chExt cx="722" cy="872"/>
          </a:xfrm>
        </p:grpSpPr>
        <p:sp>
          <p:nvSpPr>
            <p:cNvPr id="12300" name="Oval 12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2301" name="Group 13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2302" name="Picture 14" descr="circuler_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303" name="Oval 15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folHlink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2304" name="Picture 16" descr="light_shadow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305" name="Group 17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2306" name="Group 18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2307" name="AutoShape 19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08" name="AutoShape 20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09" name="AutoShape 21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10" name="AutoShape 22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311" name="Group 23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2312" name="AutoShape 24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13" name="AutoShape 25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14" name="AutoShape 26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15" name="AutoShape 27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2316" name="Group 28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2317" name="Group 29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2318" name="AutoShape 30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19" name="AutoShape 31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20" name="AutoShape 32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21" name="AutoShape 33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2322" name="Group 34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2323" name="AutoShape 35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24" name="AutoShape 36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25" name="AutoShape 37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26" name="AutoShape 38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2327" name="Rectangle 39"/>
            <p:cNvSpPr>
              <a:spLocks noChangeArrowheads="1"/>
            </p:cNvSpPr>
            <p:nvPr/>
          </p:nvSpPr>
          <p:spPr bwMode="gray">
            <a:xfrm>
              <a:off x="2242" y="1272"/>
              <a:ext cx="3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en-US" altLang="ru-RU" sz="1600" b="1">
                  <a:solidFill>
                    <a:srgbClr val="000000"/>
                  </a:solidFill>
                </a:rPr>
                <a:t>Text</a:t>
              </a:r>
            </a:p>
          </p:txBody>
        </p:sp>
      </p:grpSp>
      <p:grpSp>
        <p:nvGrpSpPr>
          <p:cNvPr id="12328" name="Group 40"/>
          <p:cNvGrpSpPr>
            <a:grpSpLocks/>
          </p:cNvGrpSpPr>
          <p:nvPr/>
        </p:nvGrpSpPr>
        <p:grpSpPr bwMode="auto">
          <a:xfrm>
            <a:off x="2211388" y="2924175"/>
            <a:ext cx="1146175" cy="1384300"/>
            <a:chOff x="2064" y="1008"/>
            <a:chExt cx="722" cy="872"/>
          </a:xfrm>
        </p:grpSpPr>
        <p:sp>
          <p:nvSpPr>
            <p:cNvPr id="12329" name="Oval 41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2330" name="Group 42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2331" name="Picture 43" descr="circuler_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332" name="Oval 44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2333" name="Picture 45" descr="light_shadow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334" name="Group 46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2335" name="Group 47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2336" name="AutoShape 48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37" name="AutoShape 49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38" name="AutoShape 50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39" name="AutoShape 51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340" name="Group 52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2341" name="AutoShape 53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42" name="AutoShape 54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43" name="AutoShape 55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44" name="AutoShape 56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2345" name="Group 57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2346" name="Group 5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2347" name="AutoShape 59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48" name="AutoShape 60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49" name="AutoShape 61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50" name="AutoShape 62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2351" name="Group 6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2352" name="AutoShape 64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53" name="AutoShape 65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54" name="AutoShape 66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55" name="AutoShape 67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2356" name="Rectangle 68"/>
            <p:cNvSpPr>
              <a:spLocks noChangeArrowheads="1"/>
            </p:cNvSpPr>
            <p:nvPr/>
          </p:nvSpPr>
          <p:spPr bwMode="gray">
            <a:xfrm>
              <a:off x="2242" y="1272"/>
              <a:ext cx="3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en-US" altLang="ru-RU" sz="1600" b="1">
                  <a:solidFill>
                    <a:srgbClr val="000000"/>
                  </a:solidFill>
                </a:rPr>
                <a:t>Text</a:t>
              </a:r>
            </a:p>
          </p:txBody>
        </p:sp>
      </p:grpSp>
      <p:grpSp>
        <p:nvGrpSpPr>
          <p:cNvPr id="12357" name="Group 69"/>
          <p:cNvGrpSpPr>
            <a:grpSpLocks/>
          </p:cNvGrpSpPr>
          <p:nvPr/>
        </p:nvGrpSpPr>
        <p:grpSpPr bwMode="auto">
          <a:xfrm>
            <a:off x="3324225" y="5272088"/>
            <a:ext cx="1146175" cy="1384300"/>
            <a:chOff x="2064" y="1008"/>
            <a:chExt cx="722" cy="872"/>
          </a:xfrm>
        </p:grpSpPr>
        <p:sp>
          <p:nvSpPr>
            <p:cNvPr id="12358" name="Oval 70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2359" name="Group 71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2360" name="Picture 72" descr="circuler_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361" name="Oval 73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2362" name="Picture 74" descr="light_shadow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363" name="Group 75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2364" name="Group 7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2365" name="AutoShape 7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66" name="AutoShape 7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67" name="AutoShape 7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68" name="AutoShape 8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369" name="Group 8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2370" name="AutoShape 8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71" name="AutoShape 8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72" name="AutoShape 8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73" name="AutoShape 8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2374" name="Group 86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2375" name="Group 8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2376" name="AutoShape 88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77" name="AutoShape 89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78" name="AutoShape 90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79" name="AutoShape 91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2380" name="Group 9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2381" name="AutoShape 93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82" name="AutoShape 94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83" name="AutoShape 95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84" name="AutoShape 96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2385" name="Rectangle 97"/>
            <p:cNvSpPr>
              <a:spLocks noChangeArrowheads="1"/>
            </p:cNvSpPr>
            <p:nvPr/>
          </p:nvSpPr>
          <p:spPr bwMode="gray">
            <a:xfrm>
              <a:off x="2242" y="1272"/>
              <a:ext cx="3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en-US" altLang="ru-RU" sz="1600" b="1">
                  <a:solidFill>
                    <a:srgbClr val="000000"/>
                  </a:solidFill>
                </a:rPr>
                <a:t>Text</a:t>
              </a:r>
            </a:p>
          </p:txBody>
        </p:sp>
      </p:grpSp>
      <p:grpSp>
        <p:nvGrpSpPr>
          <p:cNvPr id="12386" name="Group 98"/>
          <p:cNvGrpSpPr>
            <a:grpSpLocks/>
          </p:cNvGrpSpPr>
          <p:nvPr/>
        </p:nvGrpSpPr>
        <p:grpSpPr bwMode="auto">
          <a:xfrm>
            <a:off x="5568950" y="3813175"/>
            <a:ext cx="1146175" cy="1384300"/>
            <a:chOff x="2064" y="1008"/>
            <a:chExt cx="722" cy="872"/>
          </a:xfrm>
        </p:grpSpPr>
        <p:sp>
          <p:nvSpPr>
            <p:cNvPr id="12387" name="Oval 99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2388" name="Group 100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2389" name="Picture 101" descr="circuler_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390" name="Oval 102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2391" name="Picture 103" descr="light_shadow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392" name="Group 104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2393" name="Group 105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2394" name="AutoShape 106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95" name="AutoShape 107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96" name="AutoShape 108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97" name="AutoShape 109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398" name="Group 110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2399" name="AutoShape 111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00" name="AutoShape 112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01" name="AutoShape 113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02" name="AutoShape 114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2403" name="Group 115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2404" name="Group 116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2405" name="AutoShape 117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06" name="AutoShape 118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07" name="AutoShape 119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08" name="AutoShape 120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2409" name="Group 121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2410" name="AutoShape 122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11" name="AutoShape 123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12" name="AutoShape 124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13" name="AutoShape 125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2414" name="Rectangle 126"/>
            <p:cNvSpPr>
              <a:spLocks noChangeArrowheads="1"/>
            </p:cNvSpPr>
            <p:nvPr/>
          </p:nvSpPr>
          <p:spPr bwMode="gray">
            <a:xfrm>
              <a:off x="2242" y="1272"/>
              <a:ext cx="3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en-US" altLang="ru-RU" sz="1600" b="1">
                  <a:solidFill>
                    <a:srgbClr val="000000"/>
                  </a:solidFill>
                </a:rPr>
                <a:t>Text</a:t>
              </a:r>
            </a:p>
          </p:txBody>
        </p:sp>
      </p:grpSp>
      <p:grpSp>
        <p:nvGrpSpPr>
          <p:cNvPr id="12415" name="Group 127"/>
          <p:cNvGrpSpPr>
            <a:grpSpLocks/>
          </p:cNvGrpSpPr>
          <p:nvPr/>
        </p:nvGrpSpPr>
        <p:grpSpPr bwMode="auto">
          <a:xfrm>
            <a:off x="5562600" y="1651000"/>
            <a:ext cx="1146175" cy="1384300"/>
            <a:chOff x="2064" y="1008"/>
            <a:chExt cx="722" cy="872"/>
          </a:xfrm>
        </p:grpSpPr>
        <p:sp>
          <p:nvSpPr>
            <p:cNvPr id="12416" name="Oval 128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2417" name="Group 129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2418" name="Picture 130" descr="circuler_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419" name="Oval 131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2420" name="Picture 132" descr="light_shadow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421" name="Group 133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2422" name="Group 134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2423" name="AutoShape 135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24" name="AutoShape 136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25" name="AutoShape 137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26" name="AutoShape 138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427" name="Group 139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2428" name="AutoShape 140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29" name="AutoShape 141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30" name="AutoShape 142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31" name="AutoShape 143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2432" name="Group 144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2433" name="Group 145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2434" name="AutoShape 146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35" name="AutoShape 147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36" name="AutoShape 148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37" name="AutoShape 149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2438" name="Group 150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2439" name="AutoShape 151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40" name="AutoShape 152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41" name="AutoShape 153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42" name="AutoShape 154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2443" name="Rectangle 155"/>
            <p:cNvSpPr>
              <a:spLocks noChangeArrowheads="1"/>
            </p:cNvSpPr>
            <p:nvPr/>
          </p:nvSpPr>
          <p:spPr bwMode="gray">
            <a:xfrm>
              <a:off x="2242" y="1272"/>
              <a:ext cx="3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en-US" altLang="ru-RU" sz="1600" b="1">
                  <a:solidFill>
                    <a:srgbClr val="000000"/>
                  </a:solidFill>
                </a:rPr>
                <a:t>Text</a:t>
              </a:r>
            </a:p>
          </p:txBody>
        </p:sp>
      </p:grpSp>
      <p:grpSp>
        <p:nvGrpSpPr>
          <p:cNvPr id="12444" name="Group 156"/>
          <p:cNvGrpSpPr>
            <a:grpSpLocks/>
          </p:cNvGrpSpPr>
          <p:nvPr/>
        </p:nvGrpSpPr>
        <p:grpSpPr bwMode="auto">
          <a:xfrm rot="4976862" flipH="1">
            <a:off x="4864100" y="3444875"/>
            <a:ext cx="673100" cy="647700"/>
            <a:chOff x="1944" y="1111"/>
            <a:chExt cx="204" cy="196"/>
          </a:xfrm>
        </p:grpSpPr>
        <p:pic>
          <p:nvPicPr>
            <p:cNvPr id="12445" name="Picture 157" descr="circuler_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46" name="Oval 158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>
                    <a:alpha val="50000"/>
                  </a:schemeClr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2447" name="Group 159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12448" name="Group 160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2449" name="AutoShape 161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50" name="AutoShape 162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51" name="AutoShape 163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52" name="AutoShape 164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2453" name="Group 165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2454" name="AutoShape 166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55" name="AutoShape 167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56" name="AutoShape 168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57" name="AutoShape 16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2458" name="Arc 170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2459" name="Picture 171" descr="light_shadow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460" name="AutoShape 172"/>
          <p:cNvSpPr>
            <a:spLocks/>
          </p:cNvSpPr>
          <p:nvPr/>
        </p:nvSpPr>
        <p:spPr bwMode="auto">
          <a:xfrm>
            <a:off x="7558088" y="1922463"/>
            <a:ext cx="1509712" cy="366712"/>
          </a:xfrm>
          <a:prstGeom prst="accentCallout2">
            <a:avLst>
              <a:gd name="adj1" fmla="val 31167"/>
              <a:gd name="adj2" fmla="val -5046"/>
              <a:gd name="adj3" fmla="val 31167"/>
              <a:gd name="adj4" fmla="val -38907"/>
              <a:gd name="adj5" fmla="val 99565"/>
              <a:gd name="adj6" fmla="val -73185"/>
            </a:avLst>
          </a:prstGeom>
          <a:noFill/>
          <a:ln w="9525">
            <a:solidFill>
              <a:schemeClr val="hlink"/>
            </a:solidFill>
            <a:miter lim="800000"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en-US" altLang="ru-RU" sz="1400">
                <a:solidFill>
                  <a:srgbClr val="000000"/>
                </a:solidFill>
              </a:rPr>
              <a:t>4. Description of the business</a:t>
            </a:r>
          </a:p>
        </p:txBody>
      </p:sp>
      <p:sp>
        <p:nvSpPr>
          <p:cNvPr id="12461" name="AutoShape 173"/>
          <p:cNvSpPr>
            <a:spLocks/>
          </p:cNvSpPr>
          <p:nvPr/>
        </p:nvSpPr>
        <p:spPr bwMode="auto">
          <a:xfrm>
            <a:off x="7253288" y="3878263"/>
            <a:ext cx="1509712" cy="392112"/>
          </a:xfrm>
          <a:prstGeom prst="accentCallout2">
            <a:avLst>
              <a:gd name="adj1" fmla="val 29148"/>
              <a:gd name="adj2" fmla="val -5046"/>
              <a:gd name="adj3" fmla="val 29148"/>
              <a:gd name="adj4" fmla="val -5046"/>
              <a:gd name="adj5" fmla="val 112551"/>
              <a:gd name="adj6" fmla="val -59833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en-US" altLang="ru-RU" sz="1400">
                <a:solidFill>
                  <a:srgbClr val="000000"/>
                </a:solidFill>
              </a:rPr>
              <a:t>5. Description of the business</a:t>
            </a:r>
          </a:p>
        </p:txBody>
      </p:sp>
      <p:sp>
        <p:nvSpPr>
          <p:cNvPr id="12462" name="AutoShape 174"/>
          <p:cNvSpPr>
            <a:spLocks/>
          </p:cNvSpPr>
          <p:nvPr/>
        </p:nvSpPr>
        <p:spPr bwMode="auto">
          <a:xfrm>
            <a:off x="1295400" y="1524000"/>
            <a:ext cx="1593850" cy="434975"/>
          </a:xfrm>
          <a:prstGeom prst="accentCallout2">
            <a:avLst>
              <a:gd name="adj1" fmla="val 43796"/>
              <a:gd name="adj2" fmla="val 104782"/>
              <a:gd name="adj3" fmla="val 43796"/>
              <a:gd name="adj4" fmla="val 114843"/>
              <a:gd name="adj5" fmla="val 118250"/>
              <a:gd name="adj6" fmla="val 125000"/>
            </a:avLst>
          </a:prstGeom>
          <a:noFill/>
          <a:ln w="9525">
            <a:solidFill>
              <a:schemeClr val="folHlink"/>
            </a:solidFill>
            <a:miter lim="800000"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 eaLnBrk="0" hangingPunct="0"/>
            <a:r>
              <a:rPr lang="en-US" altLang="ru-RU" sz="1400">
                <a:solidFill>
                  <a:srgbClr val="000000"/>
                </a:solidFill>
              </a:rPr>
              <a:t>1. Description of the business</a:t>
            </a:r>
          </a:p>
        </p:txBody>
      </p:sp>
      <p:sp>
        <p:nvSpPr>
          <p:cNvPr id="12463" name="AutoShape 175"/>
          <p:cNvSpPr>
            <a:spLocks/>
          </p:cNvSpPr>
          <p:nvPr/>
        </p:nvSpPr>
        <p:spPr bwMode="auto">
          <a:xfrm>
            <a:off x="615950" y="4030663"/>
            <a:ext cx="1593850" cy="434975"/>
          </a:xfrm>
          <a:prstGeom prst="accentCallout2">
            <a:avLst>
              <a:gd name="adj1" fmla="val 26278"/>
              <a:gd name="adj2" fmla="val 104782"/>
              <a:gd name="adj3" fmla="val 26278"/>
              <a:gd name="adj4" fmla="val 118926"/>
              <a:gd name="adj5" fmla="val -35769"/>
              <a:gd name="adj6" fmla="val 134463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 eaLnBrk="0" hangingPunct="0"/>
            <a:r>
              <a:rPr lang="en-US" altLang="ru-RU" sz="1400">
                <a:solidFill>
                  <a:srgbClr val="000000"/>
                </a:solidFill>
              </a:rPr>
              <a:t>2. Description of the business</a:t>
            </a:r>
          </a:p>
        </p:txBody>
      </p:sp>
      <p:sp>
        <p:nvSpPr>
          <p:cNvPr id="12464" name="AutoShape 176"/>
          <p:cNvSpPr>
            <a:spLocks/>
          </p:cNvSpPr>
          <p:nvPr/>
        </p:nvSpPr>
        <p:spPr bwMode="auto">
          <a:xfrm>
            <a:off x="844550" y="5337175"/>
            <a:ext cx="1509713" cy="392113"/>
          </a:xfrm>
          <a:prstGeom prst="accentCallout2">
            <a:avLst>
              <a:gd name="adj1" fmla="val 29148"/>
              <a:gd name="adj2" fmla="val 105046"/>
              <a:gd name="adj3" fmla="val 29148"/>
              <a:gd name="adj4" fmla="val 105046"/>
              <a:gd name="adj5" fmla="val 153440"/>
              <a:gd name="adj6" fmla="val 175500"/>
            </a:avLst>
          </a:prstGeom>
          <a:noFill/>
          <a:ln w="9525">
            <a:solidFill>
              <a:schemeClr val="accent1"/>
            </a:solidFill>
            <a:miter lim="800000"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en-US" altLang="ru-RU" sz="1400">
                <a:solidFill>
                  <a:srgbClr val="000000"/>
                </a:solidFill>
              </a:rPr>
              <a:t>3. Description of the business</a:t>
            </a:r>
          </a:p>
        </p:txBody>
      </p:sp>
      <p:sp>
        <p:nvSpPr>
          <p:cNvPr id="12465" name="Rectangle 177"/>
          <p:cNvSpPr>
            <a:spLocks noChangeArrowheads="1"/>
          </p:cNvSpPr>
          <p:nvPr/>
        </p:nvSpPr>
        <p:spPr bwMode="auto">
          <a:xfrm>
            <a:off x="5281613" y="5413375"/>
            <a:ext cx="333533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ru-RU" sz="1600" b="1">
                <a:solidFill>
                  <a:srgbClr val="000000"/>
                </a:solidFill>
              </a:rPr>
              <a:t>ThemeGallery  </a:t>
            </a:r>
            <a:r>
              <a:rPr lang="en-US" altLang="ru-RU" sz="1600">
                <a:solidFill>
                  <a:srgbClr val="000000"/>
                </a:solidFill>
              </a:rPr>
              <a:t>is a Design Digital Content &amp; Contents mall developed by Guild Design Inc.</a:t>
            </a:r>
          </a:p>
        </p:txBody>
      </p:sp>
      <p:sp>
        <p:nvSpPr>
          <p:cNvPr id="12466" name="Rectangle 178"/>
          <p:cNvSpPr>
            <a:spLocks noChangeArrowheads="1"/>
          </p:cNvSpPr>
          <p:nvPr/>
        </p:nvSpPr>
        <p:spPr bwMode="gray">
          <a:xfrm>
            <a:off x="5035550" y="5629275"/>
            <a:ext cx="42863" cy="3556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2468" name="Picture 180" descr="Флеш-карты: Quizlet и другие сервис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06" y="1528608"/>
            <a:ext cx="8321752" cy="521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Режим карточек</a:t>
            </a:r>
            <a:endParaRPr lang="en-US" altLang="ru-RU" dirty="0"/>
          </a:p>
        </p:txBody>
      </p:sp>
      <p:sp>
        <p:nvSpPr>
          <p:cNvPr id="13315" name="AutoShape 3"/>
          <p:cNvSpPr>
            <a:spLocks noChangeArrowheads="1"/>
          </p:cNvSpPr>
          <p:nvPr/>
        </p:nvSpPr>
        <p:spPr bwMode="gray">
          <a:xfrm flipV="1">
            <a:off x="3765550" y="2801938"/>
            <a:ext cx="2262188" cy="1817687"/>
          </a:xfrm>
          <a:prstGeom prst="upArrow">
            <a:avLst>
              <a:gd name="adj1" fmla="val 66602"/>
              <a:gd name="adj2" fmla="val 48259"/>
            </a:avLst>
          </a:prstGeom>
          <a:gradFill rotWithShape="1">
            <a:gsLst>
              <a:gs pos="0">
                <a:srgbClr val="336699"/>
              </a:gs>
              <a:gs pos="100000">
                <a:srgbClr val="336699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invGray">
          <a:xfrm>
            <a:off x="962025" y="2855913"/>
            <a:ext cx="1658938" cy="7620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38100" algn="ctr">
            <a:solidFill>
              <a:srgbClr val="FFFFFF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gray">
          <a:xfrm>
            <a:off x="3232150" y="2151063"/>
            <a:ext cx="3379788" cy="113347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2700" algn="ctr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gray">
          <a:xfrm>
            <a:off x="3244850" y="2171700"/>
            <a:ext cx="3340100" cy="460375"/>
          </a:xfrm>
          <a:prstGeom prst="roundRect">
            <a:avLst>
              <a:gd name="adj" fmla="val 34829"/>
            </a:avLst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FFFFFF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9" name="Oval 7"/>
          <p:cNvSpPr>
            <a:spLocks noChangeArrowheads="1"/>
          </p:cNvSpPr>
          <p:nvPr/>
        </p:nvSpPr>
        <p:spPr bwMode="gray">
          <a:xfrm>
            <a:off x="1752600" y="4765675"/>
            <a:ext cx="6294438" cy="1452563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path path="rect">
              <a:fillToRect t="100000" r="100000"/>
            </a:path>
          </a:gradFill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20" name="AutoShape 8"/>
          <p:cNvSpPr>
            <a:spLocks noChangeArrowheads="1"/>
          </p:cNvSpPr>
          <p:nvPr/>
        </p:nvSpPr>
        <p:spPr bwMode="gray">
          <a:xfrm rot="5400000">
            <a:off x="2477294" y="2483644"/>
            <a:ext cx="865188" cy="431800"/>
          </a:xfrm>
          <a:prstGeom prst="upArrow">
            <a:avLst>
              <a:gd name="adj1" fmla="val 50093"/>
              <a:gd name="adj2" fmla="val 54046"/>
            </a:avLst>
          </a:prstGeom>
          <a:gradFill rotWithShape="1">
            <a:gsLst>
              <a:gs pos="0">
                <a:srgbClr val="336699"/>
              </a:gs>
              <a:gs pos="100000">
                <a:srgbClr val="336699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gray">
          <a:xfrm rot="-5400000">
            <a:off x="6500019" y="2529682"/>
            <a:ext cx="865187" cy="431800"/>
          </a:xfrm>
          <a:prstGeom prst="upArrow">
            <a:avLst>
              <a:gd name="adj1" fmla="val 50093"/>
              <a:gd name="adj2" fmla="val 54046"/>
            </a:avLst>
          </a:prstGeom>
          <a:gradFill rotWithShape="1">
            <a:gsLst>
              <a:gs pos="0">
                <a:srgbClr val="336699"/>
              </a:gs>
              <a:gs pos="100000">
                <a:srgbClr val="336699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black">
          <a:xfrm>
            <a:off x="4146550" y="2184400"/>
            <a:ext cx="1606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ru-RU" sz="2000" b="1">
                <a:solidFill>
                  <a:schemeClr val="tx2"/>
                </a:solidFill>
              </a:rPr>
              <a:t>Title in here</a:t>
            </a: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black">
          <a:xfrm>
            <a:off x="3278188" y="2759075"/>
            <a:ext cx="328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ru-RU"/>
              <a:t>Please write down of contents.</a:t>
            </a: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gray">
          <a:xfrm>
            <a:off x="3286125" y="2617788"/>
            <a:ext cx="3243263" cy="0"/>
          </a:xfrm>
          <a:prstGeom prst="line">
            <a:avLst/>
          </a:prstGeom>
          <a:noFill/>
          <a:ln w="9525">
            <a:solidFill>
              <a:srgbClr val="EAEAEA"/>
            </a:solidFill>
            <a:prstDash val="dash"/>
            <a:round/>
            <a:headEnd/>
            <a:tailEnd/>
          </a:ln>
          <a:effectLst>
            <a:outerShdw dist="17961" dir="189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25" name="AutoShape 13"/>
          <p:cNvSpPr>
            <a:spLocks noChangeArrowheads="1"/>
          </p:cNvSpPr>
          <p:nvPr/>
        </p:nvSpPr>
        <p:spPr bwMode="invGray">
          <a:xfrm>
            <a:off x="962025" y="1905000"/>
            <a:ext cx="1658938" cy="7620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38100" algn="ctr">
            <a:solidFill>
              <a:srgbClr val="FFFFFF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white">
          <a:xfrm>
            <a:off x="1087438" y="2109788"/>
            <a:ext cx="1393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>
                <a:solidFill>
                  <a:srgbClr val="FFFFFF"/>
                </a:solidFill>
              </a:rPr>
              <a:t>Text in here</a:t>
            </a:r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white">
          <a:xfrm>
            <a:off x="1087438" y="3049588"/>
            <a:ext cx="1393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>
                <a:solidFill>
                  <a:srgbClr val="FFFFFF"/>
                </a:solidFill>
              </a:rPr>
              <a:t>Text in here</a:t>
            </a:r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1984375" y="5099050"/>
            <a:ext cx="58086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buClr>
                <a:srgbClr val="D7181F"/>
              </a:buClr>
              <a:buFont typeface="Wingdings" panose="05000000000000000000" pitchFamily="2" charset="2"/>
              <a:buNone/>
            </a:pPr>
            <a:r>
              <a:rPr lang="en-US" altLang="ru-RU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ThemeGallery is a Design Digital Content &amp; Contents mall developed by Guild Design Inc.</a:t>
            </a:r>
          </a:p>
        </p:txBody>
      </p:sp>
      <p:pic>
        <p:nvPicPr>
          <p:cNvPr id="13334" name="Picture 22" descr="Quizlet - что это и как работает? | Skyte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16" y="1483349"/>
            <a:ext cx="7440500" cy="502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Режим карточки</a:t>
            </a:r>
            <a:endParaRPr lang="ru-RU" dirty="0"/>
          </a:p>
        </p:txBody>
      </p:sp>
      <p:pic>
        <p:nvPicPr>
          <p:cNvPr id="4" name="WhatsApp Video 2021-02-02 at 08.49.4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243610" y="1412775"/>
            <a:ext cx="8325715" cy="4713387"/>
          </a:xfrm>
        </p:spPr>
      </p:pic>
    </p:spTree>
    <p:extLst>
      <p:ext uri="{BB962C8B-B14F-4D97-AF65-F5344CB8AC3E}">
        <p14:creationId xmlns:p14="http://schemas.microsoft.com/office/powerpoint/2010/main" val="421200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Режим правописания</a:t>
            </a:r>
            <a:endParaRPr lang="en-US" altLang="ru-RU" dirty="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737100" y="4037013"/>
            <a:ext cx="42672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ru-RU" b="1">
                <a:solidFill>
                  <a:srgbClr val="D7181F"/>
                </a:solidFill>
              </a:rPr>
              <a:t>2. Describe contents for a Chart</a:t>
            </a:r>
            <a:r>
              <a:rPr lang="en-US" altLang="ru-RU" b="1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altLang="ru-RU" sz="1400" b="1"/>
              <a:t>       Description of the company’s sub contents</a:t>
            </a:r>
          </a:p>
          <a:p>
            <a:pPr>
              <a:lnSpc>
                <a:spcPct val="120000"/>
              </a:lnSpc>
            </a:pPr>
            <a:r>
              <a:rPr lang="en-US" altLang="ru-RU" sz="1400" b="1"/>
              <a:t>       Description of the company’s sub contents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4737100" y="2598738"/>
            <a:ext cx="42672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ru-RU" b="1">
                <a:solidFill>
                  <a:srgbClr val="D7181F"/>
                </a:solidFill>
              </a:rPr>
              <a:t>1. Describe contents for a Chart </a:t>
            </a:r>
          </a:p>
          <a:p>
            <a:pPr>
              <a:lnSpc>
                <a:spcPct val="120000"/>
              </a:lnSpc>
            </a:pPr>
            <a:r>
              <a:rPr lang="en-US" altLang="ru-RU" sz="1400" b="1"/>
              <a:t>       Description of the company’s sub contents</a:t>
            </a:r>
          </a:p>
          <a:p>
            <a:pPr>
              <a:lnSpc>
                <a:spcPct val="120000"/>
              </a:lnSpc>
            </a:pPr>
            <a:r>
              <a:rPr lang="en-US" altLang="ru-RU" sz="1400" b="1"/>
              <a:t>       Description of the company’s sub contents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black">
          <a:xfrm>
            <a:off x="4737100" y="3808413"/>
            <a:ext cx="4419600" cy="0"/>
          </a:xfrm>
          <a:prstGeom prst="line">
            <a:avLst/>
          </a:pr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gray">
          <a:xfrm rot="16200000" flipV="1">
            <a:off x="3042444" y="4140994"/>
            <a:ext cx="2125663" cy="727075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>
                  <a:alpha val="70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gray">
          <a:xfrm rot="16200000" flipV="1">
            <a:off x="3555206" y="2669382"/>
            <a:ext cx="1109663" cy="717550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>
                  <a:alpha val="70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gray">
          <a:xfrm rot="16200000" flipV="1">
            <a:off x="2393157" y="4388644"/>
            <a:ext cx="1631950" cy="725487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>
                  <a:alpha val="70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gray">
          <a:xfrm rot="16200000" flipV="1">
            <a:off x="2659063" y="3163888"/>
            <a:ext cx="1109662" cy="715962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>
                  <a:alpha val="70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6" name="AutoShape 10"/>
          <p:cNvSpPr>
            <a:spLocks noChangeArrowheads="1"/>
          </p:cNvSpPr>
          <p:nvPr/>
        </p:nvSpPr>
        <p:spPr bwMode="gray">
          <a:xfrm rot="16200000" flipV="1">
            <a:off x="1715294" y="4648994"/>
            <a:ext cx="1160463" cy="727075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>
                  <a:alpha val="70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7" name="AutoShape 11"/>
          <p:cNvSpPr>
            <a:spLocks noChangeArrowheads="1"/>
          </p:cNvSpPr>
          <p:nvPr/>
        </p:nvSpPr>
        <p:spPr bwMode="gray">
          <a:xfrm rot="16200000" flipV="1">
            <a:off x="1743868" y="3659982"/>
            <a:ext cx="1109663" cy="717550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>
                  <a:alpha val="70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8" name="AutoShape 12"/>
          <p:cNvSpPr>
            <a:spLocks noChangeArrowheads="1"/>
          </p:cNvSpPr>
          <p:nvPr/>
        </p:nvSpPr>
        <p:spPr bwMode="gray">
          <a:xfrm rot="16200000" flipV="1">
            <a:off x="1016000" y="4862513"/>
            <a:ext cx="735013" cy="725487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>
                  <a:alpha val="70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9" name="AutoShape 13"/>
          <p:cNvSpPr>
            <a:spLocks noChangeArrowheads="1"/>
          </p:cNvSpPr>
          <p:nvPr/>
        </p:nvSpPr>
        <p:spPr bwMode="gray">
          <a:xfrm rot="16200000" flipV="1">
            <a:off x="831057" y="4087019"/>
            <a:ext cx="1109662" cy="717550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>
                  <a:alpha val="70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50" name="Freeform 14"/>
          <p:cNvSpPr>
            <a:spLocks/>
          </p:cNvSpPr>
          <p:nvPr/>
        </p:nvSpPr>
        <p:spPr bwMode="gray">
          <a:xfrm flipH="1">
            <a:off x="1201738" y="3052763"/>
            <a:ext cx="3022600" cy="2432050"/>
          </a:xfrm>
          <a:custGeom>
            <a:avLst/>
            <a:gdLst>
              <a:gd name="T0" fmla="*/ 120 w 1755"/>
              <a:gd name="T1" fmla="*/ 288 h 1413"/>
              <a:gd name="T2" fmla="*/ 546 w 1755"/>
              <a:gd name="T3" fmla="*/ 945 h 1413"/>
              <a:gd name="T4" fmla="*/ 1257 w 1755"/>
              <a:gd name="T5" fmla="*/ 972 h 1413"/>
              <a:gd name="T6" fmla="*/ 1755 w 1755"/>
              <a:gd name="T7" fmla="*/ 1413 h 1413"/>
              <a:gd name="T8" fmla="*/ 1287 w 1755"/>
              <a:gd name="T9" fmla="*/ 924 h 1413"/>
              <a:gd name="T10" fmla="*/ 600 w 1755"/>
              <a:gd name="T11" fmla="*/ 867 h 1413"/>
              <a:gd name="T12" fmla="*/ 237 w 1755"/>
              <a:gd name="T13" fmla="*/ 210 h 1413"/>
              <a:gd name="T14" fmla="*/ 354 w 1755"/>
              <a:gd name="T15" fmla="*/ 129 h 1413"/>
              <a:gd name="T16" fmla="*/ 6 w 1755"/>
              <a:gd name="T17" fmla="*/ 0 h 1413"/>
              <a:gd name="T18" fmla="*/ 0 w 1755"/>
              <a:gd name="T19" fmla="*/ 393 h 1413"/>
              <a:gd name="T20" fmla="*/ 120 w 1755"/>
              <a:gd name="T21" fmla="*/ 288 h 1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55" h="1413">
                <a:moveTo>
                  <a:pt x="120" y="288"/>
                </a:moveTo>
                <a:lnTo>
                  <a:pt x="546" y="945"/>
                </a:lnTo>
                <a:lnTo>
                  <a:pt x="1257" y="972"/>
                </a:lnTo>
                <a:lnTo>
                  <a:pt x="1755" y="1413"/>
                </a:lnTo>
                <a:lnTo>
                  <a:pt x="1287" y="924"/>
                </a:lnTo>
                <a:lnTo>
                  <a:pt x="600" y="867"/>
                </a:lnTo>
                <a:lnTo>
                  <a:pt x="237" y="210"/>
                </a:lnTo>
                <a:lnTo>
                  <a:pt x="354" y="129"/>
                </a:lnTo>
                <a:lnTo>
                  <a:pt x="6" y="0"/>
                </a:lnTo>
                <a:lnTo>
                  <a:pt x="0" y="393"/>
                </a:lnTo>
                <a:lnTo>
                  <a:pt x="120" y="288"/>
                </a:lnTo>
                <a:close/>
              </a:path>
            </a:pathLst>
          </a:custGeom>
          <a:solidFill>
            <a:schemeClr val="tx2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gray">
          <a:xfrm>
            <a:off x="1104900" y="3606800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ru-RU" b="1">
                <a:solidFill>
                  <a:srgbClr val="1C1C1C"/>
                </a:solidFill>
              </a:rPr>
              <a:t>Title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gray">
          <a:xfrm>
            <a:off x="2027238" y="3114675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ru-RU" b="1">
                <a:solidFill>
                  <a:srgbClr val="1C1C1C"/>
                </a:solidFill>
              </a:rPr>
              <a:t>Title</a:t>
            </a: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gray">
          <a:xfrm>
            <a:off x="2949575" y="2614613"/>
            <a:ext cx="65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ru-RU" b="1">
                <a:solidFill>
                  <a:srgbClr val="1C1C1C"/>
                </a:solidFill>
              </a:rPr>
              <a:t>Title</a:t>
            </a:r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gray">
          <a:xfrm>
            <a:off x="3854450" y="2130425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ru-RU" b="1">
                <a:solidFill>
                  <a:srgbClr val="1C1C1C"/>
                </a:solidFill>
              </a:rPr>
              <a:t>Title</a:t>
            </a:r>
          </a:p>
        </p:txBody>
      </p:sp>
      <p:sp>
        <p:nvSpPr>
          <p:cNvPr id="14355" name="AutoShape 19"/>
          <p:cNvSpPr>
            <a:spLocks noChangeArrowheads="1"/>
          </p:cNvSpPr>
          <p:nvPr/>
        </p:nvSpPr>
        <p:spPr bwMode="gray">
          <a:xfrm>
            <a:off x="1254125" y="5795963"/>
            <a:ext cx="2930525" cy="452437"/>
          </a:xfrm>
          <a:prstGeom prst="roundRect">
            <a:avLst>
              <a:gd name="adj" fmla="val 50000"/>
            </a:avLst>
          </a:prstGeom>
          <a:solidFill>
            <a:srgbClr val="333399"/>
          </a:solidFill>
          <a:ln w="2857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56" name="Rectangle 20"/>
          <p:cNvSpPr>
            <a:spLocks noChangeArrowheads="1"/>
          </p:cNvSpPr>
          <p:nvPr/>
        </p:nvSpPr>
        <p:spPr bwMode="gray">
          <a:xfrm>
            <a:off x="1617663" y="5840413"/>
            <a:ext cx="2339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ru-RU" sz="2000" b="1">
                <a:solidFill>
                  <a:srgbClr val="FFFFFF"/>
                </a:solidFill>
              </a:rPr>
              <a:t>Chart Title in here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gray">
          <a:xfrm>
            <a:off x="990600" y="4117975"/>
            <a:ext cx="6381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sz="1400">
                <a:solidFill>
                  <a:srgbClr val="EAEAEA"/>
                </a:solidFill>
              </a:rPr>
              <a:t>text in here</a:t>
            </a: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gray">
          <a:xfrm>
            <a:off x="1905000" y="3629025"/>
            <a:ext cx="6381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sz="1400">
                <a:solidFill>
                  <a:srgbClr val="EAEAEA"/>
                </a:solidFill>
              </a:rPr>
              <a:t>text in here</a:t>
            </a: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gray">
          <a:xfrm>
            <a:off x="2817813" y="3162300"/>
            <a:ext cx="639762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sz="1400">
                <a:solidFill>
                  <a:srgbClr val="EAEAEA"/>
                </a:solidFill>
              </a:rPr>
              <a:t>text in here</a:t>
            </a: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gray">
          <a:xfrm>
            <a:off x="3697288" y="2657475"/>
            <a:ext cx="6381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sz="1400">
                <a:solidFill>
                  <a:srgbClr val="EAEAEA"/>
                </a:solidFill>
              </a:rPr>
              <a:t>text in here</a:t>
            </a:r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black">
          <a:xfrm>
            <a:off x="1384300" y="1273175"/>
            <a:ext cx="66516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ru-RU" sz="1600">
                <a:solidFill>
                  <a:srgbClr val="000000"/>
                </a:solidFill>
              </a:rPr>
              <a:t>ThemeGallery</a:t>
            </a:r>
            <a:r>
              <a:rPr lang="en-US" altLang="ru-RU" sz="1600" b="1">
                <a:solidFill>
                  <a:srgbClr val="000000"/>
                </a:solidFill>
              </a:rPr>
              <a:t>  </a:t>
            </a:r>
            <a:r>
              <a:rPr lang="en-US" altLang="ru-RU" sz="1600">
                <a:solidFill>
                  <a:srgbClr val="000000"/>
                </a:solidFill>
              </a:rPr>
              <a:t>is a Design Digital Content &amp; Contents mall developed by Guild Design Inc.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3578" r="25345" b="8657"/>
          <a:stretch/>
        </p:blipFill>
        <p:spPr>
          <a:xfrm>
            <a:off x="441637" y="1292783"/>
            <a:ext cx="8590926" cy="5031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D9"/>
      </a:lt1>
      <a:dk2>
        <a:srgbClr val="000000"/>
      </a:dk2>
      <a:lt2>
        <a:srgbClr val="FFFFFF"/>
      </a:lt2>
      <a:accent1>
        <a:srgbClr val="6CD69C"/>
      </a:accent1>
      <a:accent2>
        <a:srgbClr val="33CCCC"/>
      </a:accent2>
      <a:accent3>
        <a:srgbClr val="FFFFE9"/>
      </a:accent3>
      <a:accent4>
        <a:srgbClr val="000000"/>
      </a:accent4>
      <a:accent5>
        <a:srgbClr val="BAE8CB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D9"/>
        </a:lt1>
        <a:dk2>
          <a:srgbClr val="000000"/>
        </a:dk2>
        <a:lt2>
          <a:srgbClr val="FFFFFF"/>
        </a:lt2>
        <a:accent1>
          <a:srgbClr val="6CD69C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BAE8CB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DCFCDE"/>
        </a:lt1>
        <a:dk2>
          <a:srgbClr val="000000"/>
        </a:dk2>
        <a:lt2>
          <a:srgbClr val="FFFFFF"/>
        </a:lt2>
        <a:accent1>
          <a:srgbClr val="AD6DD5"/>
        </a:accent1>
        <a:accent2>
          <a:srgbClr val="4AD828"/>
        </a:accent2>
        <a:accent3>
          <a:srgbClr val="EBFDEC"/>
        </a:accent3>
        <a:accent4>
          <a:srgbClr val="000000"/>
        </a:accent4>
        <a:accent5>
          <a:srgbClr val="D3BAE7"/>
        </a:accent5>
        <a:accent6>
          <a:srgbClr val="42C423"/>
        </a:accent6>
        <a:hlink>
          <a:srgbClr val="F8A858"/>
        </a:hlink>
        <a:folHlink>
          <a:srgbClr val="5FB5E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CDCE7"/>
        </a:lt1>
        <a:dk2>
          <a:srgbClr val="000000"/>
        </a:dk2>
        <a:lt2>
          <a:srgbClr val="FFFFFF"/>
        </a:lt2>
        <a:accent1>
          <a:srgbClr val="65DADD"/>
        </a:accent1>
        <a:accent2>
          <a:srgbClr val="EB9F15"/>
        </a:accent2>
        <a:accent3>
          <a:srgbClr val="FDEBF1"/>
        </a:accent3>
        <a:accent4>
          <a:srgbClr val="000000"/>
        </a:accent4>
        <a:accent5>
          <a:srgbClr val="B8EAEB"/>
        </a:accent5>
        <a:accent6>
          <a:srgbClr val="D59012"/>
        </a:accent6>
        <a:hlink>
          <a:srgbClr val="B4D977"/>
        </a:hlink>
        <a:folHlink>
          <a:srgbClr val="F973D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587TGp_School_light_ani</Template>
  <TotalTime>416</TotalTime>
  <Words>580</Words>
  <Application>Microsoft Office PowerPoint</Application>
  <PresentationFormat>Экран (4:3)</PresentationFormat>
  <Paragraphs>112</Paragraphs>
  <Slides>18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Wingdings</vt:lpstr>
      <vt:lpstr>Default Design</vt:lpstr>
      <vt:lpstr>Эффективность внедрения современных приемов на уроках на примере  использования  приложения Quizlet</vt:lpstr>
      <vt:lpstr>Contents</vt:lpstr>
      <vt:lpstr>Создание модуля</vt:lpstr>
      <vt:lpstr>Готовые шаблоны</vt:lpstr>
      <vt:lpstr>Презентация PowerPoint</vt:lpstr>
      <vt:lpstr>Режимы Quizlet</vt:lpstr>
      <vt:lpstr>Режим карточек</vt:lpstr>
      <vt:lpstr>Режим карточки</vt:lpstr>
      <vt:lpstr>Режим правописания</vt:lpstr>
      <vt:lpstr>Режим подбора</vt:lpstr>
      <vt:lpstr>Режим подбора</vt:lpstr>
      <vt:lpstr>Режим заучивания </vt:lpstr>
      <vt:lpstr>Режим тестирования </vt:lpstr>
      <vt:lpstr>Достоинства</vt:lpstr>
      <vt:lpstr>Достоинства </vt:lpstr>
      <vt:lpstr>Презентация PowerPoint</vt:lpstr>
      <vt:lpstr>Thank you!</vt:lpstr>
      <vt:lpstr>Литература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  кросс-платформенного приложения quizlet,  для создания среды устойчивого развития школьников</dc:title>
  <dc:creator>NADEZHDA</dc:creator>
  <cp:lastModifiedBy>DELL</cp:lastModifiedBy>
  <cp:revision>26</cp:revision>
  <dcterms:created xsi:type="dcterms:W3CDTF">2021-01-31T05:08:47Z</dcterms:created>
  <dcterms:modified xsi:type="dcterms:W3CDTF">2021-11-24T09:11:04Z</dcterms:modified>
</cp:coreProperties>
</file>