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2" r:id="rId17"/>
    <p:sldId id="299" r:id="rId18"/>
    <p:sldId id="274" r:id="rId19"/>
    <p:sldId id="280" r:id="rId20"/>
  </p:sldIdLst>
  <p:sldSz cx="9144000" cy="5143500" type="screen16x9"/>
  <p:notesSz cx="9144000" cy="51435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930" y="78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" y="102107"/>
            <a:ext cx="1018032" cy="762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3799" y="1160780"/>
            <a:ext cx="8496401" cy="2270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380" cy="51434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090" y="0"/>
            <a:ext cx="8703893" cy="37304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13359"/>
            <a:ext cx="2561844" cy="21366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51520" y="1329612"/>
            <a:ext cx="8640960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35696" y="34391"/>
            <a:ext cx="7128792" cy="100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0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17753" y="4623053"/>
            <a:ext cx="8199120" cy="0"/>
          </a:xfrm>
          <a:custGeom>
            <a:avLst/>
            <a:gdLst/>
            <a:ahLst/>
            <a:cxnLst/>
            <a:rect l="l" t="t" r="r" b="b"/>
            <a:pathLst>
              <a:path w="8199120">
                <a:moveTo>
                  <a:pt x="0" y="0"/>
                </a:moveTo>
                <a:lnTo>
                  <a:pt x="8198993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0210" y="4666067"/>
            <a:ext cx="415962" cy="4234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9716" y="1981276"/>
            <a:ext cx="7084567" cy="1764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9422" y="2254122"/>
            <a:ext cx="4802505" cy="1797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jpg"/><Relationship Id="rId7" Type="http://schemas.openxmlformats.org/officeDocument/2006/relationships/image" Target="../media/image4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Learnis.ru/android/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idavitadze0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0926" y="3711702"/>
              <a:ext cx="1543050" cy="0"/>
            </a:xfrm>
            <a:custGeom>
              <a:avLst/>
              <a:gdLst/>
              <a:ahLst/>
              <a:cxnLst/>
              <a:rect l="l" t="t" r="r" b="b"/>
              <a:pathLst>
                <a:path w="1543050">
                  <a:moveTo>
                    <a:pt x="0" y="0"/>
                  </a:moveTo>
                  <a:lnTo>
                    <a:pt x="1543050" y="0"/>
                  </a:lnTo>
                </a:path>
              </a:pathLst>
            </a:custGeom>
            <a:ln w="1981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847" y="0"/>
              <a:ext cx="8703893" cy="36822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3359"/>
              <a:ext cx="2561844" cy="21366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pc="-345" dirty="0"/>
              <a:t>Квест</a:t>
            </a:r>
            <a:r>
              <a:rPr spc="-450" dirty="0"/>
              <a:t>ы</a:t>
            </a:r>
            <a:r>
              <a:rPr spc="-65" dirty="0"/>
              <a:t>,</a:t>
            </a:r>
            <a:r>
              <a:rPr spc="-70" dirty="0"/>
              <a:t> </a:t>
            </a:r>
            <a:r>
              <a:rPr spc="-275" dirty="0"/>
              <a:t>викторины</a:t>
            </a:r>
            <a:r>
              <a:rPr spc="-85" dirty="0"/>
              <a:t> </a:t>
            </a:r>
            <a:r>
              <a:rPr spc="-130" dirty="0"/>
              <a:t>и  </a:t>
            </a:r>
            <a:r>
              <a:rPr spc="-245" dirty="0"/>
              <a:t>игры</a:t>
            </a:r>
            <a:r>
              <a:rPr spc="-95" dirty="0"/>
              <a:t> </a:t>
            </a:r>
            <a:r>
              <a:rPr spc="-150" dirty="0"/>
              <a:t>в</a:t>
            </a:r>
            <a:r>
              <a:rPr spc="-100" dirty="0"/>
              <a:t> </a:t>
            </a:r>
            <a:r>
              <a:rPr spc="-365" dirty="0"/>
              <a:t>обучении</a:t>
            </a: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2400" spc="-190" dirty="0" smtClean="0"/>
              <a:t>Давитадзе Ирина Гивиевна</a:t>
            </a:r>
            <a:endParaRPr sz="2400" dirty="0"/>
          </a:p>
        </p:txBody>
      </p:sp>
      <p:sp>
        <p:nvSpPr>
          <p:cNvPr id="8" name="object 8"/>
          <p:cNvSpPr txBox="1"/>
          <p:nvPr/>
        </p:nvSpPr>
        <p:spPr>
          <a:xfrm>
            <a:off x="509422" y="3998163"/>
            <a:ext cx="6059805" cy="294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</a:pPr>
            <a:r>
              <a:rPr lang="ru-RU" sz="2000" spc="-110" dirty="0" smtClean="0">
                <a:solidFill>
                  <a:srgbClr val="FFFFFF"/>
                </a:solidFill>
                <a:latin typeface="Tahoma"/>
                <a:cs typeface="Tahoma"/>
              </a:rPr>
              <a:t>учитель</a:t>
            </a:r>
            <a:r>
              <a:rPr sz="2000" spc="-17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Tahoma"/>
                <a:cs typeface="Tahoma"/>
              </a:rPr>
              <a:t>ин</a:t>
            </a:r>
            <a:r>
              <a:rPr sz="2000" spc="-175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орматики</a:t>
            </a:r>
            <a:r>
              <a:rPr sz="20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АОУ</a:t>
            </a:r>
            <a:r>
              <a:rPr sz="20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000" spc="-145" dirty="0">
                <a:solidFill>
                  <a:srgbClr val="FFFFFF"/>
                </a:solidFill>
                <a:latin typeface="Tahoma"/>
                <a:cs typeface="Tahoma"/>
              </a:rPr>
              <a:t>ОШ</a:t>
            </a:r>
            <a:r>
              <a:rPr sz="20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365" dirty="0" smtClean="0">
                <a:solidFill>
                  <a:srgbClr val="FFFFFF"/>
                </a:solidFill>
                <a:latin typeface="Tahoma"/>
                <a:cs typeface="Tahoma"/>
              </a:rPr>
              <a:t>№</a:t>
            </a:r>
            <a:r>
              <a:rPr lang="ru-RU" sz="2000" spc="-170" dirty="0" smtClean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r>
              <a:rPr sz="2000" spc="-140" dirty="0" smtClean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00" spc="-19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000" spc="-125" dirty="0" smtClean="0">
                <a:solidFill>
                  <a:srgbClr val="FFFFFF"/>
                </a:solidFill>
                <a:latin typeface="Tahoma"/>
                <a:cs typeface="Tahoma"/>
              </a:rPr>
              <a:t>Томска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95955" y="1533144"/>
            <a:ext cx="1955800" cy="410209"/>
          </a:xfrm>
          <a:prstGeom prst="rect">
            <a:avLst/>
          </a:prstGeom>
          <a:solidFill>
            <a:srgbClr val="FF791F"/>
          </a:solidFill>
        </p:spPr>
        <p:txBody>
          <a:bodyPr vert="horz" wrap="square" lIns="0" tIns="0" rIns="0" bIns="0" rtlCol="0">
            <a:spAutoFit/>
          </a:bodyPr>
          <a:lstStyle/>
          <a:p>
            <a:pPr marL="424815">
              <a:lnSpc>
                <a:spcPts val="3125"/>
              </a:lnSpc>
            </a:pPr>
            <a:r>
              <a:rPr sz="2800" spc="-130" dirty="0"/>
              <a:t>Learnis</a:t>
            </a:r>
            <a:endParaRPr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" y="0"/>
            <a:ext cx="8806180" cy="5089525"/>
            <a:chOff x="121920" y="0"/>
            <a:chExt cx="8806180" cy="5089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5499" y="2781300"/>
              <a:ext cx="3022092" cy="1943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5327" y="2831592"/>
              <a:ext cx="3022092" cy="1943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" y="2781300"/>
              <a:ext cx="3022092" cy="1943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759" y="0"/>
              <a:ext cx="4494276" cy="32583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6928" y="3849623"/>
              <a:ext cx="231648" cy="1722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2527" y="3779520"/>
              <a:ext cx="231648" cy="173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5892" y="236220"/>
              <a:ext cx="3630167" cy="26624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5316" y="2357627"/>
              <a:ext cx="204215" cy="990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0659" y="3802379"/>
              <a:ext cx="231647" cy="1737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31251" y="637031"/>
              <a:ext cx="1034796" cy="21884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90688" y="912875"/>
              <a:ext cx="915924" cy="16139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90688" y="1039367"/>
              <a:ext cx="915924" cy="124206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25092" y="3972864"/>
            <a:ext cx="841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Century Gothic"/>
                <a:cs typeface="Century Gothic"/>
              </a:rPr>
              <a:t>Ко</a:t>
            </a:r>
            <a:r>
              <a:rPr sz="1400" b="1" spc="-125" dirty="0">
                <a:latin typeface="Century Gothic"/>
                <a:cs typeface="Century Gothic"/>
              </a:rPr>
              <a:t>м</a:t>
            </a:r>
            <a:r>
              <a:rPr sz="1400" b="1" spc="-165" dirty="0">
                <a:latin typeface="Century Gothic"/>
                <a:cs typeface="Century Gothic"/>
              </a:rPr>
              <a:t>анда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spc="-229" dirty="0">
                <a:latin typeface="Century Gothic"/>
                <a:cs typeface="Century Gothic"/>
              </a:rPr>
              <a:t>1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89272" y="4010964"/>
            <a:ext cx="854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05" dirty="0">
                <a:latin typeface="Century Gothic"/>
                <a:cs typeface="Century Gothic"/>
              </a:rPr>
              <a:t>2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9670" y="3973474"/>
            <a:ext cx="85534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latin typeface="Century Gothic"/>
                <a:cs typeface="Century Gothic"/>
              </a:rPr>
              <a:t>К</a:t>
            </a:r>
            <a:r>
              <a:rPr sz="1400" b="1" spc="-17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</a:t>
            </a:r>
            <a:r>
              <a:rPr sz="1400" b="1" spc="-145" dirty="0">
                <a:latin typeface="Century Gothic"/>
                <a:cs typeface="Century Gothic"/>
              </a:rPr>
              <a:t>н</a:t>
            </a:r>
            <a:r>
              <a:rPr sz="1400" b="1" spc="-185" dirty="0">
                <a:latin typeface="Century Gothic"/>
                <a:cs typeface="Century Gothic"/>
              </a:rPr>
              <a:t>да</a:t>
            </a:r>
            <a:r>
              <a:rPr sz="1400" b="1" spc="-50" dirty="0">
                <a:latin typeface="Century Gothic"/>
                <a:cs typeface="Century Gothic"/>
              </a:rPr>
              <a:t> </a:t>
            </a:r>
            <a:r>
              <a:rPr sz="1400" b="1" spc="-95" dirty="0">
                <a:latin typeface="Century Gothic"/>
                <a:cs typeface="Century Gothic"/>
              </a:rPr>
              <a:t>3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9842" y="180289"/>
            <a:ext cx="7391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latin typeface="Century Gothic"/>
                <a:cs typeface="Century Gothic"/>
              </a:rPr>
              <a:t>К</a:t>
            </a:r>
            <a:r>
              <a:rPr sz="1400" b="1" spc="-85" dirty="0">
                <a:latin typeface="Century Gothic"/>
                <a:cs typeface="Century Gothic"/>
              </a:rPr>
              <a:t>н</a:t>
            </a:r>
            <a:r>
              <a:rPr sz="1400" b="1" spc="-170" dirty="0">
                <a:latin typeface="Century Gothic"/>
                <a:cs typeface="Century Gothic"/>
              </a:rPr>
              <a:t>о</a:t>
            </a:r>
            <a:r>
              <a:rPr sz="1400" b="1" spc="-75" dirty="0">
                <a:latin typeface="Century Gothic"/>
                <a:cs typeface="Century Gothic"/>
              </a:rPr>
              <a:t>пк</a:t>
            </a:r>
            <a:r>
              <a:rPr sz="1400" b="1" spc="-65" dirty="0">
                <a:latin typeface="Century Gothic"/>
                <a:cs typeface="Century Gothic"/>
              </a:rPr>
              <a:t>и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40" dirty="0">
                <a:latin typeface="Century Gothic"/>
                <a:cs typeface="Century Gothic"/>
              </a:rPr>
              <a:t>у</a:t>
            </a:r>
            <a:endParaRPr sz="1400">
              <a:latin typeface="Century Gothic"/>
              <a:cs typeface="Century Gothic"/>
            </a:endParaRPr>
          </a:p>
          <a:p>
            <a:pPr marL="78105">
              <a:lnSpc>
                <a:spcPct val="100000"/>
              </a:lnSpc>
            </a:pPr>
            <a:r>
              <a:rPr sz="1400" b="1" spc="-140" dirty="0">
                <a:latin typeface="Century Gothic"/>
                <a:cs typeface="Century Gothic"/>
              </a:rPr>
              <a:t>команд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08988" y="1559052"/>
            <a:ext cx="1173480" cy="166725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874266" y="1277493"/>
            <a:ext cx="6591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latin typeface="Century Gothic"/>
                <a:cs typeface="Century Gothic"/>
              </a:rPr>
              <a:t>Уч</a:t>
            </a:r>
            <a:r>
              <a:rPr sz="1400" b="1" spc="-70" dirty="0">
                <a:latin typeface="Century Gothic"/>
                <a:cs typeface="Century Gothic"/>
              </a:rPr>
              <a:t>и</a:t>
            </a:r>
            <a:r>
              <a:rPr sz="1400" b="1" spc="-114" dirty="0">
                <a:latin typeface="Century Gothic"/>
                <a:cs typeface="Century Gothic"/>
              </a:rPr>
              <a:t>тель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" y="92740"/>
            <a:ext cx="8806180" cy="4683760"/>
            <a:chOff x="121920" y="92740"/>
            <a:chExt cx="8806180" cy="4683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0155" y="92740"/>
              <a:ext cx="4210720" cy="3177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7624" y="313943"/>
              <a:ext cx="3619500" cy="27066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2833116"/>
              <a:ext cx="3022092" cy="1943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2468" y="2833116"/>
              <a:ext cx="3022092" cy="19431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5499" y="2833116"/>
              <a:ext cx="3022092" cy="19431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8987" y="1559051"/>
              <a:ext cx="1173480" cy="16672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8656" y="3910584"/>
              <a:ext cx="231648" cy="1737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6928" y="3909060"/>
              <a:ext cx="231648" cy="173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1484" y="3889248"/>
              <a:ext cx="230124" cy="1722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874266" y="1277493"/>
            <a:ext cx="6591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latin typeface="Century Gothic"/>
                <a:cs typeface="Century Gothic"/>
              </a:rPr>
              <a:t>Уч</a:t>
            </a:r>
            <a:r>
              <a:rPr sz="1400" b="1" spc="-70" dirty="0">
                <a:latin typeface="Century Gothic"/>
                <a:cs typeface="Century Gothic"/>
              </a:rPr>
              <a:t>и</a:t>
            </a:r>
            <a:r>
              <a:rPr sz="1400" b="1" spc="-114" dirty="0">
                <a:latin typeface="Century Gothic"/>
                <a:cs typeface="Century Gothic"/>
              </a:rPr>
              <a:t>тель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092" y="4049064"/>
            <a:ext cx="841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Century Gothic"/>
                <a:cs typeface="Century Gothic"/>
              </a:rPr>
              <a:t>Ко</a:t>
            </a:r>
            <a:r>
              <a:rPr sz="1400" b="1" spc="-125" dirty="0">
                <a:latin typeface="Century Gothic"/>
                <a:cs typeface="Century Gothic"/>
              </a:rPr>
              <a:t>м</a:t>
            </a:r>
            <a:r>
              <a:rPr sz="1400" b="1" spc="-165" dirty="0">
                <a:latin typeface="Century Gothic"/>
                <a:cs typeface="Century Gothic"/>
              </a:rPr>
              <a:t>анда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spc="-229" dirty="0">
                <a:latin typeface="Century Gothic"/>
                <a:cs typeface="Century Gothic"/>
              </a:rPr>
              <a:t>1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9272" y="4087164"/>
            <a:ext cx="854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05" dirty="0">
                <a:latin typeface="Century Gothic"/>
                <a:cs typeface="Century Gothic"/>
              </a:rPr>
              <a:t>2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9670" y="4049674"/>
            <a:ext cx="85534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latin typeface="Century Gothic"/>
                <a:cs typeface="Century Gothic"/>
              </a:rPr>
              <a:t>К</a:t>
            </a:r>
            <a:r>
              <a:rPr sz="1400" b="1" spc="-17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</a:t>
            </a:r>
            <a:r>
              <a:rPr sz="1400" b="1" spc="-145" dirty="0">
                <a:latin typeface="Century Gothic"/>
                <a:cs typeface="Century Gothic"/>
              </a:rPr>
              <a:t>н</a:t>
            </a:r>
            <a:r>
              <a:rPr sz="1400" b="1" spc="-185" dirty="0">
                <a:latin typeface="Century Gothic"/>
                <a:cs typeface="Century Gothic"/>
              </a:rPr>
              <a:t>да</a:t>
            </a:r>
            <a:r>
              <a:rPr sz="1400" b="1" spc="-50" dirty="0">
                <a:latin typeface="Century Gothic"/>
                <a:cs typeface="Century Gothic"/>
              </a:rPr>
              <a:t> </a:t>
            </a:r>
            <a:r>
              <a:rPr sz="1400" b="1" spc="-95" dirty="0">
                <a:latin typeface="Century Gothic"/>
                <a:cs typeface="Century Gothic"/>
              </a:rPr>
              <a:t>3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31252" y="710285"/>
            <a:ext cx="1035050" cy="2051685"/>
            <a:chOff x="7731252" y="710285"/>
            <a:chExt cx="1035050" cy="205168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31252" y="710285"/>
              <a:ext cx="1034796" cy="20511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0688" y="912876"/>
              <a:ext cx="915924" cy="16139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90688" y="1039368"/>
              <a:ext cx="915924" cy="124206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879842" y="180289"/>
            <a:ext cx="7391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latin typeface="Century Gothic"/>
                <a:cs typeface="Century Gothic"/>
              </a:rPr>
              <a:t>К</a:t>
            </a:r>
            <a:r>
              <a:rPr sz="1400" b="1" spc="-85" dirty="0">
                <a:latin typeface="Century Gothic"/>
                <a:cs typeface="Century Gothic"/>
              </a:rPr>
              <a:t>н</a:t>
            </a:r>
            <a:r>
              <a:rPr sz="1400" b="1" spc="-170" dirty="0">
                <a:latin typeface="Century Gothic"/>
                <a:cs typeface="Century Gothic"/>
              </a:rPr>
              <a:t>о</a:t>
            </a:r>
            <a:r>
              <a:rPr sz="1400" b="1" spc="-75" dirty="0">
                <a:latin typeface="Century Gothic"/>
                <a:cs typeface="Century Gothic"/>
              </a:rPr>
              <a:t>пк</a:t>
            </a:r>
            <a:r>
              <a:rPr sz="1400" b="1" spc="-65" dirty="0">
                <a:latin typeface="Century Gothic"/>
                <a:cs typeface="Century Gothic"/>
              </a:rPr>
              <a:t>и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40" dirty="0">
                <a:latin typeface="Century Gothic"/>
                <a:cs typeface="Century Gothic"/>
              </a:rPr>
              <a:t>у</a:t>
            </a:r>
            <a:endParaRPr sz="1400">
              <a:latin typeface="Century Gothic"/>
              <a:cs typeface="Century Gothic"/>
            </a:endParaRPr>
          </a:p>
          <a:p>
            <a:pPr marL="78105">
              <a:lnSpc>
                <a:spcPct val="100000"/>
              </a:lnSpc>
            </a:pPr>
            <a:r>
              <a:rPr sz="1400" b="1" spc="-140" dirty="0">
                <a:latin typeface="Century Gothic"/>
                <a:cs typeface="Century Gothic"/>
              </a:rPr>
              <a:t>команд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" y="92740"/>
            <a:ext cx="8806180" cy="4683760"/>
            <a:chOff x="121920" y="92740"/>
            <a:chExt cx="8806180" cy="4683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0155" y="92740"/>
              <a:ext cx="4210720" cy="3177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2833116"/>
              <a:ext cx="3022092" cy="1943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2468" y="2833116"/>
              <a:ext cx="3022092" cy="1943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499" y="2833116"/>
              <a:ext cx="3022092" cy="19431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987" y="1559051"/>
              <a:ext cx="1173480" cy="1667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8656" y="3910584"/>
              <a:ext cx="231648" cy="173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6928" y="3909060"/>
              <a:ext cx="231648" cy="1737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1484" y="3889248"/>
              <a:ext cx="230124" cy="1722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2759" y="280415"/>
              <a:ext cx="3739895" cy="280873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874266" y="1277493"/>
            <a:ext cx="6591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latin typeface="Century Gothic"/>
                <a:cs typeface="Century Gothic"/>
              </a:rPr>
              <a:t>Уч</a:t>
            </a:r>
            <a:r>
              <a:rPr sz="1400" b="1" spc="-70" dirty="0">
                <a:latin typeface="Century Gothic"/>
                <a:cs typeface="Century Gothic"/>
              </a:rPr>
              <a:t>и</a:t>
            </a:r>
            <a:r>
              <a:rPr sz="1400" b="1" spc="-114" dirty="0">
                <a:latin typeface="Century Gothic"/>
                <a:cs typeface="Century Gothic"/>
              </a:rPr>
              <a:t>тель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092" y="4039616"/>
            <a:ext cx="841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Century Gothic"/>
                <a:cs typeface="Century Gothic"/>
              </a:rPr>
              <a:t>Ко</a:t>
            </a:r>
            <a:r>
              <a:rPr sz="1400" b="1" spc="-125" dirty="0">
                <a:latin typeface="Century Gothic"/>
                <a:cs typeface="Century Gothic"/>
              </a:rPr>
              <a:t>м</a:t>
            </a:r>
            <a:r>
              <a:rPr sz="1400" b="1" spc="-165" dirty="0">
                <a:latin typeface="Century Gothic"/>
                <a:cs typeface="Century Gothic"/>
              </a:rPr>
              <a:t>анда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spc="-229" dirty="0">
                <a:latin typeface="Century Gothic"/>
                <a:cs typeface="Century Gothic"/>
              </a:rPr>
              <a:t>1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9272" y="4077716"/>
            <a:ext cx="854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05" dirty="0">
                <a:latin typeface="Century Gothic"/>
                <a:cs typeface="Century Gothic"/>
              </a:rPr>
              <a:t>2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9670" y="4040530"/>
            <a:ext cx="8553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95" dirty="0">
                <a:latin typeface="Century Gothic"/>
                <a:cs typeface="Century Gothic"/>
              </a:rPr>
              <a:t>3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65135" y="795527"/>
            <a:ext cx="1034796" cy="2186940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209790" y="338074"/>
            <a:ext cx="17506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065" marR="5080" indent="-508000">
              <a:lnSpc>
                <a:spcPct val="100000"/>
              </a:lnSpc>
              <a:spcBef>
                <a:spcPts val="105"/>
              </a:spcBef>
            </a:pPr>
            <a:r>
              <a:rPr sz="1400" spc="-40" dirty="0">
                <a:solidFill>
                  <a:srgbClr val="000000"/>
                </a:solidFill>
              </a:rPr>
              <a:t>К</a:t>
            </a:r>
            <a:r>
              <a:rPr sz="1400" spc="-45" dirty="0">
                <a:solidFill>
                  <a:srgbClr val="000000"/>
                </a:solidFill>
              </a:rPr>
              <a:t>н</a:t>
            </a:r>
            <a:r>
              <a:rPr sz="1400" spc="-170" dirty="0">
                <a:solidFill>
                  <a:srgbClr val="000000"/>
                </a:solidFill>
              </a:rPr>
              <a:t>о</a:t>
            </a:r>
            <a:r>
              <a:rPr sz="1400" spc="-90" dirty="0">
                <a:solidFill>
                  <a:srgbClr val="000000"/>
                </a:solidFill>
              </a:rPr>
              <a:t>п</a:t>
            </a:r>
            <a:r>
              <a:rPr sz="1400" spc="-135" dirty="0">
                <a:solidFill>
                  <a:srgbClr val="000000"/>
                </a:solidFill>
              </a:rPr>
              <a:t>ка</a:t>
            </a:r>
            <a:r>
              <a:rPr sz="1400" spc="-45" dirty="0">
                <a:solidFill>
                  <a:srgbClr val="000000"/>
                </a:solidFill>
              </a:rPr>
              <a:t> </a:t>
            </a:r>
            <a:r>
              <a:rPr sz="1400" spc="-140" dirty="0">
                <a:solidFill>
                  <a:srgbClr val="000000"/>
                </a:solidFill>
              </a:rPr>
              <a:t>у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-170" dirty="0">
                <a:solidFill>
                  <a:srgbClr val="000000"/>
                </a:solidFill>
              </a:rPr>
              <a:t>о</a:t>
            </a:r>
            <a:r>
              <a:rPr sz="1400" spc="-130" dirty="0">
                <a:solidFill>
                  <a:srgbClr val="000000"/>
                </a:solidFill>
              </a:rPr>
              <a:t>тв</a:t>
            </a:r>
            <a:r>
              <a:rPr sz="1400" spc="-165" dirty="0">
                <a:solidFill>
                  <a:srgbClr val="000000"/>
                </a:solidFill>
              </a:rPr>
              <a:t>е</a:t>
            </a:r>
            <a:r>
              <a:rPr sz="1400" spc="-195" dirty="0">
                <a:solidFill>
                  <a:srgbClr val="000000"/>
                </a:solidFill>
              </a:rPr>
              <a:t>чающ</a:t>
            </a:r>
            <a:r>
              <a:rPr sz="1400" spc="-245" dirty="0">
                <a:solidFill>
                  <a:srgbClr val="000000"/>
                </a:solidFill>
              </a:rPr>
              <a:t>е</a:t>
            </a:r>
            <a:r>
              <a:rPr sz="1400" spc="-45" dirty="0">
                <a:solidFill>
                  <a:srgbClr val="000000"/>
                </a:solidFill>
              </a:rPr>
              <a:t>й  </a:t>
            </a:r>
            <a:r>
              <a:rPr sz="1400" spc="-130" dirty="0">
                <a:solidFill>
                  <a:srgbClr val="000000"/>
                </a:solidFill>
              </a:rPr>
              <a:t>команды</a:t>
            </a:r>
            <a:endParaRPr sz="1400"/>
          </a:p>
        </p:txBody>
      </p:sp>
      <p:grpSp>
        <p:nvGrpSpPr>
          <p:cNvPr id="18" name="object 18"/>
          <p:cNvGrpSpPr/>
          <p:nvPr/>
        </p:nvGrpSpPr>
        <p:grpSpPr>
          <a:xfrm>
            <a:off x="7405751" y="1062227"/>
            <a:ext cx="1145540" cy="2743835"/>
            <a:chOff x="7405751" y="1062227"/>
            <a:chExt cx="1145540" cy="274383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0668" y="1062227"/>
              <a:ext cx="920496" cy="16520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05751" y="2912110"/>
              <a:ext cx="415290" cy="894080"/>
            </a:xfrm>
            <a:custGeom>
              <a:avLst/>
              <a:gdLst/>
              <a:ahLst/>
              <a:cxnLst/>
              <a:rect l="l" t="t" r="r" b="b"/>
              <a:pathLst>
                <a:path w="415290" h="894079">
                  <a:moveTo>
                    <a:pt x="14858" y="777620"/>
                  </a:moveTo>
                  <a:lnTo>
                    <a:pt x="9398" y="778255"/>
                  </a:lnTo>
                  <a:lnTo>
                    <a:pt x="3937" y="778763"/>
                  </a:lnTo>
                  <a:lnTo>
                    <a:pt x="0" y="783716"/>
                  </a:lnTo>
                  <a:lnTo>
                    <a:pt x="634" y="789177"/>
                  </a:lnTo>
                  <a:lnTo>
                    <a:pt x="12319" y="893698"/>
                  </a:lnTo>
                  <a:lnTo>
                    <a:pt x="31646" y="879728"/>
                  </a:lnTo>
                  <a:lnTo>
                    <a:pt x="29337" y="879728"/>
                  </a:lnTo>
                  <a:lnTo>
                    <a:pt x="11175" y="871727"/>
                  </a:lnTo>
                  <a:lnTo>
                    <a:pt x="26029" y="838179"/>
                  </a:lnTo>
                  <a:lnTo>
                    <a:pt x="20320" y="787018"/>
                  </a:lnTo>
                  <a:lnTo>
                    <a:pt x="19684" y="781557"/>
                  </a:lnTo>
                  <a:lnTo>
                    <a:pt x="14858" y="777620"/>
                  </a:lnTo>
                  <a:close/>
                </a:path>
                <a:path w="415290" h="894079">
                  <a:moveTo>
                    <a:pt x="26029" y="838179"/>
                  </a:moveTo>
                  <a:lnTo>
                    <a:pt x="11175" y="871727"/>
                  </a:lnTo>
                  <a:lnTo>
                    <a:pt x="29337" y="879728"/>
                  </a:lnTo>
                  <a:lnTo>
                    <a:pt x="31586" y="874648"/>
                  </a:lnTo>
                  <a:lnTo>
                    <a:pt x="30099" y="874648"/>
                  </a:lnTo>
                  <a:lnTo>
                    <a:pt x="14477" y="867663"/>
                  </a:lnTo>
                  <a:lnTo>
                    <a:pt x="28211" y="857735"/>
                  </a:lnTo>
                  <a:lnTo>
                    <a:pt x="26029" y="838179"/>
                  </a:lnTo>
                  <a:close/>
                </a:path>
                <a:path w="415290" h="894079">
                  <a:moveTo>
                    <a:pt x="90424" y="812799"/>
                  </a:moveTo>
                  <a:lnTo>
                    <a:pt x="44190" y="846184"/>
                  </a:lnTo>
                  <a:lnTo>
                    <a:pt x="29337" y="879728"/>
                  </a:lnTo>
                  <a:lnTo>
                    <a:pt x="31646" y="879728"/>
                  </a:lnTo>
                  <a:lnTo>
                    <a:pt x="101980" y="828928"/>
                  </a:lnTo>
                  <a:lnTo>
                    <a:pt x="102997" y="822705"/>
                  </a:lnTo>
                  <a:lnTo>
                    <a:pt x="99822" y="818260"/>
                  </a:lnTo>
                  <a:lnTo>
                    <a:pt x="96520" y="813815"/>
                  </a:lnTo>
                  <a:lnTo>
                    <a:pt x="90424" y="812799"/>
                  </a:lnTo>
                  <a:close/>
                </a:path>
                <a:path w="415290" h="894079">
                  <a:moveTo>
                    <a:pt x="28211" y="857735"/>
                  </a:moveTo>
                  <a:lnTo>
                    <a:pt x="14477" y="867663"/>
                  </a:lnTo>
                  <a:lnTo>
                    <a:pt x="30099" y="874648"/>
                  </a:lnTo>
                  <a:lnTo>
                    <a:pt x="28211" y="857735"/>
                  </a:lnTo>
                  <a:close/>
                </a:path>
                <a:path w="415290" h="894079">
                  <a:moveTo>
                    <a:pt x="44190" y="846184"/>
                  </a:moveTo>
                  <a:lnTo>
                    <a:pt x="28211" y="857735"/>
                  </a:lnTo>
                  <a:lnTo>
                    <a:pt x="30099" y="874648"/>
                  </a:lnTo>
                  <a:lnTo>
                    <a:pt x="31586" y="874648"/>
                  </a:lnTo>
                  <a:lnTo>
                    <a:pt x="44190" y="846184"/>
                  </a:lnTo>
                  <a:close/>
                </a:path>
                <a:path w="415290" h="894079">
                  <a:moveTo>
                    <a:pt x="397128" y="0"/>
                  </a:moveTo>
                  <a:lnTo>
                    <a:pt x="26029" y="838179"/>
                  </a:lnTo>
                  <a:lnTo>
                    <a:pt x="28211" y="857735"/>
                  </a:lnTo>
                  <a:lnTo>
                    <a:pt x="44190" y="846184"/>
                  </a:lnTo>
                  <a:lnTo>
                    <a:pt x="415290" y="8127"/>
                  </a:lnTo>
                  <a:lnTo>
                    <a:pt x="397128" y="0"/>
                  </a:lnTo>
                  <a:close/>
                </a:path>
              </a:pathLst>
            </a:custGeom>
            <a:solidFill>
              <a:srgbClr val="FF79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" y="92740"/>
            <a:ext cx="8806180" cy="4683760"/>
            <a:chOff x="121920" y="92740"/>
            <a:chExt cx="8806180" cy="4683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0155" y="92740"/>
              <a:ext cx="4210720" cy="3177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2833116"/>
              <a:ext cx="3022092" cy="1943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2468" y="2833116"/>
              <a:ext cx="3022092" cy="1943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499" y="2833116"/>
              <a:ext cx="3022092" cy="19431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987" y="1559051"/>
              <a:ext cx="1173480" cy="1667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8656" y="3910584"/>
              <a:ext cx="231648" cy="173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6928" y="3909060"/>
              <a:ext cx="231648" cy="1737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1484" y="3889248"/>
              <a:ext cx="230124" cy="1722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2468" y="252984"/>
              <a:ext cx="3825239" cy="28315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874266" y="1277493"/>
            <a:ext cx="6591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latin typeface="Century Gothic"/>
                <a:cs typeface="Century Gothic"/>
              </a:rPr>
              <a:t>Уч</a:t>
            </a:r>
            <a:r>
              <a:rPr sz="1400" b="1" spc="-70" dirty="0">
                <a:latin typeface="Century Gothic"/>
                <a:cs typeface="Century Gothic"/>
              </a:rPr>
              <a:t>и</a:t>
            </a:r>
            <a:r>
              <a:rPr sz="1400" b="1" spc="-114" dirty="0">
                <a:latin typeface="Century Gothic"/>
                <a:cs typeface="Century Gothic"/>
              </a:rPr>
              <a:t>тель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092" y="4039616"/>
            <a:ext cx="841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Century Gothic"/>
                <a:cs typeface="Century Gothic"/>
              </a:rPr>
              <a:t>Ко</a:t>
            </a:r>
            <a:r>
              <a:rPr sz="1400" b="1" spc="-125" dirty="0">
                <a:latin typeface="Century Gothic"/>
                <a:cs typeface="Century Gothic"/>
              </a:rPr>
              <a:t>м</a:t>
            </a:r>
            <a:r>
              <a:rPr sz="1400" b="1" spc="-165" dirty="0">
                <a:latin typeface="Century Gothic"/>
                <a:cs typeface="Century Gothic"/>
              </a:rPr>
              <a:t>анда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spc="-229" dirty="0">
                <a:latin typeface="Century Gothic"/>
                <a:cs typeface="Century Gothic"/>
              </a:rPr>
              <a:t>1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9272" y="4077716"/>
            <a:ext cx="854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05" dirty="0">
                <a:latin typeface="Century Gothic"/>
                <a:cs typeface="Century Gothic"/>
              </a:rPr>
              <a:t>2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9670" y="4040530"/>
            <a:ext cx="8553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latin typeface="Century Gothic"/>
                <a:cs typeface="Century Gothic"/>
              </a:rPr>
              <a:t>К</a:t>
            </a:r>
            <a:r>
              <a:rPr sz="1400" b="1" spc="-90" dirty="0">
                <a:latin typeface="Century Gothic"/>
                <a:cs typeface="Century Gothic"/>
              </a:rPr>
              <a:t>о</a:t>
            </a:r>
            <a:r>
              <a:rPr sz="1400" b="1" spc="-155" dirty="0">
                <a:latin typeface="Century Gothic"/>
                <a:cs typeface="Century Gothic"/>
              </a:rPr>
              <a:t>м</a:t>
            </a:r>
            <a:r>
              <a:rPr sz="1400" b="1" spc="-150" dirty="0">
                <a:latin typeface="Century Gothic"/>
                <a:cs typeface="Century Gothic"/>
              </a:rPr>
              <a:t>ан</a:t>
            </a:r>
            <a:r>
              <a:rPr sz="1400" b="1" spc="-165" dirty="0">
                <a:latin typeface="Century Gothic"/>
                <a:cs typeface="Century Gothic"/>
              </a:rPr>
              <a:t>д</a:t>
            </a:r>
            <a:r>
              <a:rPr sz="1400" b="1" spc="-204" dirty="0">
                <a:latin typeface="Century Gothic"/>
                <a:cs typeface="Century Gothic"/>
              </a:rPr>
              <a:t>а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95" dirty="0">
                <a:latin typeface="Century Gothic"/>
                <a:cs typeface="Century Gothic"/>
              </a:rPr>
              <a:t>3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0210" y="239914"/>
            <a:ext cx="8615680" cy="4850130"/>
            <a:chOff x="300210" y="239914"/>
            <a:chExt cx="8615680" cy="485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8578" y="239914"/>
              <a:ext cx="3494279" cy="36586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5044" y="1257300"/>
              <a:ext cx="3610355" cy="3610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1851" y="2154936"/>
              <a:ext cx="1374648" cy="21092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1656" y="1694688"/>
              <a:ext cx="2910840" cy="15148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840"/>
              </a:lnSpc>
              <a:spcBef>
                <a:spcPts val="100"/>
              </a:spcBef>
            </a:pPr>
            <a:r>
              <a:rPr spc="-585" dirty="0"/>
              <a:t>Веб-квесты</a:t>
            </a:r>
          </a:p>
          <a:p>
            <a:pPr algn="ctr">
              <a:lnSpc>
                <a:spcPts val="6840"/>
              </a:lnSpc>
            </a:pPr>
            <a:r>
              <a:rPr spc="-200" dirty="0"/>
              <a:t>«выйти</a:t>
            </a:r>
            <a:r>
              <a:rPr spc="-175" dirty="0"/>
              <a:t> </a:t>
            </a:r>
            <a:r>
              <a:rPr spc="-185" dirty="0"/>
              <a:t>из</a:t>
            </a:r>
            <a:r>
              <a:rPr spc="-170" dirty="0"/>
              <a:t> </a:t>
            </a:r>
            <a:r>
              <a:rPr spc="-405" dirty="0"/>
              <a:t>комнаты»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Вводим в поисковой строке слово «</a:t>
            </a:r>
            <a:r>
              <a:rPr lang="ru-RU" sz="2800" dirty="0" err="1" smtClean="0">
                <a:solidFill>
                  <a:schemeClr val="tx1"/>
                </a:solidFill>
              </a:rPr>
              <a:t>лернис</a:t>
            </a:r>
            <a:r>
              <a:rPr lang="ru-RU" sz="2800" dirty="0" smtClean="0">
                <a:solidFill>
                  <a:schemeClr val="tx1"/>
                </a:solidFill>
              </a:rPr>
              <a:t>»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943685" y="3558403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943685" y="2301103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943685" y="4203722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76" y="924723"/>
            <a:ext cx="6830888" cy="34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71512"/>
            <a:ext cx="7010400" cy="3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799" y="1160780"/>
            <a:ext cx="3522345" cy="22701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629920" marR="624205" indent="115570" algn="just">
              <a:lnSpc>
                <a:spcPct val="90000"/>
              </a:lnSpc>
              <a:spcBef>
                <a:spcPts val="484"/>
              </a:spcBef>
            </a:pPr>
            <a:r>
              <a:rPr sz="3200" b="1" spc="-265" dirty="0">
                <a:solidFill>
                  <a:srgbClr val="FFFFFF"/>
                </a:solidFill>
                <a:latin typeface="Century Gothic"/>
                <a:cs typeface="Century Gothic"/>
              </a:rPr>
              <a:t>Мобильное </a:t>
            </a:r>
            <a:r>
              <a:rPr sz="3200" b="1" spc="-2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b="1" spc="-295" dirty="0">
                <a:solidFill>
                  <a:srgbClr val="FFFFFF"/>
                </a:solidFill>
                <a:latin typeface="Century Gothic"/>
                <a:cs typeface="Century Gothic"/>
              </a:rPr>
              <a:t>приложение </a:t>
            </a:r>
            <a:r>
              <a:rPr sz="3200" b="1" spc="-8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b="1" spc="-15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32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b="1" spc="-330" dirty="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sz="3200" b="1" spc="-225" dirty="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sz="3200" b="1" spc="-250" dirty="0">
                <a:solidFill>
                  <a:srgbClr val="FFFFFF"/>
                </a:solidFill>
                <a:latin typeface="Century Gothic"/>
                <a:cs typeface="Century Gothic"/>
              </a:rPr>
              <a:t>у</a:t>
            </a:r>
            <a:r>
              <a:rPr sz="3200" b="1" spc="-345" dirty="0">
                <a:solidFill>
                  <a:srgbClr val="FFFFFF"/>
                </a:solidFill>
                <a:latin typeface="Century Gothic"/>
                <a:cs typeface="Century Gothic"/>
              </a:rPr>
              <a:t>чшение</a:t>
            </a:r>
            <a:endParaRPr sz="3200">
              <a:latin typeface="Century Gothic"/>
              <a:cs typeface="Century Gothic"/>
            </a:endParaRPr>
          </a:p>
          <a:p>
            <a:pPr marL="680085" marR="5080" indent="-668020">
              <a:lnSpc>
                <a:spcPts val="3460"/>
              </a:lnSpc>
              <a:spcBef>
                <a:spcPts val="50"/>
              </a:spcBef>
            </a:pPr>
            <a:r>
              <a:rPr sz="3200" b="1" spc="-545" dirty="0">
                <a:solidFill>
                  <a:srgbClr val="FFFFFF"/>
                </a:solidFill>
                <a:latin typeface="Century Gothic"/>
                <a:cs typeface="Century Gothic"/>
              </a:rPr>
              <a:t>фу</a:t>
            </a:r>
            <a:r>
              <a:rPr sz="3200" b="1" spc="-425" dirty="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sz="3200" b="1" spc="-245" dirty="0">
                <a:solidFill>
                  <a:srgbClr val="FFFFFF"/>
                </a:solidFill>
                <a:latin typeface="Century Gothic"/>
                <a:cs typeface="Century Gothic"/>
              </a:rPr>
              <a:t>кцио</a:t>
            </a:r>
            <a:r>
              <a:rPr sz="3200" b="1" spc="-250" dirty="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sz="3200" b="1" spc="-290" dirty="0">
                <a:solidFill>
                  <a:srgbClr val="FFFFFF"/>
                </a:solidFill>
                <a:latin typeface="Century Gothic"/>
                <a:cs typeface="Century Gothic"/>
              </a:rPr>
              <a:t>иров</a:t>
            </a:r>
            <a:r>
              <a:rPr sz="3200" b="1" spc="-325" dirty="0">
                <a:solidFill>
                  <a:srgbClr val="FFFFFF"/>
                </a:solidFill>
                <a:latin typeface="Century Gothic"/>
                <a:cs typeface="Century Gothic"/>
              </a:rPr>
              <a:t>а</a:t>
            </a:r>
            <a:r>
              <a:rPr sz="3200" b="1" spc="-170" dirty="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sz="3200" b="1" spc="-20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32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я  </a:t>
            </a:r>
            <a:r>
              <a:rPr sz="3200" b="1" spc="-385" dirty="0">
                <a:solidFill>
                  <a:srgbClr val="FFFFFF"/>
                </a:solidFill>
                <a:latin typeface="Century Gothic"/>
                <a:cs typeface="Century Gothic"/>
              </a:rPr>
              <a:t>веб-сервиса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59935" y="790955"/>
            <a:ext cx="4500880" cy="3177540"/>
            <a:chOff x="4059935" y="790955"/>
            <a:chExt cx="4500880" cy="3177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9935" y="790955"/>
              <a:ext cx="1833372" cy="31773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10227" y="1057655"/>
              <a:ext cx="1731645" cy="2601595"/>
            </a:xfrm>
            <a:custGeom>
              <a:avLst/>
              <a:gdLst/>
              <a:ahLst/>
              <a:cxnLst/>
              <a:rect l="l" t="t" r="r" b="b"/>
              <a:pathLst>
                <a:path w="1731645" h="2601595">
                  <a:moveTo>
                    <a:pt x="1731264" y="0"/>
                  </a:moveTo>
                  <a:lnTo>
                    <a:pt x="0" y="0"/>
                  </a:lnTo>
                  <a:lnTo>
                    <a:pt x="0" y="2601468"/>
                  </a:lnTo>
                  <a:lnTo>
                    <a:pt x="1731264" y="2601468"/>
                  </a:lnTo>
                  <a:lnTo>
                    <a:pt x="1731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4423" y="1524000"/>
              <a:ext cx="1670303" cy="16291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2407" y="1214627"/>
              <a:ext cx="2247899" cy="22479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61694" y="4188358"/>
            <a:ext cx="6819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https://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www.Learnis.ru/android/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8245" y="58038"/>
            <a:ext cx="5626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15" dirty="0">
                <a:solidFill>
                  <a:srgbClr val="006666"/>
                </a:solidFill>
              </a:rPr>
              <a:t>Контактная</a:t>
            </a:r>
            <a:r>
              <a:rPr sz="4000" spc="-105" dirty="0">
                <a:solidFill>
                  <a:srgbClr val="006666"/>
                </a:solidFill>
              </a:rPr>
              <a:t> </a:t>
            </a:r>
            <a:r>
              <a:rPr sz="4000" spc="-445" dirty="0">
                <a:solidFill>
                  <a:srgbClr val="006666"/>
                </a:solidFill>
              </a:rPr>
              <a:t>информация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503936" y="3545281"/>
            <a:ext cx="24638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35" dirty="0" smtClean="0">
                <a:solidFill>
                  <a:srgbClr val="006666"/>
                </a:solidFill>
                <a:latin typeface="Century Gothic"/>
                <a:cs typeface="Century Gothic"/>
              </a:rPr>
              <a:t>Ирина Гивиевна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715" y="3740911"/>
            <a:ext cx="2934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14" dirty="0" smtClean="0">
                <a:solidFill>
                  <a:srgbClr val="006666"/>
                </a:solidFill>
                <a:latin typeface="Tahoma"/>
                <a:cs typeface="Tahoma"/>
              </a:rPr>
              <a:t>Учитель информатики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4800" y="1446987"/>
            <a:ext cx="4419600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latin typeface="Trebuchet MS"/>
                <a:cs typeface="Trebuchet MS"/>
                <a:hlinkClick r:id="rId2"/>
              </a:rPr>
              <a:t>idavitadze0@gmail.com</a:t>
            </a:r>
            <a:endParaRPr lang="ru-RU" sz="2400" spc="-5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400" spc="-5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" dirty="0" smtClean="0">
                <a:latin typeface="Trebuchet MS"/>
                <a:cs typeface="Trebuchet MS"/>
              </a:rPr>
              <a:t>89618914543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400" spc="-10" dirty="0" smtClean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9862" y="1430476"/>
            <a:ext cx="467857" cy="46785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56589" y="4757115"/>
            <a:ext cx="827405" cy="280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Calibri"/>
                <a:cs typeface="Calibri"/>
              </a:rPr>
              <a:t>Learnis.ru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0" y="627624"/>
            <a:ext cx="2463800" cy="29176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589" y="4783937"/>
            <a:ext cx="240474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762" y="874159"/>
            <a:ext cx="2914268" cy="29861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299203" y="205740"/>
            <a:ext cx="273050" cy="4318000"/>
          </a:xfrm>
          <a:custGeom>
            <a:avLst/>
            <a:gdLst/>
            <a:ahLst/>
            <a:cxnLst/>
            <a:rect l="l" t="t" r="r" b="b"/>
            <a:pathLst>
              <a:path w="273050" h="4318000">
                <a:moveTo>
                  <a:pt x="272796" y="4317492"/>
                </a:moveTo>
                <a:lnTo>
                  <a:pt x="219711" y="4315706"/>
                </a:lnTo>
                <a:lnTo>
                  <a:pt x="176355" y="4310835"/>
                </a:lnTo>
                <a:lnTo>
                  <a:pt x="147119" y="4303609"/>
                </a:lnTo>
                <a:lnTo>
                  <a:pt x="136398" y="4294759"/>
                </a:lnTo>
                <a:lnTo>
                  <a:pt x="136398" y="2181479"/>
                </a:lnTo>
                <a:lnTo>
                  <a:pt x="125676" y="2172622"/>
                </a:lnTo>
                <a:lnTo>
                  <a:pt x="96440" y="2165397"/>
                </a:lnTo>
                <a:lnTo>
                  <a:pt x="53084" y="2160529"/>
                </a:lnTo>
                <a:lnTo>
                  <a:pt x="0" y="2158746"/>
                </a:lnTo>
                <a:lnTo>
                  <a:pt x="53084" y="2156962"/>
                </a:lnTo>
                <a:lnTo>
                  <a:pt x="96440" y="2152094"/>
                </a:lnTo>
                <a:lnTo>
                  <a:pt x="125676" y="2144869"/>
                </a:lnTo>
                <a:lnTo>
                  <a:pt x="136398" y="2136013"/>
                </a:lnTo>
                <a:lnTo>
                  <a:pt x="136398" y="22733"/>
                </a:lnTo>
                <a:lnTo>
                  <a:pt x="147119" y="13876"/>
                </a:lnTo>
                <a:lnTo>
                  <a:pt x="176355" y="6651"/>
                </a:lnTo>
                <a:lnTo>
                  <a:pt x="219711" y="1783"/>
                </a:lnTo>
                <a:lnTo>
                  <a:pt x="272796" y="0"/>
                </a:lnTo>
              </a:path>
            </a:pathLst>
          </a:custGeom>
          <a:ln w="12192">
            <a:solidFill>
              <a:srgbClr val="50F1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2332" y="256031"/>
            <a:ext cx="2507680" cy="13365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2332" y="1691639"/>
            <a:ext cx="2520695" cy="13414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2332" y="3122676"/>
            <a:ext cx="2520695" cy="13274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48555"/>
          </a:xfrm>
          <a:custGeom>
            <a:avLst/>
            <a:gdLst/>
            <a:ahLst/>
            <a:cxnLst/>
            <a:rect l="l" t="t" r="r" b="b"/>
            <a:pathLst>
              <a:path w="9144000" h="4948555">
                <a:moveTo>
                  <a:pt x="0" y="4948428"/>
                </a:moveTo>
                <a:lnTo>
                  <a:pt x="9144000" y="4948428"/>
                </a:lnTo>
                <a:lnTo>
                  <a:pt x="9144000" y="0"/>
                </a:lnTo>
                <a:lnTo>
                  <a:pt x="0" y="0"/>
                </a:lnTo>
                <a:lnTo>
                  <a:pt x="0" y="4948428"/>
                </a:lnTo>
                <a:close/>
              </a:path>
            </a:pathLst>
          </a:custGeom>
          <a:solidFill>
            <a:srgbClr val="FF6F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4646676"/>
            <a:ext cx="617219" cy="301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6576" y="4798263"/>
            <a:ext cx="1422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00AFEF"/>
                </a:solidFill>
                <a:latin typeface="Century Gothic"/>
                <a:cs typeface="Century Gothic"/>
              </a:rPr>
              <a:t>P</a:t>
            </a:r>
            <a:r>
              <a:rPr sz="1400" b="1" spc="50" dirty="0">
                <a:solidFill>
                  <a:srgbClr val="00AFEF"/>
                </a:solidFill>
                <a:latin typeface="Century Gothic"/>
                <a:cs typeface="Century Gothic"/>
              </a:rPr>
              <a:t>r</a:t>
            </a:r>
            <a:r>
              <a:rPr sz="1400" b="1" spc="-165" dirty="0">
                <a:solidFill>
                  <a:srgbClr val="00AFEF"/>
                </a:solidFill>
                <a:latin typeface="Century Gothic"/>
                <a:cs typeface="Century Gothic"/>
              </a:rPr>
              <a:t>o</a:t>
            </a:r>
            <a:r>
              <a:rPr sz="1400" b="1" spc="-125" dirty="0">
                <a:solidFill>
                  <a:srgbClr val="00AFEF"/>
                </a:solidFill>
                <a:latin typeface="Century Gothic"/>
                <a:cs typeface="Century Gothic"/>
              </a:rPr>
              <a:t>-</a:t>
            </a:r>
            <a:r>
              <a:rPr sz="1400" b="1" spc="15" dirty="0">
                <a:solidFill>
                  <a:srgbClr val="00AFEF"/>
                </a:solidFill>
                <a:latin typeface="Century Gothic"/>
                <a:cs typeface="Century Gothic"/>
              </a:rPr>
              <a:t>i</a:t>
            </a:r>
            <a:r>
              <a:rPr sz="1400" b="1" spc="5" dirty="0">
                <a:solidFill>
                  <a:srgbClr val="00AFEF"/>
                </a:solidFill>
                <a:latin typeface="Century Gothic"/>
                <a:cs typeface="Century Gothic"/>
              </a:rPr>
              <a:t>n</a:t>
            </a:r>
            <a:r>
              <a:rPr sz="1400" b="1" spc="-10" dirty="0">
                <a:solidFill>
                  <a:srgbClr val="00AFEF"/>
                </a:solidFill>
                <a:latin typeface="Century Gothic"/>
                <a:cs typeface="Century Gothic"/>
              </a:rPr>
              <a:t>f</a:t>
            </a:r>
            <a:r>
              <a:rPr sz="1400" b="1" spc="-170" dirty="0">
                <a:solidFill>
                  <a:srgbClr val="00AFEF"/>
                </a:solidFill>
                <a:latin typeface="Century Gothic"/>
                <a:cs typeface="Century Gothic"/>
              </a:rPr>
              <a:t>o</a:t>
            </a:r>
            <a:r>
              <a:rPr sz="1400" b="1" spc="50" dirty="0">
                <a:solidFill>
                  <a:srgbClr val="00AFEF"/>
                </a:solidFill>
                <a:latin typeface="Century Gothic"/>
                <a:cs typeface="Century Gothic"/>
              </a:rPr>
              <a:t>r</a:t>
            </a:r>
            <a:r>
              <a:rPr sz="1400" b="1" spc="-80" dirty="0">
                <a:solidFill>
                  <a:srgbClr val="00AFEF"/>
                </a:solidFill>
                <a:latin typeface="Century Gothic"/>
                <a:cs typeface="Century Gothic"/>
              </a:rPr>
              <a:t>matika.r</a:t>
            </a:r>
            <a:r>
              <a:rPr sz="1400" b="1" spc="-85" dirty="0">
                <a:solidFill>
                  <a:srgbClr val="00AFEF"/>
                </a:solidFill>
                <a:latin typeface="Century Gothic"/>
                <a:cs typeface="Century Gothic"/>
              </a:rPr>
              <a:t>u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373878"/>
            <a:ext cx="9144000" cy="769620"/>
          </a:xfrm>
          <a:custGeom>
            <a:avLst/>
            <a:gdLst/>
            <a:ahLst/>
            <a:cxnLst/>
            <a:rect l="l" t="t" r="r" b="b"/>
            <a:pathLst>
              <a:path w="9144000" h="769620">
                <a:moveTo>
                  <a:pt x="9143999" y="0"/>
                </a:moveTo>
                <a:lnTo>
                  <a:pt x="0" y="0"/>
                </a:lnTo>
                <a:lnTo>
                  <a:pt x="0" y="769620"/>
                </a:lnTo>
                <a:lnTo>
                  <a:pt x="9143999" y="769620"/>
                </a:lnTo>
                <a:lnTo>
                  <a:pt x="9143999" y="0"/>
                </a:lnTo>
                <a:close/>
              </a:path>
            </a:pathLst>
          </a:custGeom>
          <a:solidFill>
            <a:srgbClr val="FF6F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9260" y="1415796"/>
            <a:ext cx="5554980" cy="25237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0" y="1515071"/>
            <a:ext cx="4632959" cy="26637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989" y="136347"/>
            <a:ext cx="4982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25" dirty="0">
                <a:solidFill>
                  <a:srgbClr val="000000"/>
                </a:solidFill>
              </a:rPr>
              <a:t>Сценарий</a:t>
            </a:r>
            <a:r>
              <a:rPr sz="2000" spc="-70" dirty="0">
                <a:solidFill>
                  <a:srgbClr val="000000"/>
                </a:solidFill>
              </a:rPr>
              <a:t> </a:t>
            </a:r>
            <a:r>
              <a:rPr sz="2000" spc="-175" dirty="0">
                <a:solidFill>
                  <a:srgbClr val="000000"/>
                </a:solidFill>
              </a:rPr>
              <a:t>применения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120" dirty="0">
                <a:solidFill>
                  <a:srgbClr val="000000"/>
                </a:solidFill>
              </a:rPr>
              <a:t>игры</a:t>
            </a:r>
            <a:r>
              <a:rPr sz="2000" spc="-50" dirty="0">
                <a:solidFill>
                  <a:srgbClr val="000000"/>
                </a:solidFill>
              </a:rPr>
              <a:t> </a:t>
            </a:r>
            <a:r>
              <a:rPr sz="2000" spc="-140" dirty="0">
                <a:solidFill>
                  <a:srgbClr val="000000"/>
                </a:solidFill>
              </a:rPr>
              <a:t>«Объясни</a:t>
            </a:r>
            <a:r>
              <a:rPr sz="2000" spc="-55" dirty="0">
                <a:solidFill>
                  <a:srgbClr val="000000"/>
                </a:solidFill>
              </a:rPr>
              <a:t> </a:t>
            </a:r>
            <a:r>
              <a:rPr sz="2000" spc="-130" dirty="0">
                <a:solidFill>
                  <a:srgbClr val="000000"/>
                </a:solidFill>
              </a:rPr>
              <a:t>мне»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1168908" y="1213103"/>
            <a:ext cx="2292350" cy="2853055"/>
            <a:chOff x="1168908" y="1213103"/>
            <a:chExt cx="2292350" cy="28530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8908" y="1213103"/>
              <a:ext cx="2292095" cy="28529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0932" y="1405127"/>
              <a:ext cx="1908047" cy="24688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7340" y="679450"/>
            <a:ext cx="4700270" cy="947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b="1" spc="-105" dirty="0">
                <a:solidFill>
                  <a:srgbClr val="FF0000"/>
                </a:solidFill>
                <a:latin typeface="Century Gothic"/>
                <a:cs typeface="Century Gothic"/>
              </a:rPr>
              <a:t>У</a:t>
            </a:r>
            <a:r>
              <a:rPr sz="1800" b="1" spc="-100" dirty="0">
                <a:solidFill>
                  <a:srgbClr val="FF0000"/>
                </a:solidFill>
                <a:latin typeface="Century Gothic"/>
                <a:cs typeface="Century Gothic"/>
              </a:rPr>
              <a:t>ч</a:t>
            </a:r>
            <a:r>
              <a:rPr sz="1800" b="1" spc="-220" dirty="0">
                <a:solidFill>
                  <a:srgbClr val="FF0000"/>
                </a:solidFill>
                <a:latin typeface="Century Gothic"/>
                <a:cs typeface="Century Gothic"/>
              </a:rPr>
              <a:t>ащимся</a:t>
            </a:r>
            <a:r>
              <a:rPr sz="1800" b="1" spc="-3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25" dirty="0">
                <a:solidFill>
                  <a:srgbClr val="FF0000"/>
                </a:solidFill>
                <a:latin typeface="Century Gothic"/>
                <a:cs typeface="Century Gothic"/>
              </a:rPr>
              <a:t>вы</a:t>
            </a:r>
            <a:r>
              <a:rPr sz="1800" b="1" spc="-120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229" dirty="0">
                <a:solidFill>
                  <a:srgbClr val="FF0000"/>
                </a:solidFill>
                <a:latin typeface="Century Gothic"/>
                <a:cs typeface="Century Gothic"/>
              </a:rPr>
              <a:t>ается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75" dirty="0">
                <a:solidFill>
                  <a:srgbClr val="FF0000"/>
                </a:solidFill>
                <a:latin typeface="Century Gothic"/>
                <a:cs typeface="Century Gothic"/>
              </a:rPr>
              <a:t>лист</a:t>
            </a:r>
            <a:r>
              <a:rPr sz="1800" b="1" spc="-5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350" dirty="0">
                <a:solidFill>
                  <a:srgbClr val="FF0000"/>
                </a:solidFill>
                <a:latin typeface="Century Gothic"/>
                <a:cs typeface="Century Gothic"/>
              </a:rPr>
              <a:t>с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80" dirty="0">
                <a:solidFill>
                  <a:srgbClr val="FF0000"/>
                </a:solidFill>
                <a:latin typeface="Century Gothic"/>
                <a:cs typeface="Century Gothic"/>
              </a:rPr>
              <a:t>определения</a:t>
            </a:r>
            <a:r>
              <a:rPr sz="1800" b="1" spc="-220" dirty="0">
                <a:solidFill>
                  <a:srgbClr val="FF0000"/>
                </a:solidFill>
                <a:latin typeface="Century Gothic"/>
                <a:cs typeface="Century Gothic"/>
              </a:rPr>
              <a:t>м</a:t>
            </a:r>
            <a:r>
              <a:rPr sz="1800" b="1" spc="-90" dirty="0">
                <a:solidFill>
                  <a:srgbClr val="FF0000"/>
                </a:solidFill>
                <a:latin typeface="Century Gothic"/>
                <a:cs typeface="Century Gothic"/>
              </a:rPr>
              <a:t>и</a:t>
            </a:r>
            <a:endParaRPr sz="180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229" dirty="0">
                <a:solidFill>
                  <a:srgbClr val="FF0000"/>
                </a:solidFill>
                <a:latin typeface="Century Gothic"/>
                <a:cs typeface="Century Gothic"/>
              </a:rPr>
              <a:t>Дается</a:t>
            </a:r>
            <a:r>
              <a:rPr sz="1800" b="1" spc="-4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65" dirty="0">
                <a:solidFill>
                  <a:srgbClr val="FF0000"/>
                </a:solidFill>
                <a:latin typeface="Century Gothic"/>
                <a:cs typeface="Century Gothic"/>
              </a:rPr>
              <a:t>время</a:t>
            </a:r>
            <a:r>
              <a:rPr sz="1800" b="1" spc="-6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85" dirty="0">
                <a:solidFill>
                  <a:srgbClr val="FF0000"/>
                </a:solidFill>
                <a:latin typeface="Century Gothic"/>
                <a:cs typeface="Century Gothic"/>
              </a:rPr>
              <a:t>на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70" dirty="0">
                <a:solidFill>
                  <a:srgbClr val="FF0000"/>
                </a:solidFill>
                <a:latin typeface="Century Gothic"/>
                <a:cs typeface="Century Gothic"/>
              </a:rPr>
              <a:t>знакомство</a:t>
            </a:r>
            <a:r>
              <a:rPr sz="1800" b="1" spc="-3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350" dirty="0">
                <a:solidFill>
                  <a:srgbClr val="FF0000"/>
                </a:solidFill>
                <a:latin typeface="Century Gothic"/>
                <a:cs typeface="Century Gothic"/>
              </a:rPr>
              <a:t>с</a:t>
            </a:r>
            <a:r>
              <a:rPr sz="1800" b="1" spc="-34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20" dirty="0">
                <a:solidFill>
                  <a:srgbClr val="FF0000"/>
                </a:solidFill>
                <a:latin typeface="Century Gothic"/>
                <a:cs typeface="Century Gothic"/>
              </a:rPr>
              <a:t>ними</a:t>
            </a:r>
            <a:endParaRPr sz="1800">
              <a:latin typeface="Century Gothic"/>
              <a:cs typeface="Century Gothic"/>
            </a:endParaRPr>
          </a:p>
          <a:p>
            <a:pPr marL="1561465">
              <a:lnSpc>
                <a:spcPct val="100000"/>
              </a:lnSpc>
              <a:spcBef>
                <a:spcPts val="1500"/>
              </a:spcBef>
            </a:pPr>
            <a:r>
              <a:rPr sz="1200" b="1" spc="-105" dirty="0">
                <a:latin typeface="Century Gothic"/>
                <a:cs typeface="Century Gothic"/>
              </a:rPr>
              <a:t>Важно</a:t>
            </a:r>
            <a:r>
              <a:rPr sz="1200" b="1" spc="-45" dirty="0">
                <a:latin typeface="Century Gothic"/>
                <a:cs typeface="Century Gothic"/>
              </a:rPr>
              <a:t> </a:t>
            </a:r>
            <a:r>
              <a:rPr sz="1200" b="1" spc="-100" dirty="0">
                <a:latin typeface="Century Gothic"/>
                <a:cs typeface="Century Gothic"/>
              </a:rPr>
              <a:t>зна</a:t>
            </a:r>
            <a:r>
              <a:rPr sz="1200" b="1" spc="-95" dirty="0">
                <a:latin typeface="Century Gothic"/>
                <a:cs typeface="Century Gothic"/>
              </a:rPr>
              <a:t>т</a:t>
            </a:r>
            <a:r>
              <a:rPr sz="1200" b="1" spc="15" dirty="0">
                <a:latin typeface="Century Gothic"/>
                <a:cs typeface="Century Gothic"/>
              </a:rPr>
              <a:t>ь!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56659" y="2433827"/>
            <a:ext cx="754380" cy="411480"/>
          </a:xfrm>
          <a:custGeom>
            <a:avLst/>
            <a:gdLst/>
            <a:ahLst/>
            <a:cxnLst/>
            <a:rect l="l" t="t" r="r" b="b"/>
            <a:pathLst>
              <a:path w="754379" h="411480">
                <a:moveTo>
                  <a:pt x="0" y="102870"/>
                </a:moveTo>
                <a:lnTo>
                  <a:pt x="548639" y="102870"/>
                </a:lnTo>
                <a:lnTo>
                  <a:pt x="548639" y="0"/>
                </a:lnTo>
                <a:lnTo>
                  <a:pt x="754379" y="205740"/>
                </a:lnTo>
                <a:lnTo>
                  <a:pt x="548639" y="411480"/>
                </a:lnTo>
                <a:lnTo>
                  <a:pt x="548639" y="308610"/>
                </a:lnTo>
                <a:lnTo>
                  <a:pt x="0" y="308610"/>
                </a:lnTo>
                <a:lnTo>
                  <a:pt x="0" y="102870"/>
                </a:lnTo>
                <a:close/>
              </a:path>
            </a:pathLst>
          </a:custGeom>
          <a:ln w="12191">
            <a:solidFill>
              <a:srgbClr val="FF79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636" y="786839"/>
            <a:ext cx="1938020" cy="2029460"/>
            <a:chOff x="847636" y="786839"/>
            <a:chExt cx="1938020" cy="2029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636" y="786839"/>
              <a:ext cx="1937393" cy="20289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1704" y="2321810"/>
              <a:ext cx="907061" cy="2378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230879" y="1515071"/>
            <a:ext cx="5913120" cy="2663825"/>
            <a:chOff x="3230879" y="1515071"/>
            <a:chExt cx="5913120" cy="26638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1039" y="1515071"/>
              <a:ext cx="4632959" cy="2663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0879" y="2081783"/>
              <a:ext cx="1348740" cy="166573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69235" y="1949195"/>
            <a:ext cx="771144" cy="193090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6989" y="136347"/>
            <a:ext cx="4982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25" dirty="0">
                <a:solidFill>
                  <a:srgbClr val="000000"/>
                </a:solidFill>
              </a:rPr>
              <a:t>Сценарий</a:t>
            </a:r>
            <a:r>
              <a:rPr sz="2000" spc="-70" dirty="0">
                <a:solidFill>
                  <a:srgbClr val="000000"/>
                </a:solidFill>
              </a:rPr>
              <a:t> </a:t>
            </a:r>
            <a:r>
              <a:rPr sz="2000" spc="-175" dirty="0">
                <a:solidFill>
                  <a:srgbClr val="000000"/>
                </a:solidFill>
              </a:rPr>
              <a:t>применения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120" dirty="0">
                <a:solidFill>
                  <a:srgbClr val="000000"/>
                </a:solidFill>
              </a:rPr>
              <a:t>игры</a:t>
            </a:r>
            <a:r>
              <a:rPr sz="2000" spc="-50" dirty="0">
                <a:solidFill>
                  <a:srgbClr val="000000"/>
                </a:solidFill>
              </a:rPr>
              <a:t> </a:t>
            </a:r>
            <a:r>
              <a:rPr sz="2000" spc="-140" dirty="0">
                <a:solidFill>
                  <a:srgbClr val="000000"/>
                </a:solidFill>
              </a:rPr>
              <a:t>«Объясни</a:t>
            </a:r>
            <a:r>
              <a:rPr sz="2000" spc="-55" dirty="0">
                <a:solidFill>
                  <a:srgbClr val="000000"/>
                </a:solidFill>
              </a:rPr>
              <a:t> </a:t>
            </a:r>
            <a:r>
              <a:rPr sz="2000" spc="-130" dirty="0">
                <a:solidFill>
                  <a:srgbClr val="000000"/>
                </a:solidFill>
              </a:rPr>
              <a:t>мне»</a:t>
            </a:r>
            <a:endParaRPr sz="2000"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065020"/>
            <a:ext cx="1463039" cy="16824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2805" y="1355547"/>
            <a:ext cx="618290" cy="31163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13433" y="545719"/>
            <a:ext cx="7528559" cy="150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5560" indent="-343535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2575560" algn="l"/>
                <a:tab pos="2576195" algn="l"/>
              </a:tabLst>
            </a:pPr>
            <a:r>
              <a:rPr sz="1800" b="1" spc="-170" dirty="0">
                <a:solidFill>
                  <a:srgbClr val="FF0000"/>
                </a:solidFill>
                <a:latin typeface="Century Gothic"/>
                <a:cs typeface="Century Gothic"/>
              </a:rPr>
              <a:t>Па</a:t>
            </a:r>
            <a:r>
              <a:rPr sz="1800" b="1" spc="-240" dirty="0">
                <a:solidFill>
                  <a:srgbClr val="FF0000"/>
                </a:solidFill>
                <a:latin typeface="Century Gothic"/>
                <a:cs typeface="Century Gothic"/>
              </a:rPr>
              <a:t>ра</a:t>
            </a:r>
            <a:r>
              <a:rPr sz="1800" b="1" spc="-4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220" dirty="0">
                <a:solidFill>
                  <a:srgbClr val="FF0000"/>
                </a:solidFill>
                <a:latin typeface="Century Gothic"/>
                <a:cs typeface="Century Gothic"/>
              </a:rPr>
              <a:t>учащих</a:t>
            </a:r>
            <a:r>
              <a:rPr sz="1800" b="1" spc="-210" dirty="0">
                <a:solidFill>
                  <a:srgbClr val="FF0000"/>
                </a:solidFill>
                <a:latin typeface="Century Gothic"/>
                <a:cs typeface="Century Gothic"/>
              </a:rPr>
              <a:t>с</a:t>
            </a:r>
            <a:r>
              <a:rPr sz="1800" b="1" spc="-55" dirty="0">
                <a:solidFill>
                  <a:srgbClr val="FF0000"/>
                </a:solidFill>
                <a:latin typeface="Century Gothic"/>
                <a:cs typeface="Century Gothic"/>
              </a:rPr>
              <a:t>я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70" dirty="0">
                <a:solidFill>
                  <a:srgbClr val="FF0000"/>
                </a:solidFill>
                <a:latin typeface="Century Gothic"/>
                <a:cs typeface="Century Gothic"/>
              </a:rPr>
              <a:t>в</a:t>
            </a:r>
            <a:r>
              <a:rPr sz="1800" b="1" spc="-175" dirty="0">
                <a:solidFill>
                  <a:srgbClr val="FF0000"/>
                </a:solidFill>
                <a:latin typeface="Century Gothic"/>
                <a:cs typeface="Century Gothic"/>
              </a:rPr>
              <a:t>ы</a:t>
            </a:r>
            <a:r>
              <a:rPr sz="1800" b="1" spc="-140" dirty="0">
                <a:solidFill>
                  <a:srgbClr val="FF0000"/>
                </a:solidFill>
                <a:latin typeface="Century Gothic"/>
                <a:cs typeface="Century Gothic"/>
              </a:rPr>
              <a:t>би</a:t>
            </a:r>
            <a:r>
              <a:rPr sz="1800" b="1" spc="-150" dirty="0">
                <a:solidFill>
                  <a:srgbClr val="FF0000"/>
                </a:solidFill>
                <a:latin typeface="Century Gothic"/>
                <a:cs typeface="Century Gothic"/>
              </a:rPr>
              <a:t>р</a:t>
            </a:r>
            <a:r>
              <a:rPr sz="1800" b="1" spc="-245" dirty="0">
                <a:solidFill>
                  <a:srgbClr val="FF0000"/>
                </a:solidFill>
                <a:latin typeface="Century Gothic"/>
                <a:cs typeface="Century Gothic"/>
              </a:rPr>
              <a:t>ает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240" dirty="0">
                <a:solidFill>
                  <a:srgbClr val="FF0000"/>
                </a:solidFill>
                <a:latin typeface="Century Gothic"/>
                <a:cs typeface="Century Gothic"/>
              </a:rPr>
              <a:t>р</a:t>
            </a:r>
            <a:r>
              <a:rPr sz="1800" b="1" spc="-235" dirty="0">
                <a:solidFill>
                  <a:srgbClr val="FF0000"/>
                </a:solidFill>
                <a:latin typeface="Century Gothic"/>
                <a:cs typeface="Century Gothic"/>
              </a:rPr>
              <a:t>а</a:t>
            </a:r>
            <a:r>
              <a:rPr sz="1800" b="1" spc="-20" dirty="0">
                <a:solidFill>
                  <a:srgbClr val="FF0000"/>
                </a:solidFill>
                <a:latin typeface="Century Gothic"/>
                <a:cs typeface="Century Gothic"/>
              </a:rPr>
              <a:t>з</a:t>
            </a:r>
            <a:r>
              <a:rPr sz="1800" b="1" spc="-215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190" dirty="0">
                <a:solidFill>
                  <a:srgbClr val="FF0000"/>
                </a:solidFill>
                <a:latin typeface="Century Gothic"/>
                <a:cs typeface="Century Gothic"/>
              </a:rPr>
              <a:t>ел</a:t>
            </a:r>
            <a:endParaRPr sz="1800">
              <a:latin typeface="Century Gothic"/>
              <a:cs typeface="Century Gothic"/>
            </a:endParaRPr>
          </a:p>
          <a:p>
            <a:pPr marL="2575560" indent="-343535">
              <a:lnSpc>
                <a:spcPct val="100000"/>
              </a:lnSpc>
              <a:buAutoNum type="arabicPeriod" startAt="3"/>
              <a:tabLst>
                <a:tab pos="2575560" algn="l"/>
                <a:tab pos="2576195" algn="l"/>
              </a:tabLst>
            </a:pPr>
            <a:r>
              <a:rPr sz="1800" b="1" spc="-185" dirty="0">
                <a:solidFill>
                  <a:srgbClr val="FF0000"/>
                </a:solidFill>
                <a:latin typeface="Century Gothic"/>
                <a:cs typeface="Century Gothic"/>
              </a:rPr>
              <a:t>Один</a:t>
            </a:r>
            <a:r>
              <a:rPr sz="1800" b="1" spc="-55" dirty="0">
                <a:solidFill>
                  <a:srgbClr val="FF0000"/>
                </a:solidFill>
                <a:latin typeface="Century Gothic"/>
                <a:cs typeface="Century Gothic"/>
              </a:rPr>
              <a:t> из</a:t>
            </a:r>
            <a:r>
              <a:rPr sz="1800" b="1" spc="-2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45" dirty="0">
                <a:solidFill>
                  <a:srgbClr val="FF0000"/>
                </a:solidFill>
                <a:latin typeface="Century Gothic"/>
                <a:cs typeface="Century Gothic"/>
              </a:rPr>
              <a:t>учеников</a:t>
            </a:r>
            <a:r>
              <a:rPr sz="1800" b="1" spc="-3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90" dirty="0">
                <a:solidFill>
                  <a:srgbClr val="FF0000"/>
                </a:solidFill>
                <a:latin typeface="Century Gothic"/>
                <a:cs typeface="Century Gothic"/>
              </a:rPr>
              <a:t>пытается</a:t>
            </a:r>
            <a:r>
              <a:rPr sz="1800" b="1" spc="-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40" dirty="0">
                <a:solidFill>
                  <a:srgbClr val="FF0000"/>
                </a:solidFill>
                <a:latin typeface="Century Gothic"/>
                <a:cs typeface="Century Gothic"/>
              </a:rPr>
              <a:t>объяснить</a:t>
            </a:r>
            <a:r>
              <a:rPr sz="1800" b="1" spc="-2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50" dirty="0">
                <a:solidFill>
                  <a:srgbClr val="FF0000"/>
                </a:solidFill>
                <a:latin typeface="Century Gothic"/>
                <a:cs typeface="Century Gothic"/>
              </a:rPr>
              <a:t>значение,</a:t>
            </a:r>
            <a:endParaRPr sz="1800">
              <a:latin typeface="Century Gothic"/>
              <a:cs typeface="Century Gothic"/>
            </a:endParaRPr>
          </a:p>
          <a:p>
            <a:pPr marL="2575560">
              <a:lnSpc>
                <a:spcPct val="100000"/>
              </a:lnSpc>
            </a:pPr>
            <a:r>
              <a:rPr sz="1800" b="1" spc="-215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195" dirty="0">
                <a:solidFill>
                  <a:srgbClr val="FF0000"/>
                </a:solidFill>
                <a:latin typeface="Century Gothic"/>
                <a:cs typeface="Century Gothic"/>
              </a:rPr>
              <a:t>ру</a:t>
            </a:r>
            <a:r>
              <a:rPr sz="1800" b="1" spc="-100" dirty="0">
                <a:solidFill>
                  <a:srgbClr val="FF0000"/>
                </a:solidFill>
                <a:latin typeface="Century Gothic"/>
                <a:cs typeface="Century Gothic"/>
              </a:rPr>
              <a:t>г</a:t>
            </a:r>
            <a:r>
              <a:rPr sz="1800" b="1" spc="-155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90" dirty="0">
                <a:solidFill>
                  <a:srgbClr val="FF0000"/>
                </a:solidFill>
                <a:latin typeface="Century Gothic"/>
                <a:cs typeface="Century Gothic"/>
              </a:rPr>
              <a:t>й</a:t>
            </a:r>
            <a:r>
              <a:rPr sz="1800" b="1" spc="-6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40" dirty="0">
                <a:solidFill>
                  <a:srgbClr val="FF0000"/>
                </a:solidFill>
                <a:latin typeface="Century Gothic"/>
                <a:cs typeface="Century Gothic"/>
              </a:rPr>
              <a:t>–</a:t>
            </a:r>
            <a:r>
              <a:rPr sz="1800" b="1" spc="-5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14" dirty="0">
                <a:solidFill>
                  <a:srgbClr val="FF0000"/>
                </a:solidFill>
                <a:latin typeface="Century Gothic"/>
                <a:cs typeface="Century Gothic"/>
              </a:rPr>
              <a:t>назв</a:t>
            </a:r>
            <a:r>
              <a:rPr sz="1800" b="1" spc="-160" dirty="0">
                <a:solidFill>
                  <a:srgbClr val="FF0000"/>
                </a:solidFill>
                <a:latin typeface="Century Gothic"/>
                <a:cs typeface="Century Gothic"/>
              </a:rPr>
              <a:t>ать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80" dirty="0">
                <a:solidFill>
                  <a:srgbClr val="FF0000"/>
                </a:solidFill>
                <a:latin typeface="Century Gothic"/>
                <a:cs typeface="Century Gothic"/>
              </a:rPr>
              <a:t>слов</a:t>
            </a:r>
            <a:r>
              <a:rPr sz="1800" b="1" spc="-210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Процессор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0315" y="3666235"/>
            <a:ext cx="625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/>
                <a:cs typeface="Tahoma"/>
              </a:rPr>
              <a:t>У</a:t>
            </a:r>
            <a:r>
              <a:rPr sz="1400" spc="-105" dirty="0">
                <a:latin typeface="Tahoma"/>
                <a:cs typeface="Tahoma"/>
              </a:rPr>
              <a:t>ченик1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83917" y="3598291"/>
            <a:ext cx="6426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У</a:t>
            </a:r>
            <a:r>
              <a:rPr sz="1400" spc="-90" dirty="0">
                <a:latin typeface="Tahoma"/>
                <a:cs typeface="Tahoma"/>
              </a:rPr>
              <a:t>че</a:t>
            </a:r>
            <a:r>
              <a:rPr sz="1400" spc="-105" dirty="0">
                <a:latin typeface="Tahoma"/>
                <a:cs typeface="Tahoma"/>
              </a:rPr>
              <a:t>н</a:t>
            </a:r>
            <a:r>
              <a:rPr sz="1400" spc="-55" dirty="0">
                <a:latin typeface="Tahoma"/>
                <a:cs typeface="Tahoma"/>
              </a:rPr>
              <a:t>ик</a:t>
            </a:r>
            <a:r>
              <a:rPr sz="1400" spc="-45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323" y="3752189"/>
            <a:ext cx="626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/>
                <a:cs typeface="Tahoma"/>
              </a:rPr>
              <a:t>У</a:t>
            </a:r>
            <a:r>
              <a:rPr sz="1400" spc="-85" dirty="0">
                <a:latin typeface="Tahoma"/>
                <a:cs typeface="Tahoma"/>
              </a:rPr>
              <a:t>чит</a:t>
            </a:r>
            <a:r>
              <a:rPr sz="1400" spc="-80" dirty="0">
                <a:latin typeface="Tahoma"/>
                <a:cs typeface="Tahoma"/>
              </a:rPr>
              <a:t>е</a:t>
            </a:r>
            <a:r>
              <a:rPr sz="1400" spc="-85" dirty="0">
                <a:latin typeface="Tahoma"/>
                <a:cs typeface="Tahoma"/>
              </a:rPr>
              <a:t>ль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636" y="786839"/>
            <a:ext cx="1937393" cy="20289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2251" y="1117091"/>
            <a:ext cx="8651875" cy="3061970"/>
            <a:chOff x="492251" y="1117091"/>
            <a:chExt cx="8651875" cy="30619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1040" y="1515071"/>
              <a:ext cx="4632959" cy="2663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563" y="1810511"/>
              <a:ext cx="804672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099" y="1117091"/>
              <a:ext cx="2912364" cy="29123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2251" y="1815083"/>
              <a:ext cx="1374648" cy="210921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6989" y="136347"/>
            <a:ext cx="4982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25" dirty="0">
                <a:solidFill>
                  <a:srgbClr val="000000"/>
                </a:solidFill>
              </a:rPr>
              <a:t>Сценарий</a:t>
            </a:r>
            <a:r>
              <a:rPr sz="2000" spc="-70" dirty="0">
                <a:solidFill>
                  <a:srgbClr val="000000"/>
                </a:solidFill>
              </a:rPr>
              <a:t> </a:t>
            </a:r>
            <a:r>
              <a:rPr sz="2000" spc="-175" dirty="0">
                <a:solidFill>
                  <a:srgbClr val="000000"/>
                </a:solidFill>
              </a:rPr>
              <a:t>применения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120" dirty="0">
                <a:solidFill>
                  <a:srgbClr val="000000"/>
                </a:solidFill>
              </a:rPr>
              <a:t>игры</a:t>
            </a:r>
            <a:r>
              <a:rPr sz="2000" spc="-50" dirty="0">
                <a:solidFill>
                  <a:srgbClr val="000000"/>
                </a:solidFill>
              </a:rPr>
              <a:t> </a:t>
            </a:r>
            <a:r>
              <a:rPr sz="2000" spc="-140" dirty="0">
                <a:solidFill>
                  <a:srgbClr val="000000"/>
                </a:solidFill>
              </a:rPr>
              <a:t>«Объясни</a:t>
            </a:r>
            <a:r>
              <a:rPr sz="2000" spc="-55" dirty="0">
                <a:solidFill>
                  <a:srgbClr val="000000"/>
                </a:solidFill>
              </a:rPr>
              <a:t> </a:t>
            </a:r>
            <a:r>
              <a:rPr sz="2000" spc="-130" dirty="0">
                <a:solidFill>
                  <a:srgbClr val="000000"/>
                </a:solidFill>
              </a:rPr>
              <a:t>мне»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33647" y="545719"/>
            <a:ext cx="3622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b="1" spc="-70" dirty="0">
                <a:solidFill>
                  <a:srgbClr val="FF0000"/>
                </a:solidFill>
                <a:latin typeface="Century Gothic"/>
                <a:cs typeface="Century Gothic"/>
              </a:rPr>
              <a:t>5</a:t>
            </a:r>
            <a:r>
              <a:rPr sz="1800" b="1" spc="-35" dirty="0">
                <a:solidFill>
                  <a:srgbClr val="FF0000"/>
                </a:solidFill>
                <a:latin typeface="Century Gothic"/>
                <a:cs typeface="Century Gothic"/>
              </a:rPr>
              <a:t>.</a:t>
            </a:r>
            <a:r>
              <a:rPr sz="1800" b="1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1800" b="1" spc="-145" dirty="0">
                <a:solidFill>
                  <a:srgbClr val="FF0000"/>
                </a:solidFill>
                <a:latin typeface="Century Gothic"/>
                <a:cs typeface="Century Gothic"/>
              </a:rPr>
              <a:t>П</a:t>
            </a:r>
            <a:r>
              <a:rPr sz="1800" b="1" spc="-135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215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190" dirty="0">
                <a:solidFill>
                  <a:srgbClr val="FF0000"/>
                </a:solidFill>
                <a:latin typeface="Century Gothic"/>
                <a:cs typeface="Century Gothic"/>
              </a:rPr>
              <a:t>ве</a:t>
            </a:r>
            <a:r>
              <a:rPr sz="1800" b="1" spc="-200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170" dirty="0">
                <a:solidFill>
                  <a:srgbClr val="FF0000"/>
                </a:solidFill>
                <a:latin typeface="Century Gothic"/>
                <a:cs typeface="Century Gothic"/>
              </a:rPr>
              <a:t>ен</a:t>
            </a:r>
            <a:r>
              <a:rPr sz="1800" b="1" spc="-160" dirty="0">
                <a:solidFill>
                  <a:srgbClr val="FF0000"/>
                </a:solidFill>
                <a:latin typeface="Century Gothic"/>
                <a:cs typeface="Century Gothic"/>
              </a:rPr>
              <a:t>и</a:t>
            </a:r>
            <a:r>
              <a:rPr sz="1800" b="1" spc="-300" dirty="0">
                <a:solidFill>
                  <a:srgbClr val="FF0000"/>
                </a:solidFill>
                <a:latin typeface="Century Gothic"/>
                <a:cs typeface="Century Gothic"/>
              </a:rPr>
              <a:t>е</a:t>
            </a:r>
            <a:r>
              <a:rPr sz="1800" b="1" spc="-7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50" dirty="0">
                <a:solidFill>
                  <a:srgbClr val="FF0000"/>
                </a:solidFill>
                <a:latin typeface="Century Gothic"/>
                <a:cs typeface="Century Gothic"/>
              </a:rPr>
              <a:t>ит</a:t>
            </a:r>
            <a:r>
              <a:rPr sz="1800" b="1" spc="-165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100" dirty="0">
                <a:solidFill>
                  <a:srgbClr val="FF0000"/>
                </a:solidFill>
                <a:latin typeface="Century Gothic"/>
                <a:cs typeface="Century Gothic"/>
              </a:rPr>
              <a:t>г</a:t>
            </a:r>
            <a:r>
              <a:rPr sz="1800" b="1" spc="-155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50" dirty="0">
                <a:solidFill>
                  <a:srgbClr val="FF0000"/>
                </a:solidFill>
                <a:latin typeface="Century Gothic"/>
                <a:cs typeface="Century Gothic"/>
              </a:rPr>
              <a:t>в,</a:t>
            </a:r>
            <a:r>
              <a:rPr sz="1800" b="1" spc="-3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210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295" dirty="0">
                <a:solidFill>
                  <a:srgbClr val="FF0000"/>
                </a:solidFill>
                <a:latin typeface="Century Gothic"/>
                <a:cs typeface="Century Gothic"/>
              </a:rPr>
              <a:t>б</a:t>
            </a:r>
            <a:r>
              <a:rPr sz="1800" b="1" spc="-285" dirty="0">
                <a:solidFill>
                  <a:srgbClr val="FF0000"/>
                </a:solidFill>
                <a:latin typeface="Century Gothic"/>
                <a:cs typeface="Century Gothic"/>
              </a:rPr>
              <a:t>с</a:t>
            </a:r>
            <a:r>
              <a:rPr sz="1800" b="1" spc="-190" dirty="0">
                <a:solidFill>
                  <a:srgbClr val="FF0000"/>
                </a:solidFill>
                <a:latin typeface="Century Gothic"/>
                <a:cs typeface="Century Gothic"/>
              </a:rPr>
              <a:t>уж</a:t>
            </a:r>
            <a:r>
              <a:rPr sz="1800" b="1" spc="-175" dirty="0">
                <a:solidFill>
                  <a:srgbClr val="FF0000"/>
                </a:solidFill>
                <a:latin typeface="Century Gothic"/>
                <a:cs typeface="Century Gothic"/>
              </a:rPr>
              <a:t>д</a:t>
            </a:r>
            <a:r>
              <a:rPr sz="1800" b="1" spc="-170" dirty="0">
                <a:solidFill>
                  <a:srgbClr val="FF0000"/>
                </a:solidFill>
                <a:latin typeface="Century Gothic"/>
                <a:cs typeface="Century Gothic"/>
              </a:rPr>
              <a:t>ен</a:t>
            </a:r>
            <a:r>
              <a:rPr sz="1800" b="1" spc="-160" dirty="0">
                <a:solidFill>
                  <a:srgbClr val="FF0000"/>
                </a:solidFill>
                <a:latin typeface="Century Gothic"/>
                <a:cs typeface="Century Gothic"/>
              </a:rPr>
              <a:t>и</a:t>
            </a:r>
            <a:r>
              <a:rPr sz="1800" b="1" spc="-300" dirty="0">
                <a:solidFill>
                  <a:srgbClr val="FF0000"/>
                </a:solidFill>
                <a:latin typeface="Century Gothic"/>
                <a:cs typeface="Century Gothic"/>
              </a:rPr>
              <a:t>е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586" y="3950614"/>
            <a:ext cx="625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У</a:t>
            </a:r>
            <a:r>
              <a:rPr sz="1400" spc="-85" dirty="0">
                <a:latin typeface="Tahoma"/>
                <a:cs typeface="Tahoma"/>
              </a:rPr>
              <a:t>читель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636" y="786839"/>
            <a:ext cx="1938020" cy="2029460"/>
            <a:chOff x="847636" y="786839"/>
            <a:chExt cx="1938020" cy="2029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636" y="786839"/>
              <a:ext cx="1937393" cy="20289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1704" y="2321810"/>
              <a:ext cx="907061" cy="2378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110795" y="1515071"/>
            <a:ext cx="6033770" cy="2663825"/>
            <a:chOff x="3110795" y="1515071"/>
            <a:chExt cx="6033770" cy="26638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1040" y="1515071"/>
              <a:ext cx="4632959" cy="2663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0795" y="1950906"/>
              <a:ext cx="663349" cy="155180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6989" y="136347"/>
            <a:ext cx="4982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25" dirty="0">
                <a:solidFill>
                  <a:srgbClr val="000000"/>
                </a:solidFill>
              </a:rPr>
              <a:t>Сценарий</a:t>
            </a:r>
            <a:r>
              <a:rPr sz="2000" spc="-70" dirty="0">
                <a:solidFill>
                  <a:srgbClr val="000000"/>
                </a:solidFill>
              </a:rPr>
              <a:t> </a:t>
            </a:r>
            <a:r>
              <a:rPr sz="2000" spc="-175" dirty="0">
                <a:solidFill>
                  <a:srgbClr val="000000"/>
                </a:solidFill>
              </a:rPr>
              <a:t>применения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120" dirty="0">
                <a:solidFill>
                  <a:srgbClr val="000000"/>
                </a:solidFill>
              </a:rPr>
              <a:t>игры</a:t>
            </a:r>
            <a:r>
              <a:rPr sz="2000" spc="-50" dirty="0">
                <a:solidFill>
                  <a:srgbClr val="000000"/>
                </a:solidFill>
              </a:rPr>
              <a:t> </a:t>
            </a:r>
            <a:r>
              <a:rPr sz="2000" spc="-140" dirty="0">
                <a:solidFill>
                  <a:srgbClr val="000000"/>
                </a:solidFill>
              </a:rPr>
              <a:t>«Объясни</a:t>
            </a:r>
            <a:r>
              <a:rPr sz="2000" spc="-55" dirty="0">
                <a:solidFill>
                  <a:srgbClr val="000000"/>
                </a:solidFill>
              </a:rPr>
              <a:t> </a:t>
            </a:r>
            <a:r>
              <a:rPr sz="2000" spc="-130" dirty="0">
                <a:solidFill>
                  <a:srgbClr val="000000"/>
                </a:solidFill>
              </a:rPr>
              <a:t>мне»</a:t>
            </a:r>
            <a:endParaRPr sz="200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065020"/>
            <a:ext cx="1463039" cy="16824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33647" y="733501"/>
            <a:ext cx="344360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solidFill>
                  <a:srgbClr val="FF0000"/>
                </a:solidFill>
                <a:latin typeface="Century Gothic"/>
                <a:cs typeface="Century Gothic"/>
              </a:rPr>
              <a:t>!</a:t>
            </a:r>
            <a:r>
              <a:rPr sz="1800" b="1" spc="-4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330" dirty="0">
                <a:solidFill>
                  <a:srgbClr val="FF0000"/>
                </a:solidFill>
                <a:latin typeface="Century Gothic"/>
                <a:cs typeface="Century Gothic"/>
              </a:rPr>
              <a:t>О</a:t>
            </a:r>
            <a:r>
              <a:rPr sz="1800" b="1" spc="-125" dirty="0">
                <a:solidFill>
                  <a:srgbClr val="FF0000"/>
                </a:solidFill>
                <a:latin typeface="Century Gothic"/>
                <a:cs typeface="Century Gothic"/>
              </a:rPr>
              <a:t>б</a:t>
            </a:r>
            <a:r>
              <a:rPr sz="1800" b="1" spc="-120" dirty="0">
                <a:solidFill>
                  <a:srgbClr val="FF0000"/>
                </a:solidFill>
                <a:latin typeface="Century Gothic"/>
                <a:cs typeface="Century Gothic"/>
              </a:rPr>
              <a:t>ъ</a:t>
            </a:r>
            <a:r>
              <a:rPr sz="1800" b="1" spc="-130" dirty="0">
                <a:solidFill>
                  <a:srgbClr val="FF0000"/>
                </a:solidFill>
                <a:latin typeface="Century Gothic"/>
                <a:cs typeface="Century Gothic"/>
              </a:rPr>
              <a:t>яснять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204" dirty="0">
                <a:solidFill>
                  <a:srgbClr val="FF0000"/>
                </a:solidFill>
                <a:latin typeface="Century Gothic"/>
                <a:cs typeface="Century Gothic"/>
              </a:rPr>
              <a:t>может</a:t>
            </a:r>
            <a:r>
              <a:rPr sz="1800" b="1" spc="-3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55" dirty="0">
                <a:solidFill>
                  <a:srgbClr val="FF0000"/>
                </a:solidFill>
                <a:latin typeface="Century Gothic"/>
                <a:cs typeface="Century Gothic"/>
              </a:rPr>
              <a:t>вся</a:t>
            </a:r>
            <a:r>
              <a:rPr sz="1800" b="1" spc="-4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b="1" spc="-190" dirty="0">
                <a:solidFill>
                  <a:srgbClr val="FF0000"/>
                </a:solidFill>
                <a:latin typeface="Century Gothic"/>
                <a:cs typeface="Century Gothic"/>
              </a:rPr>
              <a:t>ауди</a:t>
            </a:r>
            <a:r>
              <a:rPr sz="1800" b="1" spc="-175" dirty="0">
                <a:solidFill>
                  <a:srgbClr val="FF0000"/>
                </a:solidFill>
                <a:latin typeface="Century Gothic"/>
                <a:cs typeface="Century Gothic"/>
              </a:rPr>
              <a:t>т</a:t>
            </a:r>
            <a:r>
              <a:rPr sz="1800" b="1" spc="-140" dirty="0">
                <a:solidFill>
                  <a:srgbClr val="FF0000"/>
                </a:solidFill>
                <a:latin typeface="Century Gothic"/>
                <a:cs typeface="Century Gothic"/>
              </a:rPr>
              <a:t>ория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2805" y="1355547"/>
            <a:ext cx="618290" cy="31163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13433" y="1752726"/>
            <a:ext cx="1094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ро</a:t>
            </a:r>
            <a:r>
              <a:rPr sz="1800" b="1" spc="-15" dirty="0">
                <a:solidFill>
                  <a:srgbClr val="404040"/>
                </a:solidFill>
                <a:latin typeface="Calibri"/>
                <a:cs typeface="Calibri"/>
              </a:rPr>
              <a:t>ц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е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с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с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ор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65729" y="3522091"/>
            <a:ext cx="5581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У</a:t>
            </a:r>
            <a:r>
              <a:rPr sz="1400" spc="-90" dirty="0">
                <a:latin typeface="Tahoma"/>
                <a:cs typeface="Tahoma"/>
              </a:rPr>
              <a:t>че</a:t>
            </a:r>
            <a:r>
              <a:rPr sz="1400" spc="-105" dirty="0">
                <a:latin typeface="Tahoma"/>
                <a:cs typeface="Tahoma"/>
              </a:rPr>
              <a:t>н</a:t>
            </a:r>
            <a:r>
              <a:rPr sz="1400" spc="-55" dirty="0">
                <a:latin typeface="Tahoma"/>
                <a:cs typeface="Tahoma"/>
              </a:rPr>
              <a:t>ик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323" y="3752189"/>
            <a:ext cx="626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/>
                <a:cs typeface="Tahoma"/>
              </a:rPr>
              <a:t>У</a:t>
            </a:r>
            <a:r>
              <a:rPr sz="1400" spc="-85" dirty="0">
                <a:latin typeface="Tahoma"/>
                <a:cs typeface="Tahoma"/>
              </a:rPr>
              <a:t>чит</a:t>
            </a:r>
            <a:r>
              <a:rPr sz="1400" spc="-80" dirty="0">
                <a:latin typeface="Tahoma"/>
                <a:cs typeface="Tahoma"/>
              </a:rPr>
              <a:t>е</a:t>
            </a:r>
            <a:r>
              <a:rPr sz="1400" spc="-85" dirty="0">
                <a:latin typeface="Tahoma"/>
                <a:cs typeface="Tahoma"/>
              </a:rPr>
              <a:t>ль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33800" y="2096769"/>
            <a:ext cx="1525270" cy="1066800"/>
          </a:xfrm>
          <a:custGeom>
            <a:avLst/>
            <a:gdLst/>
            <a:ahLst/>
            <a:cxnLst/>
            <a:rect l="l" t="t" r="r" b="b"/>
            <a:pathLst>
              <a:path w="1525270" h="1066800">
                <a:moveTo>
                  <a:pt x="1044702" y="12700"/>
                </a:moveTo>
                <a:lnTo>
                  <a:pt x="1043178" y="0"/>
                </a:lnTo>
                <a:lnTo>
                  <a:pt x="34899" y="117335"/>
                </a:lnTo>
                <a:lnTo>
                  <a:pt x="86868" y="78359"/>
                </a:lnTo>
                <a:lnTo>
                  <a:pt x="89662" y="76327"/>
                </a:lnTo>
                <a:lnTo>
                  <a:pt x="90170" y="72390"/>
                </a:lnTo>
                <a:lnTo>
                  <a:pt x="88138" y="69469"/>
                </a:lnTo>
                <a:lnTo>
                  <a:pt x="85979" y="66675"/>
                </a:lnTo>
                <a:lnTo>
                  <a:pt x="82042" y="66167"/>
                </a:lnTo>
                <a:lnTo>
                  <a:pt x="79248" y="68326"/>
                </a:lnTo>
                <a:lnTo>
                  <a:pt x="0" y="127762"/>
                </a:lnTo>
                <a:lnTo>
                  <a:pt x="93980" y="168910"/>
                </a:lnTo>
                <a:lnTo>
                  <a:pt x="97663" y="167386"/>
                </a:lnTo>
                <a:lnTo>
                  <a:pt x="99187" y="164211"/>
                </a:lnTo>
                <a:lnTo>
                  <a:pt x="100584" y="161036"/>
                </a:lnTo>
                <a:lnTo>
                  <a:pt x="99060" y="157226"/>
                </a:lnTo>
                <a:lnTo>
                  <a:pt x="42621" y="132588"/>
                </a:lnTo>
                <a:lnTo>
                  <a:pt x="36436" y="129895"/>
                </a:lnTo>
                <a:lnTo>
                  <a:pt x="13208" y="132588"/>
                </a:lnTo>
                <a:lnTo>
                  <a:pt x="24130" y="131318"/>
                </a:lnTo>
                <a:lnTo>
                  <a:pt x="36436" y="129895"/>
                </a:lnTo>
                <a:lnTo>
                  <a:pt x="1044702" y="12700"/>
                </a:lnTo>
                <a:close/>
              </a:path>
              <a:path w="1525270" h="1066800">
                <a:moveTo>
                  <a:pt x="1326134" y="468376"/>
                </a:moveTo>
                <a:lnTo>
                  <a:pt x="1324864" y="455676"/>
                </a:lnTo>
                <a:lnTo>
                  <a:pt x="225640" y="573328"/>
                </a:lnTo>
                <a:lnTo>
                  <a:pt x="280670" y="532765"/>
                </a:lnTo>
                <a:lnTo>
                  <a:pt x="281178" y="528828"/>
                </a:lnTo>
                <a:lnTo>
                  <a:pt x="277114" y="523240"/>
                </a:lnTo>
                <a:lnTo>
                  <a:pt x="273050" y="522605"/>
                </a:lnTo>
                <a:lnTo>
                  <a:pt x="190500" y="583438"/>
                </a:lnTo>
                <a:lnTo>
                  <a:pt x="280924" y="623951"/>
                </a:lnTo>
                <a:lnTo>
                  <a:pt x="284099" y="625475"/>
                </a:lnTo>
                <a:lnTo>
                  <a:pt x="287909" y="623951"/>
                </a:lnTo>
                <a:lnTo>
                  <a:pt x="290703" y="617601"/>
                </a:lnTo>
                <a:lnTo>
                  <a:pt x="289306" y="613791"/>
                </a:lnTo>
                <a:lnTo>
                  <a:pt x="232537" y="588391"/>
                </a:lnTo>
                <a:lnTo>
                  <a:pt x="226987" y="585901"/>
                </a:lnTo>
                <a:lnTo>
                  <a:pt x="1326134" y="468376"/>
                </a:lnTo>
                <a:close/>
              </a:path>
              <a:path w="1525270" h="1066800">
                <a:moveTo>
                  <a:pt x="1524762" y="910336"/>
                </a:moveTo>
                <a:lnTo>
                  <a:pt x="1523238" y="897636"/>
                </a:lnTo>
                <a:lnTo>
                  <a:pt x="514959" y="1014971"/>
                </a:lnTo>
                <a:lnTo>
                  <a:pt x="566928" y="975995"/>
                </a:lnTo>
                <a:lnTo>
                  <a:pt x="569722" y="973963"/>
                </a:lnTo>
                <a:lnTo>
                  <a:pt x="570230" y="970026"/>
                </a:lnTo>
                <a:lnTo>
                  <a:pt x="568198" y="967105"/>
                </a:lnTo>
                <a:lnTo>
                  <a:pt x="566039" y="964311"/>
                </a:lnTo>
                <a:lnTo>
                  <a:pt x="562102" y="963803"/>
                </a:lnTo>
                <a:lnTo>
                  <a:pt x="559308" y="965962"/>
                </a:lnTo>
                <a:lnTo>
                  <a:pt x="480060" y="1025398"/>
                </a:lnTo>
                <a:lnTo>
                  <a:pt x="574040" y="1066546"/>
                </a:lnTo>
                <a:lnTo>
                  <a:pt x="577850" y="1065022"/>
                </a:lnTo>
                <a:lnTo>
                  <a:pt x="580644" y="1058672"/>
                </a:lnTo>
                <a:lnTo>
                  <a:pt x="579120" y="1054862"/>
                </a:lnTo>
                <a:lnTo>
                  <a:pt x="522681" y="1030224"/>
                </a:lnTo>
                <a:lnTo>
                  <a:pt x="516496" y="1027531"/>
                </a:lnTo>
                <a:lnTo>
                  <a:pt x="493268" y="1030224"/>
                </a:lnTo>
                <a:lnTo>
                  <a:pt x="504190" y="1028954"/>
                </a:lnTo>
                <a:lnTo>
                  <a:pt x="516496" y="1027531"/>
                </a:lnTo>
                <a:lnTo>
                  <a:pt x="1524762" y="9103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6589" y="4783937"/>
            <a:ext cx="2404745" cy="232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25" dirty="0">
                <a:latin typeface="Century Gothic"/>
                <a:cs typeface="Century Gothic"/>
              </a:rPr>
              <a:t>Образовательный</a:t>
            </a:r>
            <a:r>
              <a:rPr sz="1300" b="1" spc="-15" dirty="0">
                <a:latin typeface="Century Gothic"/>
                <a:cs typeface="Century Gothic"/>
              </a:rPr>
              <a:t> </a:t>
            </a:r>
            <a:r>
              <a:rPr sz="1300" b="1" spc="-170" dirty="0">
                <a:latin typeface="Century Gothic"/>
                <a:cs typeface="Century Gothic"/>
              </a:rPr>
              <a:t>сервис</a:t>
            </a:r>
            <a:r>
              <a:rPr sz="1300" b="1" spc="-20" dirty="0">
                <a:latin typeface="Century Gothic"/>
                <a:cs typeface="Century Gothic"/>
              </a:rPr>
              <a:t> </a:t>
            </a:r>
            <a:r>
              <a:rPr sz="1300" b="1" spc="-65" dirty="0">
                <a:latin typeface="Century Gothic"/>
                <a:cs typeface="Century Gothic"/>
              </a:rPr>
              <a:t>Learnis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740" y="1060536"/>
            <a:ext cx="8361541" cy="2735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834765" cy="5143500"/>
            <a:chOff x="0" y="0"/>
            <a:chExt cx="383476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34384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039" y="0"/>
              <a:ext cx="3217659" cy="5143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" y="102107"/>
              <a:ext cx="1018032" cy="762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107" y="1068070"/>
            <a:ext cx="185038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-130" dirty="0">
                <a:latin typeface="Tahoma"/>
                <a:cs typeface="Tahoma"/>
              </a:rPr>
              <a:t>Виктор</a:t>
            </a:r>
            <a:r>
              <a:rPr sz="3200" b="0" spc="-135" dirty="0">
                <a:latin typeface="Tahoma"/>
                <a:cs typeface="Tahoma"/>
              </a:rPr>
              <a:t>и</a:t>
            </a:r>
            <a:r>
              <a:rPr sz="3200" b="0" spc="-150" dirty="0">
                <a:latin typeface="Tahoma"/>
                <a:cs typeface="Tahoma"/>
              </a:rPr>
              <a:t>на</a:t>
            </a:r>
            <a:endParaRPr sz="32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7911" y="495752"/>
            <a:ext cx="5237988" cy="40914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197</Words>
  <Application>Microsoft Office PowerPoint</Application>
  <PresentationFormat>Экран (16:9)</PresentationFormat>
  <Paragraphs>74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Century Gothic</vt:lpstr>
      <vt:lpstr>Arial</vt:lpstr>
      <vt:lpstr>Trebuchet MS</vt:lpstr>
      <vt:lpstr>Calibri</vt:lpstr>
      <vt:lpstr>Tahoma</vt:lpstr>
      <vt:lpstr>Office Theme</vt:lpstr>
      <vt:lpstr>Learnis</vt:lpstr>
      <vt:lpstr>Презентация PowerPoint</vt:lpstr>
      <vt:lpstr>Презентация PowerPoint</vt:lpstr>
      <vt:lpstr>Сценарий применения игры «Объясни мне»</vt:lpstr>
      <vt:lpstr>Сценарий применения игры «Объясни мне»</vt:lpstr>
      <vt:lpstr>Сценарий применения игры «Объясни мне»</vt:lpstr>
      <vt:lpstr>Сценарий применения игры «Объясни мне»</vt:lpstr>
      <vt:lpstr>Презентация PowerPoint</vt:lpstr>
      <vt:lpstr>Викторина</vt:lpstr>
      <vt:lpstr>Презентация PowerPoint</vt:lpstr>
      <vt:lpstr>Презентация PowerPoint</vt:lpstr>
      <vt:lpstr>Кнопка у отвечающей  команды</vt:lpstr>
      <vt:lpstr>Презентация PowerPoint</vt:lpstr>
      <vt:lpstr>Презентация PowerPoint</vt:lpstr>
      <vt:lpstr>Веб-квесты «выйти из комнаты»</vt:lpstr>
      <vt:lpstr>Вводим в поисковой строке слово «лернис» 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Smile</dc:creator>
  <cp:lastModifiedBy>Ирина</cp:lastModifiedBy>
  <cp:revision>7</cp:revision>
  <dcterms:created xsi:type="dcterms:W3CDTF">2021-02-07T11:42:00Z</dcterms:created>
  <dcterms:modified xsi:type="dcterms:W3CDTF">2021-12-06T17:50:35Z</dcterms:modified>
</cp:coreProperties>
</file>