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5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080A8-6258-423F-8BCD-E61210424849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FE2BF-F09D-4A95-BBC0-1C2678EE7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arnis.ru/540711/" TargetMode="External"/><Relationship Id="rId3" Type="http://schemas.openxmlformats.org/officeDocument/2006/relationships/hyperlink" Target="https://www.learnis.ru/537952/" TargetMode="External"/><Relationship Id="rId7" Type="http://schemas.openxmlformats.org/officeDocument/2006/relationships/hyperlink" Target="https://www.learnis.ru/540706/" TargetMode="External"/><Relationship Id="rId12" Type="http://schemas.openxmlformats.org/officeDocument/2006/relationships/image" Target="../media/image3.png"/><Relationship Id="rId2" Type="http://schemas.openxmlformats.org/officeDocument/2006/relationships/hyperlink" Target="https://www.learnis.ru/537946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earnis.ru/540578/" TargetMode="External"/><Relationship Id="rId11" Type="http://schemas.openxmlformats.org/officeDocument/2006/relationships/hyperlink" Target="https://www.learnis.ru/547635/" TargetMode="External"/><Relationship Id="rId5" Type="http://schemas.openxmlformats.org/officeDocument/2006/relationships/hyperlink" Target="https://www.learnis.ru/537954/" TargetMode="External"/><Relationship Id="rId10" Type="http://schemas.openxmlformats.org/officeDocument/2006/relationships/hyperlink" Target="https://www.learnis.ru/547656/" TargetMode="External"/><Relationship Id="rId4" Type="http://schemas.openxmlformats.org/officeDocument/2006/relationships/hyperlink" Target="https://www.learnis.ru/537953/" TargetMode="External"/><Relationship Id="rId9" Type="http://schemas.openxmlformats.org/officeDocument/2006/relationships/hyperlink" Target="https://www.learnis.ru/547622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learnis.ru/create.html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158338"/>
          </a:xfrm>
        </p:spPr>
        <p:txBody>
          <a:bodyPr>
            <a:normAutofit/>
          </a:bodyPr>
          <a:lstStyle/>
          <a:p>
            <a:pPr indent="0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682849" y="1729321"/>
            <a:ext cx="578841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Познание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математики через игры на уроках с детьми ОВЗ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11960" y="4293096"/>
            <a:ext cx="425730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Безверхняя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Елена Анатольевна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читель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математики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МАОУ СОШ №30 г. Томска</a:t>
            </a:r>
          </a:p>
        </p:txBody>
      </p:sp>
      <p:pic>
        <p:nvPicPr>
          <p:cNvPr id="6" name="Picture 2" descr="Главная стран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48680"/>
            <a:ext cx="4896544" cy="1168493"/>
          </a:xfrm>
          <a:prstGeom prst="rect">
            <a:avLst/>
          </a:prstGeom>
          <a:noFill/>
        </p:spPr>
      </p:pic>
      <p:pic>
        <p:nvPicPr>
          <p:cNvPr id="9" name="Рисунок 8" descr="BdO9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6632"/>
            <a:ext cx="8892480" cy="687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82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Ученик восьмого класса создает веб-</a:t>
            </a:r>
            <a:r>
              <a:rPr lang="ru-RU" dirty="0" err="1" smtClean="0"/>
              <a:t>квест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0274" y="1780603"/>
            <a:ext cx="2735020" cy="48592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790" y="1780603"/>
            <a:ext cx="2735020" cy="4859218"/>
          </a:xfrm>
          <a:prstGeom prst="rect">
            <a:avLst/>
          </a:prstGeom>
        </p:spPr>
      </p:pic>
      <p:pic>
        <p:nvPicPr>
          <p:cNvPr id="5" name="Рисунок 4" descr="BdO9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243408"/>
            <a:ext cx="9144000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9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438500"/>
            <a:ext cx="7886700" cy="1000008"/>
          </a:xfrm>
        </p:spPr>
        <p:txBody>
          <a:bodyPr/>
          <a:lstStyle/>
          <a:p>
            <a:r>
              <a:rPr lang="ru-RU" dirty="0" smtClean="0"/>
              <a:t>Ссылки: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341121"/>
            <a:ext cx="7886700" cy="5040442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dirty="0" smtClean="0">
                <a:solidFill>
                  <a:schemeClr val="tx1"/>
                </a:solidFill>
              </a:rPr>
              <a:t>Образовательные </a:t>
            </a:r>
            <a:r>
              <a:rPr lang="ru-RU" sz="2900" b="1" dirty="0" err="1" smtClean="0">
                <a:solidFill>
                  <a:schemeClr val="tx1"/>
                </a:solidFill>
              </a:rPr>
              <a:t>квест-комнаты</a:t>
            </a:r>
            <a:r>
              <a:rPr lang="ru-RU" sz="2900" b="1" dirty="0" smtClean="0">
                <a:solidFill>
                  <a:schemeClr val="tx1"/>
                </a:solidFill>
              </a:rPr>
              <a:t>:</a:t>
            </a:r>
            <a:endParaRPr lang="ru-RU" sz="2900" dirty="0" smtClean="0">
              <a:solidFill>
                <a:schemeClr val="tx1"/>
              </a:solidFill>
            </a:endParaRPr>
          </a:p>
          <a:p>
            <a:r>
              <a:rPr lang="ru-RU" sz="2900" i="1" dirty="0" smtClean="0">
                <a:solidFill>
                  <a:schemeClr val="tx1"/>
                </a:solidFill>
              </a:rPr>
              <a:t>Прямая ссылка:</a:t>
            </a:r>
            <a:r>
              <a:rPr lang="ru-RU" sz="2900" dirty="0" smtClean="0"/>
              <a:t> </a:t>
            </a:r>
            <a:r>
              <a:rPr lang="ru-RU" sz="2900" u="sng" dirty="0" smtClean="0">
                <a:hlinkClick r:id="rId2"/>
              </a:rPr>
              <a:t>https://www.Learnis.ru/537946/</a:t>
            </a:r>
            <a:r>
              <a:rPr lang="ru-RU" sz="2900" dirty="0" smtClean="0"/>
              <a:t>  </a:t>
            </a:r>
            <a:r>
              <a:rPr lang="ru-RU" sz="2900" dirty="0" smtClean="0">
                <a:solidFill>
                  <a:schemeClr val="tx1"/>
                </a:solidFill>
              </a:rPr>
              <a:t>(Четырехугольники)</a:t>
            </a:r>
          </a:p>
          <a:p>
            <a:r>
              <a:rPr lang="ru-RU" sz="2900" i="1" dirty="0" smtClean="0">
                <a:solidFill>
                  <a:schemeClr val="tx1"/>
                </a:solidFill>
              </a:rPr>
              <a:t>Прямая ссылка:</a:t>
            </a:r>
            <a:r>
              <a:rPr lang="ru-RU" sz="2900" dirty="0" smtClean="0"/>
              <a:t> </a:t>
            </a:r>
            <a:r>
              <a:rPr lang="ru-RU" sz="2900" u="sng" dirty="0" smtClean="0">
                <a:hlinkClick r:id="rId3"/>
              </a:rPr>
              <a:t>https://www.Learnis.ru/537952/</a:t>
            </a:r>
            <a:r>
              <a:rPr lang="ru-RU" sz="2900" dirty="0" smtClean="0"/>
              <a:t>  </a:t>
            </a:r>
            <a:r>
              <a:rPr lang="ru-RU" sz="2900" dirty="0" smtClean="0">
                <a:solidFill>
                  <a:schemeClr val="tx1"/>
                </a:solidFill>
              </a:rPr>
              <a:t>(Четырехугольники)</a:t>
            </a:r>
          </a:p>
          <a:p>
            <a:r>
              <a:rPr lang="ru-RU" sz="2900" i="1" dirty="0" smtClean="0">
                <a:solidFill>
                  <a:schemeClr val="tx1"/>
                </a:solidFill>
              </a:rPr>
              <a:t>Прямая ссылка:</a:t>
            </a:r>
            <a:r>
              <a:rPr lang="ru-RU" sz="2900" dirty="0" smtClean="0"/>
              <a:t> </a:t>
            </a:r>
            <a:r>
              <a:rPr lang="ru-RU" sz="2900" u="sng" dirty="0" smtClean="0">
                <a:hlinkClick r:id="rId4"/>
              </a:rPr>
              <a:t>https://www.Learnis.ru/537953/</a:t>
            </a:r>
            <a:r>
              <a:rPr lang="ru-RU" sz="2900" dirty="0" smtClean="0"/>
              <a:t>  </a:t>
            </a:r>
            <a:r>
              <a:rPr lang="ru-RU" sz="2900" dirty="0" smtClean="0">
                <a:solidFill>
                  <a:schemeClr val="tx1"/>
                </a:solidFill>
              </a:rPr>
              <a:t>(Параллелограмм)</a:t>
            </a:r>
          </a:p>
          <a:p>
            <a:r>
              <a:rPr lang="ru-RU" sz="2900" i="1" dirty="0" smtClean="0">
                <a:solidFill>
                  <a:schemeClr val="tx1"/>
                </a:solidFill>
              </a:rPr>
              <a:t>Прямая ссылка:</a:t>
            </a:r>
            <a:r>
              <a:rPr lang="ru-RU" sz="2900" dirty="0" smtClean="0"/>
              <a:t> </a:t>
            </a:r>
            <a:r>
              <a:rPr lang="ru-RU" sz="2900" u="sng" dirty="0" smtClean="0">
                <a:hlinkClick r:id="rId5"/>
              </a:rPr>
              <a:t>https://www.Learnis.ru/537954/</a:t>
            </a:r>
            <a:r>
              <a:rPr lang="ru-RU" sz="2900" dirty="0" smtClean="0"/>
              <a:t>  </a:t>
            </a:r>
            <a:r>
              <a:rPr lang="ru-RU" sz="2900" dirty="0" smtClean="0">
                <a:solidFill>
                  <a:schemeClr val="tx1"/>
                </a:solidFill>
              </a:rPr>
              <a:t>(Площадь многоугольника)</a:t>
            </a:r>
          </a:p>
          <a:p>
            <a:r>
              <a:rPr lang="ru-RU" sz="2900" i="1" dirty="0" smtClean="0">
                <a:solidFill>
                  <a:schemeClr val="tx1"/>
                </a:solidFill>
              </a:rPr>
              <a:t>Прямая ссылка:</a:t>
            </a:r>
            <a:r>
              <a:rPr lang="ru-RU" sz="2900" dirty="0" smtClean="0"/>
              <a:t> </a:t>
            </a:r>
            <a:r>
              <a:rPr lang="ru-RU" sz="2900" u="sng" dirty="0" smtClean="0">
                <a:hlinkClick r:id="rId6"/>
              </a:rPr>
              <a:t>https://www.Learnis.ru/540578/</a:t>
            </a:r>
            <a:r>
              <a:rPr lang="ru-RU" sz="2900" dirty="0" smtClean="0"/>
              <a:t>  </a:t>
            </a:r>
            <a:r>
              <a:rPr lang="ru-RU" sz="2900" dirty="0" smtClean="0">
                <a:solidFill>
                  <a:schemeClr val="tx1"/>
                </a:solidFill>
              </a:rPr>
              <a:t>(Терема Пифагора)</a:t>
            </a:r>
          </a:p>
          <a:p>
            <a:r>
              <a:rPr lang="ru-RU" sz="2900" i="1" dirty="0" smtClean="0">
                <a:solidFill>
                  <a:schemeClr val="tx1"/>
                </a:solidFill>
              </a:rPr>
              <a:t>Прямая ссылка:</a:t>
            </a:r>
            <a:r>
              <a:rPr lang="ru-RU" sz="2900" dirty="0" smtClean="0"/>
              <a:t> </a:t>
            </a:r>
            <a:r>
              <a:rPr lang="ru-RU" sz="2900" u="sng" dirty="0" smtClean="0">
                <a:hlinkClick r:id="rId7"/>
              </a:rPr>
              <a:t>https://www.Learnis.ru/540706/</a:t>
            </a:r>
            <a:r>
              <a:rPr lang="ru-RU" sz="2900" dirty="0" smtClean="0"/>
              <a:t>  </a:t>
            </a:r>
            <a:r>
              <a:rPr lang="ru-RU" sz="2900" dirty="0" smtClean="0">
                <a:solidFill>
                  <a:schemeClr val="tx1"/>
                </a:solidFill>
              </a:rPr>
              <a:t>(Синус, косинус и тангенс острого угла треугольника)</a:t>
            </a:r>
          </a:p>
          <a:p>
            <a:r>
              <a:rPr lang="ru-RU" sz="2900" i="1" dirty="0" smtClean="0">
                <a:solidFill>
                  <a:schemeClr val="tx1"/>
                </a:solidFill>
              </a:rPr>
              <a:t>Прямая ссылка:</a:t>
            </a:r>
            <a:r>
              <a:rPr lang="ru-RU" sz="2900" dirty="0" smtClean="0"/>
              <a:t> </a:t>
            </a:r>
            <a:r>
              <a:rPr lang="ru-RU" sz="2900" u="sng" dirty="0" smtClean="0">
                <a:hlinkClick r:id="rId8"/>
              </a:rPr>
              <a:t>https://www.Learnis.ru/540711/</a:t>
            </a:r>
            <a:r>
              <a:rPr lang="ru-RU" sz="2900" dirty="0" smtClean="0"/>
              <a:t>  </a:t>
            </a:r>
            <a:r>
              <a:rPr lang="ru-RU" sz="2900" dirty="0" smtClean="0">
                <a:solidFill>
                  <a:schemeClr val="tx1"/>
                </a:solidFill>
              </a:rPr>
              <a:t>(Подобные треугольники)</a:t>
            </a:r>
          </a:p>
          <a:p>
            <a:r>
              <a:rPr lang="ru-RU" sz="2900" b="1" dirty="0" smtClean="0">
                <a:solidFill>
                  <a:schemeClr val="tx1"/>
                </a:solidFill>
              </a:rPr>
              <a:t>Викторины:</a:t>
            </a:r>
            <a:endParaRPr lang="ru-RU" sz="2900" dirty="0" smtClean="0">
              <a:solidFill>
                <a:schemeClr val="tx1"/>
              </a:solidFill>
            </a:endParaRPr>
          </a:p>
          <a:p>
            <a:r>
              <a:rPr lang="ru-RU" sz="2900" i="1" dirty="0" smtClean="0">
                <a:solidFill>
                  <a:schemeClr val="tx1"/>
                </a:solidFill>
              </a:rPr>
              <a:t>Прямая ссылка:</a:t>
            </a:r>
            <a:r>
              <a:rPr lang="ru-RU" sz="2900" i="1" dirty="0" smtClean="0"/>
              <a:t> </a:t>
            </a:r>
            <a:r>
              <a:rPr lang="ru-RU" sz="2900" u="sng" dirty="0" smtClean="0">
                <a:hlinkClick r:id="rId9"/>
              </a:rPr>
              <a:t>https://www.Learnis.ru/547622/</a:t>
            </a:r>
            <a:r>
              <a:rPr lang="ru-RU" sz="2900" dirty="0" smtClean="0"/>
              <a:t> </a:t>
            </a:r>
            <a:r>
              <a:rPr lang="ru-RU" sz="2900" dirty="0" smtClean="0">
                <a:solidFill>
                  <a:schemeClr val="tx1"/>
                </a:solidFill>
              </a:rPr>
              <a:t>(7 класс, 1 четверть)</a:t>
            </a:r>
          </a:p>
          <a:p>
            <a:r>
              <a:rPr lang="ru-RU" sz="2900" b="1" dirty="0" smtClean="0">
                <a:solidFill>
                  <a:schemeClr val="tx1"/>
                </a:solidFill>
              </a:rPr>
              <a:t>Игры с терминами:</a:t>
            </a:r>
            <a:endParaRPr lang="ru-RU" sz="2900" dirty="0" smtClean="0">
              <a:solidFill>
                <a:schemeClr val="tx1"/>
              </a:solidFill>
            </a:endParaRPr>
          </a:p>
          <a:p>
            <a:r>
              <a:rPr lang="ru-RU" sz="2900" i="1" dirty="0" smtClean="0">
                <a:solidFill>
                  <a:schemeClr val="tx1"/>
                </a:solidFill>
              </a:rPr>
              <a:t>Прямая ссылка:</a:t>
            </a:r>
            <a:r>
              <a:rPr lang="ru-RU" sz="2900" dirty="0" smtClean="0"/>
              <a:t> </a:t>
            </a:r>
            <a:r>
              <a:rPr lang="ru-RU" sz="2900" u="sng" dirty="0" smtClean="0">
                <a:hlinkClick r:id="rId10"/>
              </a:rPr>
              <a:t>https://www.Learnis.ru/547656/</a:t>
            </a:r>
            <a:r>
              <a:rPr lang="ru-RU" sz="2900" dirty="0" smtClean="0"/>
              <a:t>  </a:t>
            </a:r>
            <a:r>
              <a:rPr lang="ru-RU" sz="2900" dirty="0" smtClean="0">
                <a:solidFill>
                  <a:schemeClr val="tx1"/>
                </a:solidFill>
              </a:rPr>
              <a:t>(Четырехугольники)</a:t>
            </a:r>
          </a:p>
          <a:p>
            <a:r>
              <a:rPr lang="ru-RU" sz="2900" b="1" dirty="0" smtClean="0">
                <a:solidFill>
                  <a:schemeClr val="tx1"/>
                </a:solidFill>
              </a:rPr>
              <a:t>Интерактивные видео:</a:t>
            </a:r>
            <a:endParaRPr lang="ru-RU" sz="2900" dirty="0" smtClean="0">
              <a:solidFill>
                <a:schemeClr val="tx1"/>
              </a:solidFill>
            </a:endParaRPr>
          </a:p>
          <a:p>
            <a:r>
              <a:rPr lang="ru-RU" sz="2900" i="1" dirty="0" smtClean="0">
                <a:solidFill>
                  <a:schemeClr val="tx1"/>
                </a:solidFill>
              </a:rPr>
              <a:t>Прямая ссылка:</a:t>
            </a:r>
            <a:r>
              <a:rPr lang="ru-RU" sz="2900" dirty="0" smtClean="0">
                <a:solidFill>
                  <a:schemeClr val="tx1"/>
                </a:solidFill>
              </a:rPr>
              <a:t> </a:t>
            </a:r>
            <a:r>
              <a:rPr lang="ru-RU" sz="2900" u="sng" dirty="0" smtClean="0">
                <a:hlinkClick r:id="rId11"/>
              </a:rPr>
              <a:t>https://www.Learnis.ru/547635/</a:t>
            </a:r>
            <a:r>
              <a:rPr lang="ru-RU" sz="2900" dirty="0" smtClean="0"/>
              <a:t>  </a:t>
            </a:r>
            <a:r>
              <a:rPr lang="ru-RU" sz="2900" dirty="0" smtClean="0">
                <a:solidFill>
                  <a:schemeClr val="tx1"/>
                </a:solidFill>
              </a:rPr>
              <a:t>(Площадь подготовка к ОГЭ)</a:t>
            </a:r>
          </a:p>
          <a:p>
            <a:endParaRPr lang="ru-RU" dirty="0"/>
          </a:p>
        </p:txBody>
      </p:sp>
      <p:pic>
        <p:nvPicPr>
          <p:cNvPr id="4" name="Рисунок 3" descr="BdO9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-77820"/>
            <a:ext cx="8964488" cy="68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417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Викторина по повторению 7 класса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5882" y="1884113"/>
            <a:ext cx="5786438" cy="4578209"/>
          </a:xfrm>
          <a:prstGeom prst="rect">
            <a:avLst/>
          </a:prstGeom>
        </p:spPr>
      </p:pic>
      <p:pic>
        <p:nvPicPr>
          <p:cNvPr id="4" name="Рисунок 3" descr="BdO9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19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Отвечаем на вопросы викторины</a:t>
            </a:r>
            <a:endParaRPr lang="ru-RU" dirty="0"/>
          </a:p>
        </p:txBody>
      </p:sp>
      <p:pic>
        <p:nvPicPr>
          <p:cNvPr id="1026" name="Picture 2" descr="\\Storage\Сетевые папки\Учителя\Безверхняя Елена Анатольевна\Файл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5940" y="1786890"/>
            <a:ext cx="4857750" cy="4857750"/>
          </a:xfrm>
          <a:prstGeom prst="rect">
            <a:avLst/>
          </a:prstGeom>
          <a:noFill/>
        </p:spPr>
      </p:pic>
      <p:pic>
        <p:nvPicPr>
          <p:cNvPr id="4" name="Рисунок 3" descr="BdO9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7820"/>
            <a:ext cx="8820472" cy="6819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Игра с терминами по теме: Четырехугольники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2039558"/>
            <a:ext cx="7886700" cy="4627755"/>
          </a:xfrm>
          <a:prstGeom prst="rect">
            <a:avLst/>
          </a:prstGeom>
        </p:spPr>
      </p:pic>
      <p:pic>
        <p:nvPicPr>
          <p:cNvPr id="4" name="Рисунок 3" descr="BdO9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17388"/>
            <a:ext cx="9036496" cy="695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20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Отвечаем на вопросы игры с терминами</a:t>
            </a:r>
            <a:endParaRPr lang="ru-RU" dirty="0"/>
          </a:p>
        </p:txBody>
      </p:sp>
      <p:pic>
        <p:nvPicPr>
          <p:cNvPr id="2050" name="Picture 2" descr="\\Storage\Сетевые папки\Учителя\Безверхняя Елена Анатольевна\Файлы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763" y="1706880"/>
            <a:ext cx="2743200" cy="4876800"/>
          </a:xfrm>
          <a:prstGeom prst="rect">
            <a:avLst/>
          </a:prstGeom>
          <a:noFill/>
        </p:spPr>
      </p:pic>
      <p:pic>
        <p:nvPicPr>
          <p:cNvPr id="2051" name="Picture 3" descr="\\Storage\Сетевые папки\Учителя\Безверхняя Елена Анатольевна\Файлы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6365" y="1706880"/>
            <a:ext cx="2768918" cy="4922520"/>
          </a:xfrm>
          <a:prstGeom prst="rect">
            <a:avLst/>
          </a:prstGeom>
          <a:noFill/>
        </p:spPr>
      </p:pic>
      <p:pic>
        <p:nvPicPr>
          <p:cNvPr id="5" name="Рисунок 4" descr="BdO9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741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Интерактивное видео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200" y="2038942"/>
            <a:ext cx="5849600" cy="4387200"/>
          </a:xfrm>
          <a:prstGeom prst="rect">
            <a:avLst/>
          </a:prstGeom>
        </p:spPr>
      </p:pic>
      <p:pic>
        <p:nvPicPr>
          <p:cNvPr id="4" name="Рисунок 3" descr="BdO9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7820"/>
            <a:ext cx="8820472" cy="68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21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играем и в другие игры</a:t>
            </a:r>
            <a:endParaRPr lang="ru-RU" dirty="0"/>
          </a:p>
        </p:txBody>
      </p:sp>
      <p:pic>
        <p:nvPicPr>
          <p:cNvPr id="3074" name="Picture 2" descr="\\Storage\Сетевые папки\Учителя\Безверхняя Елена Анатольевна\Файлы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7730" y="1905000"/>
            <a:ext cx="4069080" cy="4069080"/>
          </a:xfrm>
          <a:prstGeom prst="rect">
            <a:avLst/>
          </a:prstGeom>
          <a:noFill/>
        </p:spPr>
      </p:pic>
      <p:pic>
        <p:nvPicPr>
          <p:cNvPr id="3075" name="Picture 3" descr="\\Storage\Сетевые папки\Учителя\Безверхняя Елена Анатольевна\Файлы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" y="1908810"/>
            <a:ext cx="4126230" cy="4126230"/>
          </a:xfrm>
          <a:prstGeom prst="rect">
            <a:avLst/>
          </a:prstGeom>
          <a:noFill/>
        </p:spPr>
      </p:pic>
      <p:pic>
        <p:nvPicPr>
          <p:cNvPr id="5" name="Рисунок 4" descr="BdO9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8520" y="-161718"/>
            <a:ext cx="8928992" cy="6903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71229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Я пришла к выводу,  что в основе планирования любого занятия должны быть использованы наиболее эффективные средства включения детей с особыми образовательными потребностями в процессе творчества на уроке</a:t>
            </a:r>
            <a:endParaRPr lang="ru-RU" sz="3200" dirty="0"/>
          </a:p>
        </p:txBody>
      </p:sp>
      <p:pic>
        <p:nvPicPr>
          <p:cNvPr id="3" name="Рисунок 2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06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71239"/>
            <a:ext cx="7886700" cy="437127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ВНИМАНИЕ!!!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3" name="Рисунок 2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42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886700" cy="525316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«Без игры не может быть полноценного умственного развития. Игра – это огромное светлое окно, через которое в духовный мир ребёнка вливается живительный поток представлений, понятий. Игра – это искра, зажигающая огонёк пытливости и любознательности.»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37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886700" cy="3719195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Познание математики через игры прививает к ней любовь, интерес к приобретению новых знаний,  потребность заниматься математикой.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7659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при подборе игр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ОВЗ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соответствие игры возрасту ребенка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соответствие игры актуальному уровню развития ребенка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связь содержание игры с системой знаний ребенка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соответствие коррекционной цели занятия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учет структуры дефекта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учет принципа смены вида деятельности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соответствие игрушек и пособий гигиеническим     требованиям, безопасности </a:t>
            </a:r>
            <a:endParaRPr lang="ru-RU" sz="2400" dirty="0"/>
          </a:p>
        </p:txBody>
      </p:sp>
      <p:pic>
        <p:nvPicPr>
          <p:cNvPr id="3" name="Рисунок 2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886700" cy="145773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момент проведения игр, глаза  ребят загораются, желание работать мгновенно «вспыхивает».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/>
            </a:r>
            <a:b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155796"/>
            <a:ext cx="7886700" cy="293385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4000" b="1" i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Учитывая особенности мышления детей с ОВЗ, дальнейшая работа над этой темой может способствовать совершенствованию знаний, умений и навыков учащихся. </a:t>
            </a:r>
            <a:endParaRPr lang="ru-RU" sz="4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598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26973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/>
              <a:t>В пятом мы играли в «</a:t>
            </a:r>
            <a:r>
              <a:rPr lang="ru-RU" sz="1600" b="1" dirty="0" err="1" smtClean="0"/>
              <a:t>Турбосчет</a:t>
            </a:r>
            <a:r>
              <a:rPr lang="ru-RU" sz="1600" b="1" dirty="0" smtClean="0"/>
              <a:t>», «Дай пять», «</a:t>
            </a:r>
            <a:r>
              <a:rPr lang="ru-RU" sz="1600" b="1" dirty="0" err="1" smtClean="0"/>
              <a:t>Геометрика</a:t>
            </a:r>
            <a:r>
              <a:rPr lang="ru-RU" sz="1600" b="1" dirty="0" smtClean="0"/>
              <a:t>» </a:t>
            </a:r>
            <a:endParaRPr lang="ru-RU" sz="1600" b="1" dirty="0"/>
          </a:p>
        </p:txBody>
      </p:sp>
      <p:pic>
        <p:nvPicPr>
          <p:cNvPr id="5" name="Picture 2" descr="C:\Users\Пользователь\Desktop\семинар\20181120_0808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983841" y="2539951"/>
            <a:ext cx="5542157" cy="2647907"/>
          </a:xfrm>
          <a:prstGeom prst="rect">
            <a:avLst/>
          </a:prstGeom>
          <a:noFill/>
        </p:spPr>
      </p:pic>
      <p:pic>
        <p:nvPicPr>
          <p:cNvPr id="8" name="Picture 1" descr="C:\Users\Пользователь\Desktop\семинар\20181120_0820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003292" y="2558072"/>
            <a:ext cx="5542155" cy="2611665"/>
          </a:xfrm>
          <a:prstGeom prst="rect">
            <a:avLst/>
          </a:prstGeom>
          <a:noFill/>
        </p:spPr>
      </p:pic>
      <p:pic>
        <p:nvPicPr>
          <p:cNvPr id="9" name="Picture 2" descr="C:\Users\Пользователь\Desktop\семинар\20181120_0814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910863" y="2610081"/>
            <a:ext cx="5551586" cy="2498214"/>
          </a:xfrm>
          <a:prstGeom prst="rect">
            <a:avLst/>
          </a:prstGeom>
          <a:noFill/>
        </p:spPr>
      </p:pic>
      <p:pic>
        <p:nvPicPr>
          <p:cNvPr id="6" name="Рисунок 5" descr="BdO9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08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94285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Сейчас эти дети уже учатся в восьмом классе и мы играем уже в другие игры, например</a:t>
            </a:r>
            <a:br>
              <a:rPr lang="ru-RU" sz="3200" dirty="0" smtClean="0"/>
            </a:br>
            <a:r>
              <a:rPr lang="ru-RU" sz="3200" dirty="0" smtClean="0"/>
              <a:t>Веб-</a:t>
            </a:r>
            <a:r>
              <a:rPr lang="ru-RU" sz="3200" dirty="0" err="1" smtClean="0"/>
              <a:t>квесты</a:t>
            </a:r>
            <a:r>
              <a:rPr lang="ru-RU" sz="3200" dirty="0" smtClean="0"/>
              <a:t>, выберись из комнаты</a:t>
            </a:r>
            <a:br>
              <a:rPr lang="ru-RU" sz="3200" dirty="0" smtClean="0"/>
            </a:br>
            <a:r>
              <a:rPr lang="en-US" sz="3200" dirty="0" smtClean="0">
                <a:hlinkClick r:id="rId2"/>
              </a:rPr>
              <a:t>https://www.learnis.ru/create.html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ru-RU" sz="3200" dirty="0"/>
              <a:t>Я</a:t>
            </a:r>
            <a:r>
              <a:rPr lang="ru-RU" sz="3200" dirty="0" smtClean="0"/>
              <a:t> создала </a:t>
            </a:r>
            <a:r>
              <a:rPr lang="ru-RU" sz="3200" dirty="0" err="1" smtClean="0"/>
              <a:t>квест</a:t>
            </a:r>
            <a:r>
              <a:rPr lang="ru-RU" sz="3200" dirty="0" smtClean="0"/>
              <a:t>-комнаты, викторину для повторения 7 класса, игру с терминами и видео.</a:t>
            </a:r>
            <a:endParaRPr lang="ru-RU" sz="3200" dirty="0"/>
          </a:p>
        </p:txBody>
      </p:sp>
      <p:pic>
        <p:nvPicPr>
          <p:cNvPr id="3" name="Рисунок 2" descr="BdO9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2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18915"/>
            <a:ext cx="4114027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Квест</a:t>
            </a:r>
            <a:r>
              <a:rPr lang="ru-RU" dirty="0" smtClean="0"/>
              <a:t>-комнаты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3" y="2060848"/>
            <a:ext cx="3487287" cy="26154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212976"/>
            <a:ext cx="3648407" cy="2736304"/>
          </a:xfrm>
          <a:prstGeom prst="rect">
            <a:avLst/>
          </a:prstGeom>
        </p:spPr>
      </p:pic>
      <p:pic>
        <p:nvPicPr>
          <p:cNvPr id="7" name="Рисунок 6" descr="BdO9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57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Дети восьмого класса проходят </a:t>
            </a:r>
            <a:r>
              <a:rPr lang="ru-RU" sz="4000" b="1" dirty="0" err="1" smtClean="0"/>
              <a:t>квест-коматы</a:t>
            </a:r>
            <a:endParaRPr lang="ru-RU" sz="40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1903684"/>
            <a:ext cx="2449158" cy="435133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7539" y="1903684"/>
            <a:ext cx="2449158" cy="435133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428" y="1903684"/>
            <a:ext cx="2449159" cy="4351338"/>
          </a:xfrm>
          <a:prstGeom prst="rect">
            <a:avLst/>
          </a:prstGeom>
        </p:spPr>
      </p:pic>
      <p:pic>
        <p:nvPicPr>
          <p:cNvPr id="6" name="Рисунок 5" descr="BdO9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74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41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2510</TotalTime>
  <Words>235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</vt:lpstr>
      <vt:lpstr>«Без игры не может быть полноценного умственного развития. Игра – это огромное светлое окно, через которое в духовный мир ребёнка вливается живительный поток представлений, понятий. Игра – это искра, зажигающая огонёк пытливости и любознательности.» </vt:lpstr>
      <vt:lpstr> Познание математики через игры прививает к ней любовь, интерес к приобретению новых знаний,  потребность заниматься математикой. </vt:lpstr>
      <vt:lpstr> Требования при подборе игр для детей с ОВЗ - соответствие игры возрасту ребенка - соответствие игры актуальному уровню развития ребенка - связь содержание игры с системой знаний ребенка - соответствие коррекционной цели занятия  - учет структуры дефекта - учет принципа смены вида деятельности - соответствие игрушек и пособий гигиеническим     требованиям, безопасности </vt:lpstr>
      <vt:lpstr>В момент проведения игр, глаза  ребят загораются, желание работать мгновенно «вспыхивает».  </vt:lpstr>
      <vt:lpstr>В пятом мы играли в «Турбосчет», «Дай пять», «Геометрика» </vt:lpstr>
      <vt:lpstr>Сейчас эти дети уже учатся в восьмом классе и мы играем уже в другие игры, например Веб-квесты, выберись из комнаты https://www.learnis.ru/create.html Я создала квест-комнаты, викторину для повторения 7 класса, игру с терминами и видео.</vt:lpstr>
      <vt:lpstr>Квест-комнаты</vt:lpstr>
      <vt:lpstr>Дети восьмого класса проходят квест-коматы</vt:lpstr>
      <vt:lpstr>Ученик восьмого класса создает веб-квест</vt:lpstr>
      <vt:lpstr>Ссылки:</vt:lpstr>
      <vt:lpstr>Викторина по повторению 7 класса</vt:lpstr>
      <vt:lpstr>Отвечаем на вопросы викторины</vt:lpstr>
      <vt:lpstr>Игра с терминами по теме: Четырехугольники</vt:lpstr>
      <vt:lpstr>Отвечаем на вопросы игры с терминами</vt:lpstr>
      <vt:lpstr>Интерактивное видео</vt:lpstr>
      <vt:lpstr>Мы играем и в другие игры</vt:lpstr>
      <vt:lpstr>Я пришла к выводу,  что в основе планирования любого занятия должны быть использованы наиболее эффективные средства включения детей с особыми образовательными потребностями в процессе творчества на уроке</vt:lpstr>
      <vt:lpstr>СПАСИБО ЗА  ВНИМАНИЕ!!!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учебной мотивации обучающихся как средство повышения эффективности познавательного процесса</dc:title>
  <dc:creator>User</dc:creator>
  <cp:lastModifiedBy>Давитадзе</cp:lastModifiedBy>
  <cp:revision>167</cp:revision>
  <dcterms:modified xsi:type="dcterms:W3CDTF">2021-12-08T07:39:14Z</dcterms:modified>
</cp:coreProperties>
</file>