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4"/>
  </p:notesMasterIdLst>
  <p:sldIdLst>
    <p:sldId id="256" r:id="rId3"/>
    <p:sldId id="258" r:id="rId4"/>
    <p:sldId id="259" r:id="rId5"/>
    <p:sldId id="261" r:id="rId6"/>
    <p:sldId id="263" r:id="rId7"/>
    <p:sldId id="266" r:id="rId8"/>
    <p:sldId id="267" r:id="rId9"/>
    <p:sldId id="268" r:id="rId10"/>
    <p:sldId id="287" r:id="rId11"/>
    <p:sldId id="271" r:id="rId12"/>
    <p:sldId id="288" r:id="rId13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66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9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27E46D91-A1B4-4CCB-9CA6-68DBF36482D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44CF5D-5E43-4524-B90C-CFEB635D3BA4}" type="slidenum">
              <a:rPr lang="ru-RU"/>
              <a:pPr/>
              <a:t>1</a:t>
            </a:fld>
            <a:endParaRPr lang="ru-RU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9E408E-0E99-4120-A55D-8BC605E38564}" type="slidenum">
              <a:rPr lang="ru-RU"/>
              <a:pPr/>
              <a:t>10</a:t>
            </a:fld>
            <a:endParaRPr lang="ru-RU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9E408E-0E99-4120-A55D-8BC605E38564}" type="slidenum">
              <a:rPr lang="ru-RU"/>
              <a:pPr/>
              <a:t>11</a:t>
            </a:fld>
            <a:endParaRPr lang="ru-RU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F311F4-E16A-49BF-A146-2A6FC7D6BABE}" type="slidenum">
              <a:rPr lang="ru-RU"/>
              <a:pPr/>
              <a:t>2</a:t>
            </a:fld>
            <a:endParaRPr lang="ru-RU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2801C4-62FC-44F5-A769-2FD61FF53A22}" type="slidenum">
              <a:rPr lang="ru-RU"/>
              <a:pPr/>
              <a:t>3</a:t>
            </a:fld>
            <a:endParaRPr lang="ru-RU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DA3307-A0DE-4CA7-8699-7837B184EF82}" type="slidenum">
              <a:rPr lang="ru-RU"/>
              <a:pPr/>
              <a:t>4</a:t>
            </a:fld>
            <a:endParaRPr lang="ru-RU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7EC78A-ED29-4FBC-9647-0689D3EBEC86}" type="slidenum">
              <a:rPr lang="ru-RU"/>
              <a:pPr/>
              <a:t>5</a:t>
            </a:fld>
            <a:endParaRPr lang="ru-RU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F41F2C-F911-4197-8E8C-AF9E8270BACF}" type="slidenum">
              <a:rPr lang="ru-RU"/>
              <a:pPr/>
              <a:t>6</a:t>
            </a:fld>
            <a:endParaRPr lang="ru-RU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E3C2AE-5F40-4301-B945-781EBF9834C3}" type="slidenum">
              <a:rPr lang="ru-RU"/>
              <a:pPr/>
              <a:t>7</a:t>
            </a:fld>
            <a:endParaRPr lang="ru-RU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36A819-E8C2-4D50-B128-1AB6EFAC06E2}" type="slidenum">
              <a:rPr lang="ru-RU"/>
              <a:pPr/>
              <a:t>8</a:t>
            </a:fld>
            <a:endParaRPr lang="ru-RU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9E408E-0E99-4120-A55D-8BC605E38564}" type="slidenum">
              <a:rPr lang="ru-RU"/>
              <a:pPr/>
              <a:t>9</a:t>
            </a:fld>
            <a:endParaRPr lang="ru-RU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19.10.10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0F85D64-E362-42A2-BDDC-7BAECA2F1B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19.10.10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F2D4DA-0ED8-4CD9-96D7-9BBC86A9E1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19.10.10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C220884-BACC-4DA7-934A-841760243A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19.10.10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>
          <a:xfrm>
            <a:off x="6553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329AE24F-5157-462D-B8B7-9E3462B772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19.10.10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E08BBCE-2E67-4BF8-87D3-B74EC69E49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19.10.10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BA87E06-85E4-4456-9CEE-28D5AAEA52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19.10.10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41AFB58-F89B-40F6-8317-EAE55812D2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19.10.10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8D42B8B-B8E6-4BC0-92D9-41EABB86B0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19.10.10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D47F241-E789-4F23-9466-1D7A076AAA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19.10.10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CC0A28F-1F59-438C-9143-468D68EDE4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19.10.10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0E80AEB-18A5-436A-A783-7485A6EDE7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19.10.10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4838629-5FE5-47D9-82EF-AEB916FBAC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19.10.10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744C625-C98F-4DE5-AEA8-8B938279C4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19.10.10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E76295B-6C62-4346-AE7D-58E2AAD523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19.10.10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7977AA9-6C97-4D68-BE9A-16E22654C5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19.10.10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B5A9BC4-47A2-4A80-A477-99002DD300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19.10.10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D555395-9BEC-4B7F-BCA2-E16A770EAE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19.10.10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4E8CD9-BFA2-4BDD-8A8B-D44CEB49BF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19.10.10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B2AF235-DBFD-4023-AE1A-06CE016DCB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19.10.10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50035B2-CD38-4A9C-B4E3-00D3607D77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19.10.10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827D84F-172F-4450-99FC-383788EBF4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19.10.10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369591A-4E53-4E87-9970-C8847C1DFB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19.10.10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30E7F23-F0E7-49A6-AAD4-A33E97A422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00000">
              <a:srgbClr val="0047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70813" cy="146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ru-RU"/>
              <a:t>19.10.10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fld id="{C2D8A56F-ED0F-48AB-BDCE-3FE6DFBFA58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ea typeface="Arial Unicode MS" pitchFamily="34" charset="-128"/>
          <a:cs typeface="Arial Unicode MS" pitchFamily="34" charset="-128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ea typeface="Arial Unicode MS" pitchFamily="34" charset="-128"/>
          <a:cs typeface="Arial Unicode MS" pitchFamily="34" charset="-128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ea typeface="Arial Unicode MS" pitchFamily="34" charset="-128"/>
          <a:cs typeface="Arial Unicode MS" pitchFamily="34" charset="-128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ea typeface="Arial Unicode MS" pitchFamily="34" charset="-128"/>
          <a:cs typeface="Arial Unicode MS" pitchFamily="34" charset="-128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ea typeface="Arial Unicode MS" pitchFamily="34" charset="-128"/>
          <a:cs typeface="Arial Unicode MS" pitchFamily="34" charset="-128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ea typeface="Arial Unicode MS" pitchFamily="34" charset="-128"/>
          <a:cs typeface="Arial Unicode MS" pitchFamily="34" charset="-128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ea typeface="Arial Unicode MS" pitchFamily="34" charset="-128"/>
          <a:cs typeface="Arial Unicode MS" pitchFamily="34" charset="-128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00000">
              <a:srgbClr val="0047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0"/>
            <a:r>
              <a:rPr lang="en-GB" smtClean="0"/>
              <a:t>Девятый уровень структурыОбразец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ru-RU"/>
              <a:t>19.10.10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fld id="{796FAE29-6B6A-427D-9AC5-3D08C7CDA59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ea typeface="Arial Unicode MS" pitchFamily="34" charset="-128"/>
          <a:cs typeface="Arial Unicode MS" pitchFamily="34" charset="-128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ea typeface="Arial Unicode MS" pitchFamily="34" charset="-128"/>
          <a:cs typeface="Arial Unicode MS" pitchFamily="34" charset="-128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ea typeface="Arial Unicode MS" pitchFamily="34" charset="-128"/>
          <a:cs typeface="Arial Unicode MS" pitchFamily="34" charset="-128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ea typeface="Arial Unicode MS" pitchFamily="34" charset="-128"/>
          <a:cs typeface="Arial Unicode MS" pitchFamily="34" charset="-128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ea typeface="Arial Unicode MS" pitchFamily="34" charset="-128"/>
          <a:cs typeface="Arial Unicode MS" pitchFamily="34" charset="-128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ea typeface="Arial Unicode MS" pitchFamily="34" charset="-128"/>
          <a:cs typeface="Arial Unicode MS" pitchFamily="34" charset="-128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ea typeface="Arial Unicode MS" pitchFamily="34" charset="-128"/>
          <a:cs typeface="Arial Unicode MS" pitchFamily="34" charset="-128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42875" y="142875"/>
            <a:ext cx="8893175" cy="1470025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4000" dirty="0" smtClean="0">
                <a:solidFill>
                  <a:srgbClr val="66FFFF"/>
                </a:solidFill>
                <a:latin typeface="Arial" charset="0"/>
              </a:rPr>
              <a:t>ИТ </a:t>
            </a:r>
            <a:r>
              <a:rPr lang="ru-RU" sz="4000" dirty="0" smtClean="0">
                <a:solidFill>
                  <a:srgbClr val="66FFFF"/>
                </a:solidFill>
                <a:latin typeface="Arial" charset="0"/>
              </a:rPr>
              <a:t>как </a:t>
            </a:r>
            <a:r>
              <a:rPr lang="ru-RU" sz="4000" dirty="0" smtClean="0">
                <a:solidFill>
                  <a:srgbClr val="66FFFF"/>
                </a:solidFill>
                <a:latin typeface="Arial" charset="0"/>
              </a:rPr>
              <a:t>средства повышения интереса к изучению математики.</a:t>
            </a:r>
            <a:endParaRPr lang="ru-RU" sz="4000" dirty="0">
              <a:solidFill>
                <a:srgbClr val="66FFFF"/>
              </a:solidFill>
              <a:latin typeface="Arial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204864"/>
            <a:ext cx="6193061" cy="327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None/>
            </a:pPr>
            <a:r>
              <a:rPr lang="ru-RU" sz="2400" dirty="0">
                <a:solidFill>
                  <a:srgbClr val="BFBFBF"/>
                </a:solidFill>
              </a:rPr>
              <a:t>	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Сервисы </a:t>
            </a:r>
            <a:r>
              <a:rPr lang="ru-RU" sz="4400" dirty="0">
                <a:solidFill>
                  <a:schemeClr val="bg1"/>
                </a:solidFill>
              </a:rPr>
              <a:t>обратной связи и автоматического тестирования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67544" y="1916832"/>
            <a:ext cx="4026669" cy="420774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err="1">
                <a:solidFill>
                  <a:schemeClr val="bg1"/>
                </a:solidFill>
              </a:rPr>
              <a:t>Direct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Poll</a:t>
            </a:r>
            <a:r>
              <a:rPr lang="ru-RU" dirty="0">
                <a:solidFill>
                  <a:schemeClr val="bg1"/>
                </a:solidFill>
              </a:rPr>
              <a:t> 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ru-RU" dirty="0" err="1">
                <a:solidFill>
                  <a:schemeClr val="bg1"/>
                </a:solidFill>
              </a:rPr>
              <a:t>Google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Form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ru-RU" dirty="0" err="1" smtClean="0">
                <a:solidFill>
                  <a:schemeClr val="bg1"/>
                </a:solidFill>
              </a:rPr>
              <a:t>Quizizz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ru-RU" dirty="0" err="1" smtClean="0">
                <a:solidFill>
                  <a:schemeClr val="bg1"/>
                </a:solidFill>
              </a:rPr>
              <a:t>LearningApps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ru-RU" dirty="0" err="1" smtClean="0">
                <a:solidFill>
                  <a:schemeClr val="bg1"/>
                </a:solidFill>
              </a:rPr>
              <a:t>Kubbu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ru-RU" dirty="0" err="1">
                <a:solidFill>
                  <a:schemeClr val="bg1"/>
                </a:solidFill>
              </a:rPr>
              <a:t>Quizlet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None/>
            </a:pPr>
            <a:r>
              <a:rPr lang="ru-RU" sz="2400" dirty="0">
                <a:solidFill>
                  <a:srgbClr val="BFBFBF"/>
                </a:solidFill>
              </a:rPr>
              <a:t>	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89677" cy="1872208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Спасибо за внимание!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1357313"/>
            <a:ext cx="4278313" cy="428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50825" y="1052513"/>
            <a:ext cx="3960813" cy="112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smtClean="0">
                <a:solidFill>
                  <a:srgbClr val="FFFFFF"/>
                </a:solidFill>
              </a:rPr>
              <a:t>Технология виртуальной и дополнительной реальности.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142875"/>
            <a:ext cx="4506913" cy="328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00438"/>
            <a:ext cx="3979863" cy="3190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23850" y="333375"/>
            <a:ext cx="41402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</a:rPr>
              <a:t>Виртуальная реальность - это новая технология создания с помощью технических средств искусственного пространства, в котором человеку предоставляется возможность взаимодействовать с ним посредством органов чувств (зрение, слух, обоняние, осязание и другие).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0" y="214313"/>
            <a:ext cx="4572000" cy="6094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/>
          <a:p>
            <a:pPr marL="342900" indent="-341313" algn="ctr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400" dirty="0">
                <a:solidFill>
                  <a:schemeClr val="bg1"/>
                </a:solidFill>
              </a:rPr>
              <a:t>Дополненная реальность - это новая технология, позволяющая добавлять виртуальные объекты в реальный мир или исключать из него такие объекты.</a:t>
            </a:r>
            <a:endParaRPr lang="ru-RU" sz="240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500063"/>
            <a:ext cx="4114800" cy="5157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4400" b="1" dirty="0" smtClean="0">
                <a:solidFill>
                  <a:srgbClr val="FFFFFF"/>
                </a:solidFill>
              </a:rPr>
              <a:t>Электронные приложения (мобильные).</a:t>
            </a:r>
            <a:endParaRPr lang="ru-RU" sz="4400" b="1" dirty="0">
              <a:solidFill>
                <a:srgbClr val="FFFFFF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bg1"/>
                </a:solidFill>
              </a:rPr>
              <a:t>MathLearning</a:t>
            </a:r>
            <a:r>
              <a:rPr lang="ru-RU" dirty="0">
                <a:solidFill>
                  <a:schemeClr val="bg1"/>
                </a:solidFill>
              </a:rPr>
              <a:t> - интеллектуальное приложение для виртуальной реальности, специально разработанное для вовлечения младших детей в занятия по математике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2060575"/>
            <a:ext cx="9144000" cy="3960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/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dirty="0">
                <a:solidFill>
                  <a:srgbClr val="BFBFBF"/>
                </a:solidFill>
              </a:rPr>
              <a:t>	</a:t>
            </a:r>
            <a:endParaRPr lang="ru-RU" dirty="0"/>
          </a:p>
        </p:txBody>
      </p:sp>
      <p:pic>
        <p:nvPicPr>
          <p:cNvPr id="11268" name="Picture 4" descr="C:\Users\Александрович\Desktop\math-learning-game-25188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988840"/>
            <a:ext cx="1889705" cy="374441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50825" y="404813"/>
            <a:ext cx="8424863" cy="4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FFFFFF"/>
                </a:solidFill>
              </a:rPr>
              <a:t>	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err="1">
                <a:solidFill>
                  <a:schemeClr val="bg1"/>
                </a:solidFill>
              </a:rPr>
              <a:t>CalcFlow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ru-RU" dirty="0" err="1">
                <a:solidFill>
                  <a:schemeClr val="bg1"/>
                </a:solidFill>
              </a:rPr>
              <a:t>CalcFlow</a:t>
            </a:r>
            <a:r>
              <a:rPr lang="ru-RU" dirty="0">
                <a:solidFill>
                  <a:schemeClr val="bg1"/>
                </a:solidFill>
              </a:rPr>
              <a:t> - это математическое приложение, предназначенное для старших школьников. Позволяет изучать математические теоремы и сценарии в интерактивной среде виртуальной реальности.</a:t>
            </a:r>
          </a:p>
        </p:txBody>
      </p:sp>
      <p:pic>
        <p:nvPicPr>
          <p:cNvPr id="14341" name="Picture 5" descr="C:\Users\Александрович\Desktop\ss_177f7c7fb27739481dcdfcdc86f694f446397b99.1920x10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6613" y="1628800"/>
            <a:ext cx="4038600" cy="439248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50825" y="0"/>
            <a:ext cx="8893175" cy="4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>
                <a:solidFill>
                  <a:schemeClr val="bg1"/>
                </a:solidFill>
              </a:rPr>
              <a:t>VR </a:t>
            </a:r>
            <a:r>
              <a:rPr lang="ru-RU" sz="4400" dirty="0" err="1">
                <a:solidFill>
                  <a:schemeClr val="bg1"/>
                </a:solidFill>
              </a:rPr>
              <a:t>Math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VR </a:t>
            </a:r>
            <a:r>
              <a:rPr lang="ru-RU" dirty="0" err="1">
                <a:solidFill>
                  <a:schemeClr val="bg1"/>
                </a:solidFill>
              </a:rPr>
              <a:t>Math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интерактивное </a:t>
            </a:r>
            <a:r>
              <a:rPr lang="ru-RU" dirty="0">
                <a:solidFill>
                  <a:schemeClr val="bg1"/>
                </a:solidFill>
              </a:rPr>
              <a:t>приложение, помогающее учащимся понять геометрию, графики и векторы. </a:t>
            </a:r>
          </a:p>
        </p:txBody>
      </p:sp>
      <p:pic>
        <p:nvPicPr>
          <p:cNvPr id="15365" name="Picture 5" descr="C:\Users\Александрович\Desktop\screen-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9" y="1628800"/>
            <a:ext cx="4041204" cy="460851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68313" y="476250"/>
            <a:ext cx="8280400" cy="72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dirty="0" smtClean="0">
                <a:solidFill>
                  <a:schemeClr val="bg1"/>
                </a:solidFill>
              </a:rPr>
              <a:t>Образовательные платформы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16389" name="Picture 5" descr="C:\Users\Александрович\Desktop\Без названия.jf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16832"/>
            <a:ext cx="3816424" cy="2232248"/>
          </a:xfrm>
          <a:prstGeom prst="rect">
            <a:avLst/>
          </a:prstGeom>
          <a:noFill/>
        </p:spPr>
      </p:pic>
      <p:pic>
        <p:nvPicPr>
          <p:cNvPr id="16390" name="Picture 6" descr="C:\Users\Александрович\Desktop\Без названия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700808"/>
            <a:ext cx="2901142" cy="1584176"/>
          </a:xfrm>
          <a:prstGeom prst="rect">
            <a:avLst/>
          </a:prstGeom>
          <a:noFill/>
        </p:spPr>
      </p:pic>
      <p:pic>
        <p:nvPicPr>
          <p:cNvPr id="6" name="Picture 2" descr="C:\Users\Александрович\Desktop\Без названия (1).jf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501008"/>
            <a:ext cx="2607101" cy="1584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3" descr="C:\Users\Александрович\Desktop\Без названия 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4725144"/>
            <a:ext cx="2587366" cy="18663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3" descr="C:\Users\Александрович\Desktop\Без названия (2).jf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4581128"/>
            <a:ext cx="3246341" cy="14676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None/>
            </a:pPr>
            <a:r>
              <a:rPr lang="ru-RU" sz="2400" dirty="0">
                <a:solidFill>
                  <a:srgbClr val="BFBFBF"/>
                </a:solidFill>
              </a:rPr>
              <a:t>	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Режим </a:t>
            </a:r>
            <a:r>
              <a:rPr lang="ru-RU" sz="4400" dirty="0" err="1" smtClean="0">
                <a:solidFill>
                  <a:schemeClr val="bg1"/>
                </a:solidFill>
              </a:rPr>
              <a:t>веб-конференций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err="1" smtClean="0">
                <a:solidFill>
                  <a:schemeClr val="bg1"/>
                </a:solidFill>
              </a:rPr>
              <a:t>Zoom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ru-RU" dirty="0" err="1" smtClean="0">
                <a:solidFill>
                  <a:schemeClr val="bg1"/>
                </a:solidFill>
              </a:rPr>
              <a:t>Skype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ru-RU" dirty="0" err="1">
                <a:solidFill>
                  <a:schemeClr val="bg1"/>
                </a:solidFill>
              </a:rPr>
              <a:t>Microsoft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teams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ru-RU" dirty="0" err="1" smtClean="0">
                <a:solidFill>
                  <a:schemeClr val="bg1"/>
                </a:solidFill>
              </a:rPr>
              <a:t>WiziQ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ru-RU" dirty="0" err="1" smtClean="0">
                <a:solidFill>
                  <a:schemeClr val="bg1"/>
                </a:solidFill>
              </a:rPr>
              <a:t>Edpuzzle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174</Words>
  <Application>Microsoft Office PowerPoint</Application>
  <PresentationFormat>Экран (4:3)</PresentationFormat>
  <Paragraphs>42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Оформление по умолчанию</vt:lpstr>
      <vt:lpstr>Оформление по умолчанию</vt:lpstr>
      <vt:lpstr>ИТ как средства повышения интереса к изучению математики.</vt:lpstr>
      <vt:lpstr>Слайд 2</vt:lpstr>
      <vt:lpstr>Слайд 3</vt:lpstr>
      <vt:lpstr>Слайд 4</vt:lpstr>
      <vt:lpstr>Электронные приложения (мобильные).</vt:lpstr>
      <vt:lpstr>CalcFlow</vt:lpstr>
      <vt:lpstr>VR Math</vt:lpstr>
      <vt:lpstr>Слайд 8</vt:lpstr>
      <vt:lpstr>Режим веб-конференций</vt:lpstr>
      <vt:lpstr>Сервисы обратной связи и автоматического тестирования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Виртуальная реальность</dc:title>
  <dc:creator>Екатерина Петровна Александрович</dc:creator>
  <cp:lastModifiedBy>Давитадзе</cp:lastModifiedBy>
  <cp:revision>23</cp:revision>
  <cp:lastPrinted>1601-01-01T00:00:00Z</cp:lastPrinted>
  <dcterms:created xsi:type="dcterms:W3CDTF">1601-01-01T00:00:00Z</dcterms:created>
  <dcterms:modified xsi:type="dcterms:W3CDTF">2021-12-07T07:48:13Z</dcterms:modified>
</cp:coreProperties>
</file>