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77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85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441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304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1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691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333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387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217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328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50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328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692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55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336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261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44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352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670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549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97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59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994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862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217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216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75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82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78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25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41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36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54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41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46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37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50" y="419785"/>
            <a:ext cx="10081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униципальный проект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«Про100ГИА или «Как повысить качество образования в школе?»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60320" y="2287881"/>
            <a:ext cx="84374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625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Мероприятие для учителей математики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6625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625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«Формирующее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6625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оценивание как способ повышения оценки образовательных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625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результатов»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08037" y="5911333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6625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Март 2021 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9497" y="2420332"/>
            <a:ext cx="877824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6625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16625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rgbClr val="16625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16625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rgbClr val="16625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16625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rgbClr val="16625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rgbClr val="16625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6625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Бараболя Светлана Анатольевна,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6625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методист МАУ ИМЦ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AFDD44-426F-4883-ACE2-5ADA5EB9B9A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D9BA5-66DD-426C-81E0-083BE9E19C8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5345" y="806334"/>
            <a:ext cx="9543011" cy="426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accent3"/>
              </a:buClr>
              <a:defRPr/>
            </a:pPr>
            <a:r>
              <a:rPr lang="ru-RU" sz="2800" b="1" dirty="0">
                <a:solidFill>
                  <a:srgbClr val="2A7972"/>
                </a:solidFill>
                <a:latin typeface="Century Gothic" panose="020B0502020202020204" pitchFamily="34" charset="0"/>
              </a:rPr>
              <a:t>Формирующее оценивание для обучающихся:</a:t>
            </a: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  <a:t>может помогать учиться на ошибках;</a:t>
            </a: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  <a:t>может помогать понять, что важно; </a:t>
            </a: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  <a:t>может помогать понять, что у них получается;</a:t>
            </a: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  <a:t>может помогать обнаруживать, что они не знают;</a:t>
            </a: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  <a:t>может помогать обнаруживать, что они не умеют делать.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302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AFDD44-426F-4883-ACE2-5ADA5EB9B9A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D9BA5-66DD-426C-81E0-083BE9E19C8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0407" y="640080"/>
            <a:ext cx="95430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lnSpc>
                <a:spcPct val="120000"/>
              </a:lnSpc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altLang="ru-RU" sz="2400" b="1" dirty="0">
                <a:solidFill>
                  <a:srgbClr val="2A7972"/>
                </a:solidFill>
                <a:latin typeface="Century Gothic" panose="020B0502020202020204" pitchFamily="34" charset="0"/>
              </a:rPr>
              <a:t>Результатами применения формирующего оценивания являются:</a:t>
            </a:r>
          </a:p>
          <a:p>
            <a:pPr marL="274320" indent="-274320" algn="just">
              <a:lnSpc>
                <a:spcPct val="120000"/>
              </a:lnSpc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2A7972"/>
                </a:solidFill>
                <a:latin typeface="Century Gothic" panose="020B0502020202020204" pitchFamily="34" charset="0"/>
              </a:rPr>
              <a:t>обеспечение освоения стандарта всеми учащимися в наиболее комфортных для каждого условиях;</a:t>
            </a:r>
          </a:p>
          <a:p>
            <a:pPr marL="274320" indent="-274320" algn="just">
              <a:lnSpc>
                <a:spcPct val="120000"/>
              </a:lnSpc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2A7972"/>
                </a:solidFill>
                <a:latin typeface="Century Gothic" panose="020B0502020202020204" pitchFamily="34" charset="0"/>
              </a:rPr>
              <a:t>максимальное приближение каждого учащегося к запланированному им результату в случае, если результат выходит за рамки стандарта по уровню освоения содержания;</a:t>
            </a:r>
          </a:p>
          <a:p>
            <a:pPr marL="274320" indent="-274320" algn="just">
              <a:lnSpc>
                <a:spcPct val="120000"/>
              </a:lnSpc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2A7972"/>
                </a:solidFill>
                <a:latin typeface="Century Gothic" panose="020B0502020202020204" pitchFamily="34" charset="0"/>
              </a:rPr>
              <a:t>формирование оценочной самостоятельности учащихся;</a:t>
            </a:r>
          </a:p>
          <a:p>
            <a:pPr marL="274320" indent="-274320" algn="just">
              <a:lnSpc>
                <a:spcPct val="120000"/>
              </a:lnSpc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2A7972"/>
                </a:solidFill>
                <a:latin typeface="Century Gothic" panose="020B0502020202020204" pitchFamily="34" charset="0"/>
              </a:rPr>
              <a:t>формирование адекватной самооценки.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907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AFDD44-426F-4883-ACE2-5ADA5EB9B9A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D9BA5-66DD-426C-81E0-083BE9E19C8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3287" y="640080"/>
            <a:ext cx="954301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2A7972"/>
                </a:solidFill>
                <a:latin typeface="Century Gothic" panose="020B0502020202020204" pitchFamily="34" charset="0"/>
              </a:rPr>
              <a:t>Памятка </a:t>
            </a:r>
            <a:br>
              <a:rPr lang="ru-RU" altLang="ru-RU" sz="2000" b="1" dirty="0">
                <a:solidFill>
                  <a:srgbClr val="2A7972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srgbClr val="2A7972"/>
                </a:solidFill>
                <a:latin typeface="Century Gothic" panose="020B0502020202020204" pitchFamily="34" charset="0"/>
              </a:rPr>
              <a:t>по применению формирующего оценивания</a:t>
            </a: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1. Оцениваем п</a:t>
            </a:r>
            <a:r>
              <a:rPr lang="et-EE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роцесс</a:t>
            </a:r>
            <a:r>
              <a:rPr lang="ru-RU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!</a:t>
            </a:r>
            <a:endParaRPr lang="et-EE" sz="20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2. В</a:t>
            </a:r>
            <a:r>
              <a:rPr lang="et-EE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ыставление отметки и оценивание</a:t>
            </a:r>
            <a:r>
              <a:rPr lang="ru-RU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 – разные вещи!</a:t>
            </a:r>
            <a:r>
              <a:rPr lang="et-EE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 </a:t>
            </a:r>
            <a:endParaRPr lang="ru-RU" sz="20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3. В</a:t>
            </a:r>
            <a:r>
              <a:rPr lang="et-EE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ыставляя своему ученику отметку  за работу на уроке или в четверти</a:t>
            </a:r>
            <a:r>
              <a:rPr lang="ru-RU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:</a:t>
            </a:r>
            <a:r>
              <a:rPr lang="et-EE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 </a:t>
            </a:r>
            <a:endParaRPr lang="ru-RU" sz="20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t-EE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оценивае</a:t>
            </a:r>
            <a:r>
              <a:rPr lang="ru-RU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м</a:t>
            </a:r>
            <a:r>
              <a:rPr lang="et-EE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 его работу по определенным критериям, </a:t>
            </a:r>
            <a:endParaRPr lang="ru-RU" sz="20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t-EE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ученик знаком с теми критериями, по которым его оценивают (причем они доступны для его понимания),</a:t>
            </a:r>
            <a:endParaRPr lang="ru-RU" sz="20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ученик </a:t>
            </a:r>
            <a:r>
              <a:rPr lang="et-EE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в процессе работы сам пытается оценить качество своей работы, сверяясь с этими критериями и получая  комментарии</a:t>
            </a:r>
            <a:r>
              <a:rPr lang="ru-RU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 учителя</a:t>
            </a:r>
            <a:r>
              <a:rPr lang="et-EE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,</a:t>
            </a:r>
            <a:endParaRPr lang="ru-RU" sz="20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ученик </a:t>
            </a:r>
            <a:r>
              <a:rPr lang="et-EE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видит, где конкретно он пока не достиг нужного результата и корректирует свою деятельность, </a:t>
            </a:r>
            <a:r>
              <a:rPr lang="ru-RU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т.е. </a:t>
            </a:r>
            <a:r>
              <a:rPr lang="et-EE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ищ</a:t>
            </a:r>
            <a:r>
              <a:rPr lang="ru-RU" sz="2000" dirty="0" err="1">
                <a:solidFill>
                  <a:srgbClr val="2A7972"/>
                </a:solidFill>
                <a:latin typeface="Century Gothic" panose="020B0502020202020204" pitchFamily="34" charset="0"/>
              </a:rPr>
              <a:t>ет</a:t>
            </a:r>
            <a:r>
              <a:rPr lang="et-EE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 пути </a:t>
            </a:r>
            <a:r>
              <a:rPr lang="ru-RU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коррекции </a:t>
            </a:r>
            <a:r>
              <a:rPr lang="et-EE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выявленны</a:t>
            </a:r>
            <a:r>
              <a:rPr lang="ru-RU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х</a:t>
            </a:r>
            <a:r>
              <a:rPr lang="et-EE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 недостатк</a:t>
            </a:r>
            <a:r>
              <a:rPr lang="ru-RU" sz="2000" dirty="0" err="1">
                <a:solidFill>
                  <a:srgbClr val="2A7972"/>
                </a:solidFill>
                <a:latin typeface="Century Gothic" panose="020B0502020202020204" pitchFamily="34" charset="0"/>
              </a:rPr>
              <a:t>ов</a:t>
            </a:r>
            <a:r>
              <a:rPr lang="ru-RU" sz="2000" dirty="0">
                <a:solidFill>
                  <a:srgbClr val="2A7972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44744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6350" y="228083"/>
            <a:ext cx="58864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625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Контакты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4738" y="997524"/>
            <a:ext cx="7014427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</a:t>
            </a:r>
            <a:r>
              <a:rPr kumimoji="0" lang="ru-RU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араболя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Светлана Анатольевна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методист по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математике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ул. Киевская, 89 (каб.6)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Раб. 43-05-21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Сот. 89610981601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A797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barabolytomsk@gmail.com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A797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5353" t="34676" r="18426" b="29087"/>
          <a:stretch/>
        </p:blipFill>
        <p:spPr>
          <a:xfrm>
            <a:off x="174012" y="3321237"/>
            <a:ext cx="7176357" cy="337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AFDD44-426F-4883-ACE2-5ADA5EB9B9A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D9BA5-66DD-426C-81E0-083BE9E19C8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9967" y="1078115"/>
            <a:ext cx="921881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Оценка </a:t>
            </a:r>
            <a:r>
              <a:rPr lang="ru-RU" sz="3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– определение ценности или значимости </a:t>
            </a:r>
            <a:r>
              <a:rPr lang="ru-RU" sz="3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чего-нибудь</a:t>
            </a:r>
            <a:endParaRPr lang="ru-RU" sz="36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endParaRPr lang="ru-RU" sz="36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r>
              <a:rPr lang="ru-RU" sz="44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Оценивание</a:t>
            </a:r>
            <a:r>
              <a:rPr lang="ru-RU" sz="3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 - это любой процесс, формализованный или экспертный, который завершается </a:t>
            </a:r>
            <a:r>
              <a:rPr lang="ru-RU" sz="3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оценкой</a:t>
            </a:r>
            <a:endParaRPr lang="ru-RU" sz="36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39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AFDD44-426F-4883-ACE2-5ADA5EB9B9A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D9BA5-66DD-426C-81E0-083BE9E19C8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0407" y="640080"/>
            <a:ext cx="1026621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r>
              <a:rPr lang="ru-RU" sz="3200" b="1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Функции </a:t>
            </a:r>
            <a:r>
              <a:rPr lang="ru-RU" sz="3200" b="1" dirty="0">
                <a:solidFill>
                  <a:srgbClr val="2A7972"/>
                </a:solidFill>
                <a:latin typeface="Century Gothic" panose="020B0502020202020204" pitchFamily="34" charset="0"/>
              </a:rPr>
              <a:t>оценивания</a:t>
            </a:r>
            <a:r>
              <a:rPr lang="ru-RU" sz="3200" b="1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ru-RU" sz="3200" dirty="0">
                <a:solidFill>
                  <a:srgbClr val="2A7972"/>
                </a:solidFill>
                <a:latin typeface="Century Gothic" panose="020B0502020202020204" pitchFamily="34" charset="0"/>
              </a:rPr>
              <a:t/>
            </a:r>
            <a:br>
              <a:rPr lang="ru-RU" sz="3200" dirty="0">
                <a:solidFill>
                  <a:srgbClr val="2A7972"/>
                </a:solidFill>
                <a:latin typeface="Century Gothic" panose="020B0502020202020204" pitchFamily="34" charset="0"/>
              </a:rPr>
            </a:br>
            <a:r>
              <a:rPr lang="ru-RU" sz="3200" dirty="0">
                <a:solidFill>
                  <a:srgbClr val="2A7972"/>
                </a:solidFill>
                <a:latin typeface="Century Gothic" panose="020B0502020202020204" pitchFamily="34" charset="0"/>
              </a:rPr>
              <a:t>- </a:t>
            </a:r>
            <a:r>
              <a:rPr lang="ru-RU" altLang="ru-RU" sz="32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стимулирующая;</a:t>
            </a:r>
            <a:endParaRPr lang="ru-RU" altLang="ru-RU" sz="32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ru-RU" altLang="ru-RU" sz="3200" dirty="0">
                <a:solidFill>
                  <a:srgbClr val="2A7972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32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диагностическая;</a:t>
            </a:r>
            <a:endParaRPr lang="ru-RU" altLang="ru-RU" sz="32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ru-RU" altLang="ru-RU" sz="3200" dirty="0">
                <a:solidFill>
                  <a:srgbClr val="2A7972"/>
                </a:solidFill>
                <a:latin typeface="Century Gothic" panose="020B0502020202020204" pitchFamily="34" charset="0"/>
              </a:rPr>
              <a:t> проверка </a:t>
            </a:r>
            <a:r>
              <a:rPr lang="ru-RU" altLang="ru-RU" sz="32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эффективности;</a:t>
            </a:r>
            <a:endParaRPr lang="ru-RU" altLang="ru-RU" sz="32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ru-RU" altLang="ru-RU" sz="3200" dirty="0">
                <a:solidFill>
                  <a:srgbClr val="2A7972"/>
                </a:solidFill>
                <a:latin typeface="Century Gothic" panose="020B0502020202020204" pitchFamily="34" charset="0"/>
              </a:rPr>
              <a:t> формирование адекватной </a:t>
            </a:r>
            <a:r>
              <a:rPr lang="ru-RU" altLang="ru-RU" sz="32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самооценки;</a:t>
            </a:r>
            <a:endParaRPr lang="ru-RU" altLang="ru-RU" sz="32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ru-RU" altLang="ru-RU" sz="3200" dirty="0">
                <a:solidFill>
                  <a:srgbClr val="2A7972"/>
                </a:solidFill>
                <a:latin typeface="Century Gothic" panose="020B0502020202020204" pitchFamily="34" charset="0"/>
              </a:rPr>
              <a:t> формирование </a:t>
            </a:r>
            <a:r>
              <a:rPr lang="ru-RU" altLang="ru-RU" sz="32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мотивации;</a:t>
            </a:r>
            <a:endParaRPr lang="ru-RU" altLang="ru-RU" sz="32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ru-RU" altLang="ru-RU" sz="3200" dirty="0">
                <a:solidFill>
                  <a:srgbClr val="2A7972"/>
                </a:solidFill>
                <a:latin typeface="Century Gothic" panose="020B0502020202020204" pitchFamily="34" charset="0"/>
              </a:rPr>
              <a:t> изменения в межличностных </a:t>
            </a:r>
            <a:r>
              <a:rPr lang="ru-RU" altLang="ru-RU" sz="32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отношениях.</a:t>
            </a:r>
            <a:endParaRPr lang="ru-RU" altLang="ru-RU" sz="32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01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AFDD44-426F-4883-ACE2-5ADA5EB9B9A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D9BA5-66DD-426C-81E0-083BE9E19C8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0407" y="640080"/>
            <a:ext cx="10266218" cy="536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A7972"/>
                </a:solidFill>
                <a:latin typeface="Century Gothic" panose="020B0502020202020204" pitchFamily="34" charset="0"/>
              </a:rPr>
              <a:t>Проблемы оценочной деятельности</a:t>
            </a:r>
            <a:r>
              <a:rPr lang="ru-RU" sz="2800" b="1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:</a:t>
            </a:r>
          </a:p>
          <a:p>
            <a:endParaRPr lang="ru-RU" sz="2800" b="1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457200" indent="-457200" eaLnBrk="0" hangingPunct="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  <a:t>субъективизм школьной </a:t>
            </a:r>
            <a:r>
              <a:rPr lang="ru-RU" altLang="ru-RU" sz="28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отметки;</a:t>
            </a:r>
            <a:endParaRPr lang="ru-RU" altLang="ru-RU" sz="28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  <a:t>недостаточная разработанность критериев </a:t>
            </a:r>
            <a:r>
              <a:rPr lang="ru-RU" altLang="ru-RU" sz="28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оценивания;</a:t>
            </a:r>
            <a:endParaRPr lang="ru-RU" altLang="ru-RU" sz="28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  <a:t>существующая система оценивания отражает результат усвоения знаний, а не процесс их </a:t>
            </a:r>
            <a:r>
              <a:rPr lang="ru-RU" altLang="ru-RU" sz="28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усвоения;</a:t>
            </a:r>
            <a:endParaRPr lang="ru-RU" altLang="ru-RU" sz="28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  <a:t>отсутствие четких критериев в выборе </a:t>
            </a:r>
            <a:r>
              <a:rPr lang="ru-RU" altLang="ru-RU" sz="28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отметки;</a:t>
            </a:r>
            <a:endParaRPr lang="ru-RU" altLang="ru-RU" sz="28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  <a:t>отсутствие в отметке конструктивной информации о том, что именно является причиной низкого или высокого </a:t>
            </a:r>
            <a:r>
              <a:rPr lang="ru-RU" altLang="ru-RU" sz="28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балла;</a:t>
            </a:r>
            <a:endParaRPr lang="ru-RU" altLang="ru-RU" sz="28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  <a:t>трудность ранжирования результатов средствами пятибалльной </a:t>
            </a:r>
            <a:r>
              <a:rPr lang="ru-RU" altLang="ru-RU" sz="28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оценки.</a:t>
            </a:r>
            <a:endParaRPr lang="ru-RU" altLang="ru-RU" sz="28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691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AFDD44-426F-4883-ACE2-5ADA5EB9B9A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D9BA5-66DD-426C-81E0-083BE9E19C8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0407" y="640080"/>
            <a:ext cx="1026621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A7972"/>
                </a:solidFill>
                <a:latin typeface="Century Gothic" panose="020B0502020202020204" pitchFamily="34" charset="0"/>
              </a:rPr>
              <a:t>Преимущества </a:t>
            </a:r>
            <a:r>
              <a:rPr lang="ru-RU" sz="2800" b="1" dirty="0" err="1">
                <a:solidFill>
                  <a:srgbClr val="2A7972"/>
                </a:solidFill>
                <a:latin typeface="Century Gothic" panose="020B0502020202020204" pitchFamily="34" charset="0"/>
              </a:rPr>
              <a:t>критериального</a:t>
            </a:r>
            <a:r>
              <a:rPr lang="ru-RU" sz="2800" b="1" dirty="0">
                <a:solidFill>
                  <a:srgbClr val="2A7972"/>
                </a:solidFill>
                <a:latin typeface="Century Gothic" panose="020B0502020202020204" pitchFamily="34" charset="0"/>
              </a:rPr>
              <a:t> подхода к оцениванию: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  <a:t>снижение </a:t>
            </a:r>
            <a:r>
              <a:rPr lang="ru-RU" altLang="ru-RU" sz="28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тревожности;</a:t>
            </a:r>
            <a:endParaRPr lang="ru-RU" altLang="ru-RU" sz="28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  <a:t> </a:t>
            </a:r>
            <a:r>
              <a:rPr lang="ru-RU" altLang="ru-RU" sz="28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объективность;</a:t>
            </a:r>
            <a:endParaRPr lang="ru-RU" altLang="ru-RU" sz="28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  <a:t> единство </a:t>
            </a:r>
            <a:r>
              <a:rPr lang="ru-RU" altLang="ru-RU" sz="28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требований;</a:t>
            </a:r>
            <a:endParaRPr lang="ru-RU" altLang="ru-RU" sz="28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  <a:t> </a:t>
            </a:r>
            <a:r>
              <a:rPr lang="ru-RU" altLang="ru-RU" sz="28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многогранность;</a:t>
            </a:r>
            <a:endParaRPr lang="ru-RU" altLang="ru-RU" sz="28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  <a:t>сравнение достижений учащихся с </a:t>
            </a:r>
            <a:r>
              <a:rPr lang="ru-RU" altLang="ru-RU" sz="28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эталоном;</a:t>
            </a:r>
            <a:endParaRPr lang="ru-RU" altLang="ru-RU" sz="28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  <a:t>повышение ответственности учащихся за результат своего </a:t>
            </a:r>
            <a:r>
              <a:rPr lang="ru-RU" altLang="ru-RU" sz="28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труда;</a:t>
            </a:r>
            <a:r>
              <a:rPr lang="ru-RU" alt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  <a:t> 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  <a:t> возможность самооценки, самоанализа, самоконтроля </a:t>
            </a:r>
            <a:r>
              <a:rPr lang="ru-RU" altLang="ru-RU" sz="28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учащихся.</a:t>
            </a:r>
            <a:r>
              <a:rPr 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94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AFDD44-426F-4883-ACE2-5ADA5EB9B9A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D9BA5-66DD-426C-81E0-083BE9E19C8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5796" y="468589"/>
            <a:ext cx="8969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2A7972"/>
                </a:solidFill>
                <a:latin typeface="Century Gothic" panose="020B0502020202020204" pitchFamily="34" charset="0"/>
              </a:rPr>
              <a:t>Критериальное</a:t>
            </a:r>
            <a:r>
              <a:rPr lang="ru-RU" sz="2800" b="1" dirty="0">
                <a:solidFill>
                  <a:srgbClr val="2A7972"/>
                </a:solidFill>
                <a:latin typeface="Century Gothic" panose="020B0502020202020204" pitchFamily="34" charset="0"/>
              </a:rPr>
              <a:t>  оценивание  включает  в себя два типа оценивания: формирующее и констатирующее (итоговое) 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1759" t="48272" r="24166" b="11482"/>
          <a:stretch/>
        </p:blipFill>
        <p:spPr>
          <a:xfrm>
            <a:off x="2643755" y="2353425"/>
            <a:ext cx="6231467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3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AFDD44-426F-4883-ACE2-5ADA5EB9B9A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D9BA5-66DD-426C-81E0-083BE9E19C8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0407" y="640080"/>
            <a:ext cx="954301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A7972"/>
                </a:solidFill>
                <a:latin typeface="Century Gothic" panose="020B0502020202020204" pitchFamily="34" charset="0"/>
              </a:rPr>
              <a:t>Формирующее оценивание – это</a:t>
            </a:r>
            <a:r>
              <a:rPr lang="ru-RU" sz="2400" b="1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…</a:t>
            </a:r>
          </a:p>
          <a:p>
            <a:endParaRPr lang="ru-RU" sz="2400" b="1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2A7972"/>
                </a:solidFill>
                <a:latin typeface="Century Gothic" panose="020B0502020202020204" pitchFamily="34" charset="0"/>
              </a:rPr>
              <a:t>Формирующее (внутреннее) оценивание нацелено на определение индивидуальных достижений каждого учащегося и не предполагает как сравнения результатов, продемонстрированных разными учащимися, так и административных выводов по результатам обучения. </a:t>
            </a:r>
            <a:endParaRPr lang="ru-RU" sz="2400" dirty="0" smtClean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2A7972"/>
                </a:solidFill>
                <a:latin typeface="Century Gothic" panose="020B0502020202020204" pitchFamily="34" charset="0"/>
              </a:rPr>
              <a:t>Формирующим данный вид оценивания называется потому, что оценка ориентирована на конкретного ученика, призвана выявить пробелы в освоении учащимся элемента содержания образования с тем, чтобы восполнить их с максимальной эффективностью.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82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AFDD44-426F-4883-ACE2-5ADA5EB9B9A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D9BA5-66DD-426C-81E0-083BE9E19C8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0407" y="640080"/>
            <a:ext cx="95430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2A7972"/>
                </a:solidFill>
                <a:latin typeface="Century Gothic" panose="020B0502020202020204" pitchFamily="34" charset="0"/>
              </a:rPr>
              <a:t>Цели и ожидаемые результаты формирующего оценивания: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32068" t="29647" r="16462" b="13911"/>
          <a:stretch/>
        </p:blipFill>
        <p:spPr bwMode="auto">
          <a:xfrm>
            <a:off x="1180407" y="1683782"/>
            <a:ext cx="9543011" cy="4941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261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AFDD44-426F-4883-ACE2-5ADA5EB9B9A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D9BA5-66DD-426C-81E0-083BE9E19C8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0407" y="640080"/>
            <a:ext cx="9543011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accent3"/>
              </a:buClr>
              <a:defRPr/>
            </a:pPr>
            <a:r>
              <a:rPr lang="ru-RU" sz="2800" b="1" dirty="0">
                <a:solidFill>
                  <a:srgbClr val="2A7972"/>
                </a:solidFill>
                <a:latin typeface="Century Gothic" panose="020B0502020202020204" pitchFamily="34" charset="0"/>
              </a:rPr>
              <a:t>Формирующее оценивание позволяет учителю:</a:t>
            </a:r>
          </a:p>
          <a:p>
            <a:pPr marL="274320" indent="-274320" algn="just">
              <a:lnSpc>
                <a:spcPct val="120000"/>
              </a:lnSpc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  <a:t>четко сформулировать образовательный результат, подлежащий формированию и оценке в каждом конкретном случае, и организовать в соответствии с этим свою работу;</a:t>
            </a:r>
          </a:p>
          <a:p>
            <a:pPr marL="274320" indent="-274320" algn="just">
              <a:lnSpc>
                <a:spcPct val="120000"/>
              </a:lnSpc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  <a:t> сделать учащегося субъектом образовательной и оценочной деятельности.</a:t>
            </a:r>
          </a:p>
          <a:p>
            <a:pPr algn="just">
              <a:lnSpc>
                <a:spcPct val="120000"/>
              </a:lnSpc>
              <a:buClr>
                <a:schemeClr val="accent3"/>
              </a:buClr>
              <a:defRPr/>
            </a:pPr>
            <a:r>
              <a:rPr 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rgbClr val="2A7972"/>
                </a:solidFill>
                <a:latin typeface="Century Gothic" panose="020B0502020202020204" pitchFamily="34" charset="0"/>
              </a:rPr>
            </a:br>
            <a:endParaRPr lang="ru-RU" sz="2800" dirty="0">
              <a:solidFill>
                <a:srgbClr val="2A797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3317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357</Words>
  <Application>Microsoft Office PowerPoint</Application>
  <PresentationFormat>Широкоэкранный</PresentationFormat>
  <Paragraphs>85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</vt:lpstr>
      <vt:lpstr>Wingdings 2</vt:lpstr>
      <vt:lpstr>1_Тема Office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Бараболя Светлана Анатольевна</dc:creator>
  <cp:lastModifiedBy>Бараболя Светлана Анатольевна</cp:lastModifiedBy>
  <cp:revision>6</cp:revision>
  <dcterms:created xsi:type="dcterms:W3CDTF">2021-03-26T07:31:29Z</dcterms:created>
  <dcterms:modified xsi:type="dcterms:W3CDTF">2021-03-26T08:10:05Z</dcterms:modified>
</cp:coreProperties>
</file>